
<file path=[Content_Types].xml><?xml version="1.0" encoding="utf-8"?>
<Types xmlns="http://schemas.openxmlformats.org/package/2006/content-types">
  <Default Extension="xlsx" ContentType="application/vnd.openxmlformats-officedocument.spreadsheetml.sheet"/>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7"/>
  </p:handoutMasterIdLst>
  <p:sldIdLst>
    <p:sldId id="999" r:id="rId3"/>
    <p:sldId id="1025" r:id="rId5"/>
    <p:sldId id="1026" r:id="rId6"/>
    <p:sldId id="1031" r:id="rId7"/>
    <p:sldId id="1033" r:id="rId8"/>
    <p:sldId id="1034" r:id="rId9"/>
    <p:sldId id="1032" r:id="rId10"/>
    <p:sldId id="1035" r:id="rId11"/>
    <p:sldId id="624" r:id="rId12"/>
    <p:sldId id="964" r:id="rId13"/>
    <p:sldId id="282" r:id="rId14"/>
    <p:sldId id="291" r:id="rId15"/>
    <p:sldId id="267" r:id="rId16"/>
    <p:sldId id="1020" r:id="rId17"/>
    <p:sldId id="1021" r:id="rId18"/>
    <p:sldId id="953" r:id="rId19"/>
    <p:sldId id="1051" r:id="rId20"/>
    <p:sldId id="1052" r:id="rId21"/>
    <p:sldId id="1053" r:id="rId22"/>
    <p:sldId id="1054" r:id="rId23"/>
    <p:sldId id="1055" r:id="rId24"/>
    <p:sldId id="1056" r:id="rId25"/>
    <p:sldId id="1060" r:id="rId26"/>
    <p:sldId id="1061" r:id="rId27"/>
    <p:sldId id="1062" r:id="rId28"/>
    <p:sldId id="1063" r:id="rId29"/>
    <p:sldId id="1064" r:id="rId30"/>
    <p:sldId id="1065" r:id="rId31"/>
    <p:sldId id="1066" r:id="rId32"/>
    <p:sldId id="1058" r:id="rId33"/>
    <p:sldId id="1059" r:id="rId34"/>
    <p:sldId id="1067" r:id="rId35"/>
    <p:sldId id="1003" r:id="rId36"/>
  </p:sldIdLst>
  <p:sldSz cx="12192000" cy="6858000"/>
  <p:notesSz cx="6858000" cy="9144000"/>
  <p:custDataLst>
    <p:tags r:id="rId4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8" userDrawn="1">
          <p15:clr>
            <a:srgbClr val="A4A3A4"/>
          </p15:clr>
        </p15:guide>
        <p15:guide id="2" pos="387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7F1769"/>
    <a:srgbClr val="FFC000"/>
    <a:srgbClr val="D02B31"/>
    <a:srgbClr val="01C4A4"/>
    <a:srgbClr val="6C63FE"/>
    <a:srgbClr val="F9A825"/>
    <a:srgbClr val="F4A23C"/>
    <a:srgbClr val="27506C"/>
    <a:srgbClr val="2279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63" autoAdjust="0"/>
    <p:restoredTop sz="93530" autoAdjust="0"/>
  </p:normalViewPr>
  <p:slideViewPr>
    <p:cSldViewPr snapToGrid="0" showGuides="1">
      <p:cViewPr>
        <p:scale>
          <a:sx n="100" d="100"/>
          <a:sy n="100" d="100"/>
        </p:scale>
        <p:origin x="972" y="1248"/>
      </p:cViewPr>
      <p:guideLst>
        <p:guide orient="horz" pos="2258"/>
        <p:guide pos="3876"/>
      </p:guideLst>
    </p:cSldViewPr>
  </p:slideViewPr>
  <p:outlineViewPr>
    <p:cViewPr>
      <p:scale>
        <a:sx n="33" d="100"/>
        <a:sy n="33" d="100"/>
      </p:scale>
      <p:origin x="0" y="0"/>
    </p:cViewPr>
  </p:outlineViewPr>
  <p:notesTextViewPr>
    <p:cViewPr>
      <p:scale>
        <a:sx n="1" d="1"/>
        <a:sy n="1" d="1"/>
      </p:scale>
      <p:origin x="0" y="0"/>
    </p:cViewPr>
  </p:notesTextViewPr>
  <p:sorterViewPr>
    <p:cViewPr>
      <p:scale>
        <a:sx n="120" d="100"/>
        <a:sy n="120" d="100"/>
      </p:scale>
      <p:origin x="0" y="-978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2" Type="http://schemas.openxmlformats.org/officeDocument/2006/relationships/tags" Target="tags/tag118.xml"/><Relationship Id="rId41" Type="http://schemas.openxmlformats.org/officeDocument/2006/relationships/commentAuthors" Target="commentAuthors.xml"/><Relationship Id="rId40" Type="http://schemas.openxmlformats.org/officeDocument/2006/relationships/tableStyles" Target="tableStyles.xml"/><Relationship Id="rId4" Type="http://schemas.openxmlformats.org/officeDocument/2006/relationships/notesMaster" Target="notesMasters/notesMaster1.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handoutMaster" Target="handoutMasters/handoutMaster1.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6246237116011"/>
          <c:y val="0.0661352162803385"/>
          <c:w val="0.613679336644126"/>
          <c:h val="0.81392179296499"/>
        </c:manualLayout>
      </c:layout>
      <c:doughnutChart>
        <c:varyColors val="1"/>
        <c:ser>
          <c:idx val="0"/>
          <c:order val="0"/>
          <c:tx>
            <c:strRef>
              <c:f>Sheet1!$B$1</c:f>
              <c:strCache>
                <c:ptCount val="1"/>
                <c:pt idx="0">
                  <c:v>1</c:v>
                </c:pt>
              </c:strCache>
            </c:strRef>
          </c:tx>
          <c:explosion val="0"/>
          <c:dPt>
            <c:idx val="0"/>
            <c:bubble3D val="0"/>
            <c:spPr>
              <a:solidFill>
                <a:srgbClr val="7F1769"/>
              </a:solidFill>
              <a:ln w="19050">
                <a:noFill/>
              </a:ln>
              <a:effectLst/>
            </c:spPr>
          </c:dPt>
          <c:dPt>
            <c:idx val="1"/>
            <c:bubble3D val="0"/>
            <c:spPr>
              <a:noFill/>
              <a:ln w="19050">
                <a:noFill/>
              </a:ln>
              <a:effectLst/>
            </c:spPr>
          </c:dPt>
          <c:dLbls>
            <c:delete val="1"/>
          </c:dLbls>
          <c:cat>
            <c:strRef>
              <c:f>Sheet1!$A$2:$A$3</c:f>
              <c:strCache>
                <c:ptCount val="2"/>
                <c:pt idx="0">
                  <c:v>占比</c:v>
                </c:pt>
                <c:pt idx="1">
                  <c:v>辅助</c:v>
                </c:pt>
              </c:strCache>
            </c:strRef>
          </c:cat>
          <c:val>
            <c:numRef>
              <c:f>Sheet1!$B$2:$B$3</c:f>
              <c:numCache>
                <c:formatCode>0%</c:formatCode>
                <c:ptCount val="2"/>
                <c:pt idx="0">
                  <c:v>0.17</c:v>
                </c:pt>
                <c:pt idx="1">
                  <c:v>0.83</c:v>
                </c:pt>
              </c:numCache>
            </c:numRef>
          </c:val>
        </c:ser>
        <c:ser>
          <c:idx val="1"/>
          <c:order val="1"/>
          <c:tx>
            <c:strRef>
              <c:f>Sheet1!$C$1</c:f>
              <c:strCache>
                <c:ptCount val="1"/>
                <c:pt idx="0">
                  <c:v>2</c:v>
                </c:pt>
              </c:strCache>
            </c:strRef>
          </c:tx>
          <c:spPr>
            <a:solidFill>
              <a:srgbClr val="7F1769"/>
            </a:solidFill>
          </c:spPr>
          <c:explosion val="0"/>
          <c:dPt>
            <c:idx val="0"/>
            <c:bubble3D val="0"/>
            <c:spPr>
              <a:solidFill>
                <a:srgbClr val="7F1769"/>
              </a:solidFill>
              <a:ln w="19050">
                <a:noFill/>
              </a:ln>
              <a:effectLst/>
            </c:spPr>
          </c:dPt>
          <c:dPt>
            <c:idx val="1"/>
            <c:bubble3D val="0"/>
            <c:spPr>
              <a:noFill/>
              <a:ln w="19050">
                <a:noFill/>
              </a:ln>
              <a:effectLst/>
            </c:spPr>
          </c:dPt>
          <c:dLbls>
            <c:delete val="1"/>
          </c:dLbls>
          <c:cat>
            <c:strRef>
              <c:f>Sheet1!$A$2:$A$3</c:f>
              <c:strCache>
                <c:ptCount val="2"/>
                <c:pt idx="0">
                  <c:v>占比</c:v>
                </c:pt>
                <c:pt idx="1">
                  <c:v>辅助</c:v>
                </c:pt>
              </c:strCache>
            </c:strRef>
          </c:cat>
          <c:val>
            <c:numRef>
              <c:f>Sheet1!$C$2:$C$3</c:f>
              <c:numCache>
                <c:formatCode>0%</c:formatCode>
                <c:ptCount val="2"/>
                <c:pt idx="0">
                  <c:v>0.33</c:v>
                </c:pt>
                <c:pt idx="1">
                  <c:v>0.67</c:v>
                </c:pt>
              </c:numCache>
            </c:numRef>
          </c:val>
        </c:ser>
        <c:ser>
          <c:idx val="2"/>
          <c:order val="2"/>
          <c:tx>
            <c:strRef>
              <c:f>Sheet1!$D$1</c:f>
              <c:strCache>
                <c:ptCount val="1"/>
                <c:pt idx="0">
                  <c:v>3</c:v>
                </c:pt>
              </c:strCache>
            </c:strRef>
          </c:tx>
          <c:explosion val="0"/>
          <c:dPt>
            <c:idx val="0"/>
            <c:bubble3D val="0"/>
            <c:spPr>
              <a:solidFill>
                <a:schemeClr val="bg1">
                  <a:lumMod val="75000"/>
                </a:schemeClr>
              </a:solidFill>
              <a:ln w="19050">
                <a:noFill/>
              </a:ln>
              <a:effectLst/>
            </c:spPr>
          </c:dPt>
          <c:dPt>
            <c:idx val="1"/>
            <c:bubble3D val="0"/>
            <c:spPr>
              <a:noFill/>
              <a:ln w="19050">
                <a:noFill/>
              </a:ln>
              <a:effectLst/>
            </c:spPr>
          </c:dPt>
          <c:dLbls>
            <c:delete val="1"/>
          </c:dLbls>
          <c:cat>
            <c:strRef>
              <c:f>Sheet1!$A$2:$A$3</c:f>
              <c:strCache>
                <c:ptCount val="2"/>
                <c:pt idx="0">
                  <c:v>占比</c:v>
                </c:pt>
                <c:pt idx="1">
                  <c:v>辅助</c:v>
                </c:pt>
              </c:strCache>
            </c:strRef>
          </c:cat>
          <c:val>
            <c:numRef>
              <c:f>Sheet1!$D$2:$D$3</c:f>
              <c:numCache>
                <c:formatCode>0%</c:formatCode>
                <c:ptCount val="2"/>
                <c:pt idx="0">
                  <c:v>0.5</c:v>
                </c:pt>
                <c:pt idx="1">
                  <c:v>0.5</c:v>
                </c:pt>
              </c:numCache>
            </c:numRef>
          </c:val>
        </c:ser>
        <c:ser>
          <c:idx val="3"/>
          <c:order val="3"/>
          <c:tx>
            <c:strRef>
              <c:f>Sheet1!$E$1</c:f>
              <c:strCache>
                <c:ptCount val="1"/>
                <c:pt idx="0">
                  <c:v>4</c:v>
                </c:pt>
              </c:strCache>
            </c:strRef>
          </c:tx>
          <c:explosion val="0"/>
          <c:dPt>
            <c:idx val="0"/>
            <c:bubble3D val="0"/>
            <c:spPr>
              <a:solidFill>
                <a:schemeClr val="bg1">
                  <a:lumMod val="85000"/>
                </a:schemeClr>
              </a:solidFill>
              <a:ln w="19050">
                <a:noFill/>
              </a:ln>
              <a:effectLst/>
            </c:spPr>
          </c:dPt>
          <c:dPt>
            <c:idx val="1"/>
            <c:bubble3D val="0"/>
            <c:spPr>
              <a:noFill/>
              <a:ln w="19050">
                <a:noFill/>
              </a:ln>
              <a:effectLst/>
            </c:spPr>
          </c:dPt>
          <c:dLbls>
            <c:delete val="1"/>
          </c:dLbls>
          <c:cat>
            <c:strRef>
              <c:f>Sheet1!$A$2:$A$3</c:f>
              <c:strCache>
                <c:ptCount val="2"/>
                <c:pt idx="0">
                  <c:v>占比</c:v>
                </c:pt>
                <c:pt idx="1">
                  <c:v>辅助</c:v>
                </c:pt>
              </c:strCache>
            </c:strRef>
          </c:cat>
          <c:val>
            <c:numRef>
              <c:f>Sheet1!$E$2:$E$3</c:f>
              <c:numCache>
                <c:formatCode>0%</c:formatCode>
                <c:ptCount val="2"/>
                <c:pt idx="0">
                  <c:v>0.51</c:v>
                </c:pt>
                <c:pt idx="1">
                  <c:v>0.49</c:v>
                </c:pt>
              </c:numCache>
            </c:numRef>
          </c:val>
        </c:ser>
        <c:dLbls>
          <c:showLegendKey val="0"/>
          <c:showVal val="0"/>
          <c:showCatName val="0"/>
          <c:showSerName val="0"/>
          <c:showPercent val="0"/>
          <c:showBubbleSize val="0"/>
          <c:showLeaderLines val="1"/>
        </c:dLbls>
        <c:firstSliceAng val="90"/>
        <c:holeSize val="43"/>
      </c:doughnutChart>
      <c:spPr>
        <a:noFill/>
        <a:ln>
          <a:noFill/>
        </a:ln>
        <a:effectLst/>
      </c:spPr>
    </c:plotArea>
    <c:plotVisOnly val="1"/>
    <c:dispBlanksAs val="gap"/>
    <c:showDLblsOverMax val="0"/>
  </c:chart>
  <c:spPr>
    <a:noFill/>
    <a:ln>
      <a:noFill/>
    </a:ln>
    <a:effectLst/>
  </c:spPr>
  <c:txPr>
    <a:bodyPr/>
    <a:lstStyle/>
    <a:p>
      <a:pPr>
        <a:defRPr lang="zh-CN">
          <a:latin typeface="+mn-lt"/>
          <a:ea typeface="+mn-ea"/>
          <a:cs typeface="+mn-ea"/>
          <a:sym typeface="+mn-lt"/>
        </a:defRPr>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13BBE5-0BEA-4494-9BEF-C8C2F48C9E2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B8912-F0BA-4AD8-8415-DA1F26BCB0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p:cNvSpPr>
            <a:spLocks noGrp="1"/>
          </p:cNvSpPr>
          <p:nvPr>
            <p:ph type="body" idx="1"/>
          </p:nvPr>
        </p:nvSpPr>
        <p:spPr/>
        <p:txBody>
          <a:bodyPr/>
          <a:lstStyle/>
          <a:p>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DEA1BF-8780-46E0-9765-F8CE1553B56F}"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6A0CBC-0406-49FB-9F5C-F8DD42B7DB0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6A0CBC-0406-49FB-9F5C-F8DD42B7DB0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8F70782-008B-5B48-B01C-A994AC4AA046}" type="slidenum">
              <a:rPr kumimoji="1" lang="zh-CN" altLang="en-US" smtClean="0"/>
            </a:fld>
            <a:endParaRPr kumimoji="1"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10E760-5C97-4FCD-9D15-1D6CBDC7045F}"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p:cNvSpPr>
            <a:spLocks noGrp="1"/>
          </p:cNvSpPr>
          <p:nvPr>
            <p:ph type="body" idx="1"/>
          </p:nvPr>
        </p:nvSpPr>
        <p:spPr/>
        <p:txBody>
          <a:bodyPr/>
          <a:lstStyle/>
          <a:p>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DEA1BF-8780-46E0-9765-F8CE1553B56F}"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8F70782-008B-5B48-B01C-A994AC4AA046}" type="slidenum">
              <a:rPr kumimoji="1" lang="zh-CN" altLang="en-US" smtClean="0"/>
            </a:fld>
            <a:endParaRPr kumimoji="1"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DEA1BF-8780-46E0-9765-F8CE1553B56F}"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DEA1BF-8780-46E0-9765-F8CE1553B56F}"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6A0CBC-0406-49FB-9F5C-F8DD42B7DB0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6A0CBC-0406-49FB-9F5C-F8DD42B7DB00}"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p:cNvSpPr>
            <a:spLocks noGrp="1"/>
          </p:cNvSpPr>
          <p:nvPr>
            <p:ph type="body" idx="1"/>
          </p:nvPr>
        </p:nvSpPr>
        <p:spPr/>
        <p:txBody>
          <a:bodyPr/>
          <a:lstStyle/>
          <a:p>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6A0CBC-0406-49FB-9F5C-F8DD42B7DB0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6A0CBC-0406-49FB-9F5C-F8DD42B7DB0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DEA1BF-8780-46E0-9765-F8CE1553B56F}"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FEF8AD23-66B7-4493-96DA-E7A86A20F8C9}"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p:cSld name="仅标题">
    <p:spTree>
      <p:nvGrpSpPr>
        <p:cNvPr id="1" name=""/>
        <p:cNvGrpSpPr/>
        <p:nvPr/>
      </p:nvGrpSpPr>
      <p:grpSpPr>
        <a:xfrm>
          <a:off x="0" y="0"/>
          <a:ext cx="0" cy="0"/>
          <a:chOff x="0" y="0"/>
          <a:chExt cx="0" cy="0"/>
        </a:xfrm>
      </p:grpSpPr>
    </p:spTree>
  </p:cSld>
  <p:clrMapOvr>
    <a:masterClrMapping/>
  </p:clrMapOvr>
  <p:transition spd="slow" advTm="3000">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slow" advTm="3000">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Tree>
  </p:cSld>
  <p:clrMapOvr>
    <a:masterClrMapping/>
  </p:clrMapOvr>
  <p:transition spd="slow" advTm="3000">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cSld>
  <p:clrMapOvr>
    <a:masterClrMapping/>
  </p:clrMapOvr>
  <p:transition spd="slow" advTm="3000">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lIns="68580" tIns="34290" rIns="68580" bIns="34290"/>
          <a:lstStyle/>
          <a:p>
            <a:r>
              <a:rPr lang="zh-CN" altLang="en-US"/>
              <a:t>单击此处编辑母版标题样式</a:t>
            </a:r>
            <a:endParaRPr lang="zh-CN" altLang="en-US"/>
          </a:p>
        </p:txBody>
      </p:sp>
      <p:sp>
        <p:nvSpPr>
          <p:cNvPr id="3" name="内容占位符 2"/>
          <p:cNvSpPr>
            <a:spLocks noGrp="1"/>
          </p:cNvSpPr>
          <p:nvPr>
            <p:ph idx="1" hasCustomPrompt="1"/>
          </p:nvPr>
        </p:nvSpPr>
        <p:spPr>
          <a:xfrm>
            <a:off x="838200" y="1825624"/>
            <a:ext cx="10515600" cy="4351339"/>
          </a:xfrm>
          <a:prstGeom prst="rect">
            <a:avLst/>
          </a:prstGeom>
        </p:spPr>
        <p:txBody>
          <a:bodyPr lIns="68580" tIns="34290" rIns="68580" bIns="3429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1"/>
            <a:ext cx="2743200" cy="365125"/>
          </a:xfrm>
          <a:prstGeom prst="rect">
            <a:avLst/>
          </a:prstGeom>
        </p:spPr>
        <p:txBody>
          <a:bodyPr lIns="68580" tIns="34290" rIns="68580" bIns="34290"/>
          <a:lstStyle/>
          <a:p>
            <a:fld id="{94412CCE-ADD6-42CD-851E-5C028327A23D}" type="datetimeFigureOut">
              <a:rPr lang="zh-CN" altLang="en-US" smtClean="0"/>
            </a:fld>
            <a:endParaRPr lang="zh-CN" altLang="en-US"/>
          </a:p>
        </p:txBody>
      </p:sp>
      <p:sp>
        <p:nvSpPr>
          <p:cNvPr id="5" name="页脚占位符 4"/>
          <p:cNvSpPr>
            <a:spLocks noGrp="1"/>
          </p:cNvSpPr>
          <p:nvPr>
            <p:ph type="ftr" sz="quarter" idx="11"/>
          </p:nvPr>
        </p:nvSpPr>
        <p:spPr>
          <a:xfrm>
            <a:off x="4038600" y="6356351"/>
            <a:ext cx="4114800" cy="365125"/>
          </a:xfrm>
          <a:prstGeom prst="rect">
            <a:avLst/>
          </a:prstGeom>
        </p:spPr>
        <p:txBody>
          <a:bodyPr lIns="68580" tIns="34290" rIns="68580" bIns="34290"/>
          <a:lstStyle/>
          <a:p>
            <a:endParaRPr lang="zh-CN" altLang="en-US"/>
          </a:p>
        </p:txBody>
      </p:sp>
      <p:sp>
        <p:nvSpPr>
          <p:cNvPr id="6" name="灯片编号占位符 5"/>
          <p:cNvSpPr>
            <a:spLocks noGrp="1"/>
          </p:cNvSpPr>
          <p:nvPr>
            <p:ph type="sldNum" sz="quarter" idx="12"/>
          </p:nvPr>
        </p:nvSpPr>
        <p:spPr>
          <a:xfrm>
            <a:off x="8610600" y="6356351"/>
            <a:ext cx="2743200" cy="365125"/>
          </a:xfrm>
          <a:prstGeom prst="rect">
            <a:avLst/>
          </a:prstGeom>
        </p:spPr>
        <p:txBody>
          <a:bodyPr lIns="68580" tIns="34290" rIns="68580" bIns="34290"/>
          <a:lstStyle/>
          <a:p>
            <a:fld id="{6024CF4C-2EA2-4F37-B5BF-1976E1C013AA}"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3313045"/>
            <a:ext cx="3048000" cy="1643269"/>
          </a:xfrm>
          <a:custGeom>
            <a:avLst/>
            <a:gdLst>
              <a:gd name="connsiteX0" fmla="*/ 0 w 3048000"/>
              <a:gd name="connsiteY0" fmla="*/ 0 h 1643269"/>
              <a:gd name="connsiteX1" fmla="*/ 3048000 w 3048000"/>
              <a:gd name="connsiteY1" fmla="*/ 0 h 1643269"/>
              <a:gd name="connsiteX2" fmla="*/ 3048000 w 3048000"/>
              <a:gd name="connsiteY2" fmla="*/ 1643269 h 1643269"/>
              <a:gd name="connsiteX3" fmla="*/ 0 w 3048000"/>
              <a:gd name="connsiteY3" fmla="*/ 1643269 h 1643269"/>
            </a:gdLst>
            <a:ahLst/>
            <a:cxnLst>
              <a:cxn ang="0">
                <a:pos x="connsiteX0" y="connsiteY0"/>
              </a:cxn>
              <a:cxn ang="0">
                <a:pos x="connsiteX1" y="connsiteY1"/>
              </a:cxn>
              <a:cxn ang="0">
                <a:pos x="connsiteX2" y="connsiteY2"/>
              </a:cxn>
              <a:cxn ang="0">
                <a:pos x="connsiteX3" y="connsiteY3"/>
              </a:cxn>
            </a:cxnLst>
            <a:rect l="l" t="t" r="r" b="b"/>
            <a:pathLst>
              <a:path w="3048000" h="1643269">
                <a:moveTo>
                  <a:pt x="0" y="0"/>
                </a:moveTo>
                <a:lnTo>
                  <a:pt x="3048000" y="0"/>
                </a:lnTo>
                <a:lnTo>
                  <a:pt x="3048000" y="1643269"/>
                </a:lnTo>
                <a:lnTo>
                  <a:pt x="0" y="1643269"/>
                </a:lnTo>
                <a:close/>
              </a:path>
            </a:pathLst>
          </a:custGeom>
        </p:spPr>
        <p:txBody>
          <a:bodyPr wrap="square">
            <a:noAutofit/>
          </a:bodyPr>
          <a:lstStyle/>
          <a:p>
            <a:endParaRPr lang="en-US"/>
          </a:p>
        </p:txBody>
      </p:sp>
      <p:sp>
        <p:nvSpPr>
          <p:cNvPr id="12" name="Picture Placeholder 11"/>
          <p:cNvSpPr>
            <a:spLocks noGrp="1"/>
          </p:cNvSpPr>
          <p:nvPr>
            <p:ph type="pic" sz="quarter" idx="11"/>
          </p:nvPr>
        </p:nvSpPr>
        <p:spPr>
          <a:xfrm>
            <a:off x="6096000" y="3313043"/>
            <a:ext cx="3048000" cy="1643269"/>
          </a:xfrm>
          <a:custGeom>
            <a:avLst/>
            <a:gdLst>
              <a:gd name="connsiteX0" fmla="*/ 0 w 3048000"/>
              <a:gd name="connsiteY0" fmla="*/ 0 h 1643269"/>
              <a:gd name="connsiteX1" fmla="*/ 3048000 w 3048000"/>
              <a:gd name="connsiteY1" fmla="*/ 0 h 1643269"/>
              <a:gd name="connsiteX2" fmla="*/ 3048000 w 3048000"/>
              <a:gd name="connsiteY2" fmla="*/ 1643269 h 1643269"/>
              <a:gd name="connsiteX3" fmla="*/ 0 w 3048000"/>
              <a:gd name="connsiteY3" fmla="*/ 1643269 h 1643269"/>
            </a:gdLst>
            <a:ahLst/>
            <a:cxnLst>
              <a:cxn ang="0">
                <a:pos x="connsiteX0" y="connsiteY0"/>
              </a:cxn>
              <a:cxn ang="0">
                <a:pos x="connsiteX1" y="connsiteY1"/>
              </a:cxn>
              <a:cxn ang="0">
                <a:pos x="connsiteX2" y="connsiteY2"/>
              </a:cxn>
              <a:cxn ang="0">
                <a:pos x="connsiteX3" y="connsiteY3"/>
              </a:cxn>
            </a:cxnLst>
            <a:rect l="l" t="t" r="r" b="b"/>
            <a:pathLst>
              <a:path w="3048000" h="1643269">
                <a:moveTo>
                  <a:pt x="0" y="0"/>
                </a:moveTo>
                <a:lnTo>
                  <a:pt x="3048000" y="0"/>
                </a:lnTo>
                <a:lnTo>
                  <a:pt x="3048000" y="1643269"/>
                </a:lnTo>
                <a:lnTo>
                  <a:pt x="0" y="1643269"/>
                </a:lnTo>
                <a:close/>
              </a:path>
            </a:pathLst>
          </a:custGeom>
        </p:spPr>
        <p:txBody>
          <a:bodyPr wrap="square">
            <a:noAutofit/>
          </a:bodyPr>
          <a:lstStyle/>
          <a:p>
            <a:endParaRPr lang="en-US"/>
          </a:p>
        </p:txBody>
      </p:sp>
      <p:sp>
        <p:nvSpPr>
          <p:cNvPr id="13" name="Picture Placeholder 12"/>
          <p:cNvSpPr>
            <a:spLocks noGrp="1"/>
          </p:cNvSpPr>
          <p:nvPr>
            <p:ph type="pic" sz="quarter" idx="12"/>
          </p:nvPr>
        </p:nvSpPr>
        <p:spPr>
          <a:xfrm>
            <a:off x="9144000" y="3313045"/>
            <a:ext cx="3048000" cy="1643269"/>
          </a:xfrm>
          <a:custGeom>
            <a:avLst/>
            <a:gdLst>
              <a:gd name="connsiteX0" fmla="*/ 0 w 3048000"/>
              <a:gd name="connsiteY0" fmla="*/ 0 h 1643269"/>
              <a:gd name="connsiteX1" fmla="*/ 3048000 w 3048000"/>
              <a:gd name="connsiteY1" fmla="*/ 0 h 1643269"/>
              <a:gd name="connsiteX2" fmla="*/ 3048000 w 3048000"/>
              <a:gd name="connsiteY2" fmla="*/ 1643269 h 1643269"/>
              <a:gd name="connsiteX3" fmla="*/ 0 w 3048000"/>
              <a:gd name="connsiteY3" fmla="*/ 1643269 h 1643269"/>
            </a:gdLst>
            <a:ahLst/>
            <a:cxnLst>
              <a:cxn ang="0">
                <a:pos x="connsiteX0" y="connsiteY0"/>
              </a:cxn>
              <a:cxn ang="0">
                <a:pos x="connsiteX1" y="connsiteY1"/>
              </a:cxn>
              <a:cxn ang="0">
                <a:pos x="connsiteX2" y="connsiteY2"/>
              </a:cxn>
              <a:cxn ang="0">
                <a:pos x="connsiteX3" y="connsiteY3"/>
              </a:cxn>
            </a:cxnLst>
            <a:rect l="l" t="t" r="r" b="b"/>
            <a:pathLst>
              <a:path w="3048000" h="1643269">
                <a:moveTo>
                  <a:pt x="0" y="0"/>
                </a:moveTo>
                <a:lnTo>
                  <a:pt x="3048000" y="0"/>
                </a:lnTo>
                <a:lnTo>
                  <a:pt x="3048000" y="1643269"/>
                </a:lnTo>
                <a:lnTo>
                  <a:pt x="0" y="1643269"/>
                </a:lnTo>
                <a:close/>
              </a:path>
            </a:pathLst>
          </a:custGeom>
        </p:spPr>
        <p:txBody>
          <a:bodyPr wrap="square">
            <a:noAutofit/>
          </a:bodyPr>
          <a:lstStyle/>
          <a:p>
            <a:endParaRPr lang="en-US"/>
          </a:p>
        </p:txBody>
      </p:sp>
      <p:sp>
        <p:nvSpPr>
          <p:cNvPr id="15" name="Picture Placeholder 14"/>
          <p:cNvSpPr>
            <a:spLocks noGrp="1"/>
          </p:cNvSpPr>
          <p:nvPr>
            <p:ph type="pic" sz="quarter" idx="13"/>
          </p:nvPr>
        </p:nvSpPr>
        <p:spPr>
          <a:xfrm>
            <a:off x="3048000" y="3313041"/>
            <a:ext cx="3048000" cy="1643269"/>
          </a:xfrm>
          <a:custGeom>
            <a:avLst/>
            <a:gdLst>
              <a:gd name="connsiteX0" fmla="*/ 0 w 3048000"/>
              <a:gd name="connsiteY0" fmla="*/ 0 h 1643269"/>
              <a:gd name="connsiteX1" fmla="*/ 3048000 w 3048000"/>
              <a:gd name="connsiteY1" fmla="*/ 0 h 1643269"/>
              <a:gd name="connsiteX2" fmla="*/ 3048000 w 3048000"/>
              <a:gd name="connsiteY2" fmla="*/ 1643269 h 1643269"/>
              <a:gd name="connsiteX3" fmla="*/ 0 w 3048000"/>
              <a:gd name="connsiteY3" fmla="*/ 1643269 h 1643269"/>
            </a:gdLst>
            <a:ahLst/>
            <a:cxnLst>
              <a:cxn ang="0">
                <a:pos x="connsiteX0" y="connsiteY0"/>
              </a:cxn>
              <a:cxn ang="0">
                <a:pos x="connsiteX1" y="connsiteY1"/>
              </a:cxn>
              <a:cxn ang="0">
                <a:pos x="connsiteX2" y="connsiteY2"/>
              </a:cxn>
              <a:cxn ang="0">
                <a:pos x="connsiteX3" y="connsiteY3"/>
              </a:cxn>
            </a:cxnLst>
            <a:rect l="l" t="t" r="r" b="b"/>
            <a:pathLst>
              <a:path w="3048000" h="1643269">
                <a:moveTo>
                  <a:pt x="0" y="0"/>
                </a:moveTo>
                <a:lnTo>
                  <a:pt x="3048000" y="0"/>
                </a:lnTo>
                <a:lnTo>
                  <a:pt x="3048000" y="1643269"/>
                </a:lnTo>
                <a:lnTo>
                  <a:pt x="0" y="1643269"/>
                </a:lnTo>
                <a:close/>
              </a:path>
            </a:pathLst>
          </a:custGeom>
        </p:spPr>
        <p:txBody>
          <a:bodyPr wrap="square">
            <a:noAutofit/>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ransition spd="slow" advTm="3000">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tags" Target="../tags/tag4.xml"/><Relationship Id="rId5" Type="http://schemas.openxmlformats.org/officeDocument/2006/relationships/image" Target="../media/image2.png"/><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tags" Target="../tags/tag27.xml"/><Relationship Id="rId3" Type="http://schemas.openxmlformats.org/officeDocument/2006/relationships/image" Target="../media/image12.png"/><Relationship Id="rId2" Type="http://schemas.openxmlformats.org/officeDocument/2006/relationships/tags" Target="../tags/tag26.xml"/><Relationship Id="rId1" Type="http://schemas.openxmlformats.org/officeDocument/2006/relationships/tags" Target="../tags/tag25.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5.xml"/><Relationship Id="rId5" Type="http://schemas.openxmlformats.org/officeDocument/2006/relationships/tags" Target="../tags/tag30.xml"/><Relationship Id="rId4" Type="http://schemas.openxmlformats.org/officeDocument/2006/relationships/image" Target="../media/image16.png"/><Relationship Id="rId3" Type="http://schemas.openxmlformats.org/officeDocument/2006/relationships/tags" Target="../tags/tag29.xml"/><Relationship Id="rId2" Type="http://schemas.openxmlformats.org/officeDocument/2006/relationships/image" Target="../media/image15.png"/><Relationship Id="rId1" Type="http://schemas.openxmlformats.org/officeDocument/2006/relationships/tags" Target="../tags/tag28.xml"/></Relationships>
</file>

<file path=ppt/slides/_rels/slide13.xml.rels><?xml version="1.0" encoding="UTF-8" standalone="yes"?>
<Relationships xmlns="http://schemas.openxmlformats.org/package/2006/relationships"><Relationship Id="rId9" Type="http://schemas.openxmlformats.org/officeDocument/2006/relationships/notesSlide" Target="../notesSlides/notesSlide13.xml"/><Relationship Id="rId8" Type="http://schemas.openxmlformats.org/officeDocument/2006/relationships/slideLayout" Target="../slideLayouts/slideLayout5.xml"/><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image" Target="../media/image18.png"/><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image" Target="../media/image17.png"/><Relationship Id="rId1" Type="http://schemas.openxmlformats.org/officeDocument/2006/relationships/tags" Target="../tags/tag31.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3.xml"/><Relationship Id="rId2" Type="http://schemas.openxmlformats.org/officeDocument/2006/relationships/image" Target="../media/image19.png"/><Relationship Id="rId1" Type="http://schemas.openxmlformats.org/officeDocument/2006/relationships/tags" Target="../tags/tag36.xml"/></Relationships>
</file>

<file path=ppt/slides/_rels/slide15.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8" Type="http://schemas.openxmlformats.org/officeDocument/2006/relationships/notesSlide" Target="../notesSlides/notesSlide15.xml"/><Relationship Id="rId27" Type="http://schemas.openxmlformats.org/officeDocument/2006/relationships/slideLayout" Target="../slideLayouts/slideLayout4.xml"/><Relationship Id="rId26" Type="http://schemas.openxmlformats.org/officeDocument/2006/relationships/tags" Target="../tags/tag61.xml"/><Relationship Id="rId25" Type="http://schemas.openxmlformats.org/officeDocument/2006/relationships/tags" Target="../tags/tag60.xml"/><Relationship Id="rId24" Type="http://schemas.openxmlformats.org/officeDocument/2006/relationships/tags" Target="../tags/tag59.xml"/><Relationship Id="rId23" Type="http://schemas.openxmlformats.org/officeDocument/2006/relationships/tags" Target="../tags/tag58.xml"/><Relationship Id="rId22" Type="http://schemas.openxmlformats.org/officeDocument/2006/relationships/tags" Target="../tags/tag57.xml"/><Relationship Id="rId21" Type="http://schemas.openxmlformats.org/officeDocument/2006/relationships/tags" Target="../tags/tag56.xml"/><Relationship Id="rId20" Type="http://schemas.openxmlformats.org/officeDocument/2006/relationships/tags" Target="../tags/tag55.xml"/><Relationship Id="rId2" Type="http://schemas.openxmlformats.org/officeDocument/2006/relationships/image" Target="../media/image20.png"/><Relationship Id="rId19" Type="http://schemas.openxmlformats.org/officeDocument/2006/relationships/tags" Target="../tags/tag54.xml"/><Relationship Id="rId18" Type="http://schemas.openxmlformats.org/officeDocument/2006/relationships/tags" Target="../tags/tag53.xml"/><Relationship Id="rId17" Type="http://schemas.openxmlformats.org/officeDocument/2006/relationships/tags" Target="../tags/tag52.xml"/><Relationship Id="rId16" Type="http://schemas.openxmlformats.org/officeDocument/2006/relationships/tags" Target="../tags/tag51.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7.xml"/></Relationships>
</file>

<file path=ppt/slides/_rels/slide16.xml.rels><?xml version="1.0" encoding="UTF-8" standalone="yes"?>
<Relationships xmlns="http://schemas.openxmlformats.org/package/2006/relationships"><Relationship Id="rId9" Type="http://schemas.openxmlformats.org/officeDocument/2006/relationships/tags" Target="../tags/tag70.xml"/><Relationship Id="rId8" Type="http://schemas.openxmlformats.org/officeDocument/2006/relationships/tags" Target="../tags/tag69.xml"/><Relationship Id="rId7" Type="http://schemas.openxmlformats.org/officeDocument/2006/relationships/tags" Target="../tags/tag68.xml"/><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tags" Target="../tags/tag65.xml"/><Relationship Id="rId30" Type="http://schemas.openxmlformats.org/officeDocument/2006/relationships/notesSlide" Target="../notesSlides/notesSlide16.xml"/><Relationship Id="rId3" Type="http://schemas.openxmlformats.org/officeDocument/2006/relationships/tags" Target="../tags/tag64.xml"/><Relationship Id="rId29" Type="http://schemas.openxmlformats.org/officeDocument/2006/relationships/slideLayout" Target="../slideLayouts/slideLayout2.xml"/><Relationship Id="rId28" Type="http://schemas.openxmlformats.org/officeDocument/2006/relationships/tags" Target="../tags/tag89.xml"/><Relationship Id="rId27" Type="http://schemas.openxmlformats.org/officeDocument/2006/relationships/tags" Target="../tags/tag88.xml"/><Relationship Id="rId26" Type="http://schemas.openxmlformats.org/officeDocument/2006/relationships/tags" Target="../tags/tag87.xml"/><Relationship Id="rId25" Type="http://schemas.openxmlformats.org/officeDocument/2006/relationships/tags" Target="../tags/tag86.xml"/><Relationship Id="rId24" Type="http://schemas.openxmlformats.org/officeDocument/2006/relationships/tags" Target="../tags/tag85.xml"/><Relationship Id="rId23" Type="http://schemas.openxmlformats.org/officeDocument/2006/relationships/tags" Target="../tags/tag84.xml"/><Relationship Id="rId22" Type="http://schemas.openxmlformats.org/officeDocument/2006/relationships/tags" Target="../tags/tag83.xml"/><Relationship Id="rId21" Type="http://schemas.openxmlformats.org/officeDocument/2006/relationships/tags" Target="../tags/tag82.xml"/><Relationship Id="rId20" Type="http://schemas.openxmlformats.org/officeDocument/2006/relationships/tags" Target="../tags/tag81.xml"/><Relationship Id="rId2" Type="http://schemas.openxmlformats.org/officeDocument/2006/relationships/tags" Target="../tags/tag63.xml"/><Relationship Id="rId19" Type="http://schemas.openxmlformats.org/officeDocument/2006/relationships/tags" Target="../tags/tag80.xml"/><Relationship Id="rId18" Type="http://schemas.openxmlformats.org/officeDocument/2006/relationships/tags" Target="../tags/tag79.xml"/><Relationship Id="rId17" Type="http://schemas.openxmlformats.org/officeDocument/2006/relationships/tags" Target="../tags/tag78.xml"/><Relationship Id="rId16" Type="http://schemas.openxmlformats.org/officeDocument/2006/relationships/tags" Target="../tags/tag77.xml"/><Relationship Id="rId15" Type="http://schemas.openxmlformats.org/officeDocument/2006/relationships/tags" Target="../tags/tag76.xml"/><Relationship Id="rId14" Type="http://schemas.openxmlformats.org/officeDocument/2006/relationships/tags" Target="../tags/tag75.xml"/><Relationship Id="rId13" Type="http://schemas.openxmlformats.org/officeDocument/2006/relationships/tags" Target="../tags/tag74.xml"/><Relationship Id="rId12" Type="http://schemas.openxmlformats.org/officeDocument/2006/relationships/tags" Target="../tags/tag73.xml"/><Relationship Id="rId11" Type="http://schemas.openxmlformats.org/officeDocument/2006/relationships/tags" Target="../tags/tag72.xml"/><Relationship Id="rId10" Type="http://schemas.openxmlformats.org/officeDocument/2006/relationships/tags" Target="../tags/tag71.xml"/><Relationship Id="rId1" Type="http://schemas.openxmlformats.org/officeDocument/2006/relationships/tags" Target="../tags/tag6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tags" Target="../tags/tag90.xml"/></Relationships>
</file>

<file path=ppt/slides/_rels/slide21.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image" Target="../media/image23.png"/><Relationship Id="rId3" Type="http://schemas.openxmlformats.org/officeDocument/2006/relationships/tags" Target="../tags/tag92.xml"/><Relationship Id="rId2" Type="http://schemas.openxmlformats.org/officeDocument/2006/relationships/image" Target="../media/image22.png"/><Relationship Id="rId12" Type="http://schemas.openxmlformats.org/officeDocument/2006/relationships/notesSlide" Target="../notesSlides/notesSlide21.xml"/><Relationship Id="rId11" Type="http://schemas.openxmlformats.org/officeDocument/2006/relationships/slideLayout" Target="../slideLayouts/slideLayout4.xml"/><Relationship Id="rId10" Type="http://schemas.openxmlformats.org/officeDocument/2006/relationships/tags" Target="../tags/tag98.xml"/><Relationship Id="rId1" Type="http://schemas.openxmlformats.org/officeDocument/2006/relationships/tags" Target="../tags/tag91.xml"/></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3.xml"/><Relationship Id="rId4" Type="http://schemas.openxmlformats.org/officeDocument/2006/relationships/tags" Target="../tags/tag100.xml"/><Relationship Id="rId3" Type="http://schemas.openxmlformats.org/officeDocument/2006/relationships/image" Target="../media/image25.png"/><Relationship Id="rId2" Type="http://schemas.openxmlformats.org/officeDocument/2006/relationships/tags" Target="../tags/tag99.xml"/><Relationship Id="rId1" Type="http://schemas.openxmlformats.org/officeDocument/2006/relationships/image" Target="../media/image24.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3.xml"/><Relationship Id="rId2" Type="http://schemas.openxmlformats.org/officeDocument/2006/relationships/image" Target="../media/image26.png"/><Relationship Id="rId1" Type="http://schemas.openxmlformats.org/officeDocument/2006/relationships/tags" Target="../tags/tag101.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3.xml"/><Relationship Id="rId2" Type="http://schemas.openxmlformats.org/officeDocument/2006/relationships/image" Target="../media/image27.png"/><Relationship Id="rId1" Type="http://schemas.openxmlformats.org/officeDocument/2006/relationships/tags" Target="../tags/tag102.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3.xml"/><Relationship Id="rId2" Type="http://schemas.openxmlformats.org/officeDocument/2006/relationships/image" Target="../media/image28.png"/><Relationship Id="rId1" Type="http://schemas.openxmlformats.org/officeDocument/2006/relationships/tags" Target="../tags/tag10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9" Type="http://schemas.openxmlformats.org/officeDocument/2006/relationships/tags" Target="../tags/tag108.xml"/><Relationship Id="rId8" Type="http://schemas.openxmlformats.org/officeDocument/2006/relationships/image" Target="../media/image32.png"/><Relationship Id="rId7" Type="http://schemas.openxmlformats.org/officeDocument/2006/relationships/tags" Target="../tags/tag107.xml"/><Relationship Id="rId6" Type="http://schemas.openxmlformats.org/officeDocument/2006/relationships/image" Target="../media/image31.png"/><Relationship Id="rId5" Type="http://schemas.openxmlformats.org/officeDocument/2006/relationships/tags" Target="../tags/tag106.xml"/><Relationship Id="rId4" Type="http://schemas.openxmlformats.org/officeDocument/2006/relationships/image" Target="../media/image30.png"/><Relationship Id="rId3" Type="http://schemas.openxmlformats.org/officeDocument/2006/relationships/tags" Target="../tags/tag105.xml"/><Relationship Id="rId2" Type="http://schemas.openxmlformats.org/officeDocument/2006/relationships/image" Target="../media/image29.png"/><Relationship Id="rId14" Type="http://schemas.openxmlformats.org/officeDocument/2006/relationships/notesSlide" Target="../notesSlides/notesSlide29.xml"/><Relationship Id="rId13" Type="http://schemas.openxmlformats.org/officeDocument/2006/relationships/slideLayout" Target="../slideLayouts/slideLayout2.xml"/><Relationship Id="rId12" Type="http://schemas.openxmlformats.org/officeDocument/2006/relationships/tags" Target="../tags/tag111.xml"/><Relationship Id="rId11" Type="http://schemas.openxmlformats.org/officeDocument/2006/relationships/tags" Target="../tags/tag110.xml"/><Relationship Id="rId10" Type="http://schemas.openxmlformats.org/officeDocument/2006/relationships/tags" Target="../tags/tag109.xml"/><Relationship Id="rId1" Type="http://schemas.openxmlformats.org/officeDocument/2006/relationships/tags" Target="../tags/tag10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5.xml"/><Relationship Id="rId2" Type="http://schemas.openxmlformats.org/officeDocument/2006/relationships/image" Target="../media/image33.png"/><Relationship Id="rId1" Type="http://schemas.openxmlformats.org/officeDocument/2006/relationships/tags" Target="../tags/tag112.xml"/></Relationships>
</file>

<file path=ppt/slides/_rels/slide33.xml.rels><?xml version="1.0" encoding="UTF-8" standalone="yes"?>
<Relationships xmlns="http://schemas.openxmlformats.org/package/2006/relationships"><Relationship Id="rId9" Type="http://schemas.openxmlformats.org/officeDocument/2006/relationships/notesSlide" Target="../notesSlides/notesSlide33.xml"/><Relationship Id="rId8" Type="http://schemas.openxmlformats.org/officeDocument/2006/relationships/slideLayout" Target="../slideLayouts/slideLayout1.xml"/><Relationship Id="rId7" Type="http://schemas.openxmlformats.org/officeDocument/2006/relationships/tags" Target="../tags/tag117.xml"/><Relationship Id="rId6" Type="http://schemas.openxmlformats.org/officeDocument/2006/relationships/tags" Target="../tags/tag116.xml"/><Relationship Id="rId5" Type="http://schemas.openxmlformats.org/officeDocument/2006/relationships/image" Target="../media/image2.png"/><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3.xml"/><Relationship Id="rId7" Type="http://schemas.openxmlformats.org/officeDocument/2006/relationships/image" Target="../media/image6.png"/><Relationship Id="rId6" Type="http://schemas.openxmlformats.org/officeDocument/2006/relationships/tags" Target="../tags/tag8.xml"/><Relationship Id="rId5" Type="http://schemas.openxmlformats.org/officeDocument/2006/relationships/image" Target="../media/image5.png"/><Relationship Id="rId4" Type="http://schemas.openxmlformats.org/officeDocument/2006/relationships/tags" Target="../tags/tag7.xml"/><Relationship Id="rId3" Type="http://schemas.openxmlformats.org/officeDocument/2006/relationships/image" Target="../media/image4.png"/><Relationship Id="rId2" Type="http://schemas.openxmlformats.org/officeDocument/2006/relationships/tags" Target="../tags/tag6.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9" Type="http://schemas.openxmlformats.org/officeDocument/2006/relationships/tags" Target="../tags/tag17.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tags" Target="../tags/tag10.xml"/><Relationship Id="rId14" Type="http://schemas.openxmlformats.org/officeDocument/2006/relationships/notesSlide" Target="../notesSlides/notesSlide5.xml"/><Relationship Id="rId13" Type="http://schemas.openxmlformats.org/officeDocument/2006/relationships/slideLayout" Target="../slideLayouts/slideLayout5.xml"/><Relationship Id="rId12" Type="http://schemas.openxmlformats.org/officeDocument/2006/relationships/image" Target="../media/image7.png"/><Relationship Id="rId11" Type="http://schemas.openxmlformats.org/officeDocument/2006/relationships/tags" Target="../tags/tag19.xml"/><Relationship Id="rId10" Type="http://schemas.openxmlformats.org/officeDocument/2006/relationships/tags" Target="../tags/tag18.xml"/><Relationship Id="rId1" Type="http://schemas.openxmlformats.org/officeDocument/2006/relationships/tags" Target="../tags/tag9.xml"/></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tags" Target="../tags/tag22.xml"/><Relationship Id="rId4" Type="http://schemas.openxmlformats.org/officeDocument/2006/relationships/image" Target="../media/image9.png"/><Relationship Id="rId3" Type="http://schemas.openxmlformats.org/officeDocument/2006/relationships/tags" Target="../tags/tag21.xml"/><Relationship Id="rId2" Type="http://schemas.openxmlformats.org/officeDocument/2006/relationships/image" Target="../media/image8.png"/><Relationship Id="rId1" Type="http://schemas.openxmlformats.org/officeDocument/2006/relationships/tags" Target="../tags/tag20.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chart" Target="../charts/chart1.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3.xml"/><Relationship Id="rId3" Type="http://schemas.openxmlformats.org/officeDocument/2006/relationships/image" Target="../media/image11.png"/><Relationship Id="rId2" Type="http://schemas.openxmlformats.org/officeDocument/2006/relationships/tags" Target="../tags/tag24.xml"/><Relationship Id="rId1" Type="http://schemas.openxmlformats.org/officeDocument/2006/relationships/tags" Target="../tags/tag2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61700" y="733587"/>
            <a:ext cx="4040657" cy="5502442"/>
          </a:xfrm>
          <a:prstGeom prst="rect">
            <a:avLst/>
          </a:prstGeom>
          <a:blipFill>
            <a:blip r:embed="rId1"/>
            <a:srcRect/>
            <a:stretch>
              <a:fillRect l="251" t="-1333" r="-251" b="-1684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PA_圆角矩形 31"/>
          <p:cNvSpPr/>
          <p:nvPr>
            <p:custDataLst>
              <p:tags r:id="rId2"/>
            </p:custDataLst>
          </p:nvPr>
        </p:nvSpPr>
        <p:spPr>
          <a:xfrm>
            <a:off x="6748780" y="4184650"/>
            <a:ext cx="1741805" cy="26416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solidFill>
                  <a:schemeClr val="tx1"/>
                </a:solidFill>
                <a:latin typeface="思源宋体 CN" panose="02020400000000000000" pitchFamily="18" charset="-122"/>
                <a:ea typeface="Times New Roman" panose="02020603050405020304" charset="0"/>
              </a:rPr>
              <a:t>汇报人</a:t>
            </a:r>
            <a:r>
              <a:rPr lang="zh-CN" altLang="en-US" sz="1000" b="1" dirty="0" smtClean="0">
                <a:solidFill>
                  <a:schemeClr val="tx1"/>
                </a:solidFill>
                <a:latin typeface="思源宋体 CN" panose="02020400000000000000" pitchFamily="18" charset="-122"/>
                <a:ea typeface="Times New Roman" panose="02020603050405020304" charset="0"/>
              </a:rPr>
              <a:t>：冯思程、魏靖轩</a:t>
            </a:r>
            <a:endParaRPr lang="zh-CN" altLang="en-US" sz="1000" b="1" dirty="0" smtClean="0">
              <a:solidFill>
                <a:schemeClr val="tx1"/>
              </a:solidFill>
              <a:latin typeface="思源宋体 CN" panose="02020400000000000000" pitchFamily="18" charset="-122"/>
              <a:ea typeface="Times New Roman" panose="02020603050405020304" charset="0"/>
            </a:endParaRPr>
          </a:p>
        </p:txBody>
      </p:sp>
      <p:sp>
        <p:nvSpPr>
          <p:cNvPr id="25" name="PA_圆角矩形 31"/>
          <p:cNvSpPr/>
          <p:nvPr>
            <p:custDataLst>
              <p:tags r:id="rId3"/>
            </p:custDataLst>
          </p:nvPr>
        </p:nvSpPr>
        <p:spPr>
          <a:xfrm>
            <a:off x="10207400" y="4182152"/>
            <a:ext cx="1393298" cy="26426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solidFill>
                  <a:schemeClr val="tx1"/>
                </a:solidFill>
                <a:latin typeface="思源宋体 CN" panose="02020400000000000000" pitchFamily="18" charset="-122"/>
                <a:ea typeface="Times New Roman" panose="02020603050405020304" charset="0"/>
              </a:rPr>
              <a:t>汇报日期：</a:t>
            </a:r>
            <a:r>
              <a:rPr lang="en-US" altLang="zh-CN" sz="1000" b="1" dirty="0">
                <a:solidFill>
                  <a:schemeClr val="tx1"/>
                </a:solidFill>
                <a:latin typeface="思源宋体 CN" panose="02020400000000000000" pitchFamily="18" charset="-122"/>
                <a:ea typeface="Times New Roman" panose="02020603050405020304" charset="0"/>
              </a:rPr>
              <a:t>2023.7.9</a:t>
            </a:r>
            <a:endParaRPr lang="en-US" altLang="zh-CN" sz="1000" b="1" dirty="0">
              <a:solidFill>
                <a:schemeClr val="tx1"/>
              </a:solidFill>
              <a:latin typeface="思源宋体 CN" panose="02020400000000000000" pitchFamily="18" charset="-122"/>
              <a:ea typeface="Times New Roman" panose="02020603050405020304" charset="0"/>
            </a:endParaRPr>
          </a:p>
        </p:txBody>
      </p:sp>
      <p:sp>
        <p:nvSpPr>
          <p:cNvPr id="26" name="PA_矩形 29"/>
          <p:cNvSpPr/>
          <p:nvPr>
            <p:custDataLst>
              <p:tags r:id="rId4"/>
            </p:custDataLst>
          </p:nvPr>
        </p:nvSpPr>
        <p:spPr>
          <a:xfrm>
            <a:off x="5669466" y="2495150"/>
            <a:ext cx="5931232" cy="1014730"/>
          </a:xfrm>
          <a:prstGeom prst="rect">
            <a:avLst/>
          </a:prstGeom>
          <a:noFill/>
          <a:ln>
            <a:noFill/>
          </a:ln>
          <a:effectLst/>
        </p:spPr>
        <p:txBody>
          <a:bodyPr wrap="square">
            <a:spAutoFit/>
          </a:bodyPr>
          <a:lstStyle/>
          <a:p>
            <a:pPr algn="dist"/>
            <a:r>
              <a:rPr sz="2000" b="1" dirty="0" smtClean="0">
                <a:latin typeface="Times New Roman" panose="02020603050405020304" charset="0"/>
                <a:ea typeface="Times New Roman" panose="02020603050405020304" charset="0"/>
                <a:cs typeface="Open Sans" panose="020B0606030504020204" pitchFamily="34" charset="0"/>
              </a:rPr>
              <a:t>DynSQL: Stateful Fuzzing for Database Management Systems with</a:t>
            </a:r>
            <a:endParaRPr sz="2000" b="1" dirty="0" smtClean="0">
              <a:latin typeface="Times New Roman" panose="02020603050405020304" charset="0"/>
              <a:ea typeface="Times New Roman" panose="02020603050405020304" charset="0"/>
              <a:cs typeface="Open Sans" panose="020B0606030504020204" pitchFamily="34" charset="0"/>
            </a:endParaRPr>
          </a:p>
          <a:p>
            <a:pPr algn="dist"/>
            <a:r>
              <a:rPr sz="2000" b="1" dirty="0" smtClean="0">
                <a:latin typeface="Times New Roman" panose="02020603050405020304" charset="0"/>
                <a:ea typeface="Times New Roman" panose="02020603050405020304" charset="0"/>
                <a:cs typeface="Open Sans" panose="020B0606030504020204" pitchFamily="34" charset="0"/>
              </a:rPr>
              <a:t>Complex and Valid SQL Query Generation</a:t>
            </a:r>
            <a:endParaRPr sz="2000" b="1" dirty="0" smtClean="0">
              <a:latin typeface="Times New Roman" panose="02020603050405020304" charset="0"/>
              <a:ea typeface="Times New Roman" panose="02020603050405020304" charset="0"/>
              <a:cs typeface="Open Sans" panose="020B0606030504020204" pitchFamily="34" charset="0"/>
            </a:endParaRPr>
          </a:p>
        </p:txBody>
      </p:sp>
      <p:sp>
        <p:nvSpPr>
          <p:cNvPr id="6" name="矩形 5"/>
          <p:cNvSpPr/>
          <p:nvPr/>
        </p:nvSpPr>
        <p:spPr>
          <a:xfrm>
            <a:off x="3464063" y="1116887"/>
            <a:ext cx="8197516" cy="705853"/>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南开大学</a:t>
            </a:r>
            <a:r>
              <a:rPr lang="en-US" altLang="zh-CN"/>
              <a:t> </a:t>
            </a:r>
            <a:r>
              <a:rPr lang="zh-CN" altLang="en-US"/>
              <a:t>计算机学院</a:t>
            </a:r>
            <a:r>
              <a:rPr lang="en-US" altLang="zh-CN"/>
              <a:t> </a:t>
            </a:r>
            <a:r>
              <a:rPr lang="zh-CN" altLang="en-US"/>
              <a:t>计算机</a:t>
            </a:r>
            <a:r>
              <a:rPr lang="zh-CN" altLang="en-US"/>
              <a:t>科学与技术</a:t>
            </a:r>
            <a:endParaRPr lang="zh-CN" altLang="en-US"/>
          </a:p>
        </p:txBody>
      </p:sp>
      <p:cxnSp>
        <p:nvCxnSpPr>
          <p:cNvPr id="10" name="直接连接符 9"/>
          <p:cNvCxnSpPr/>
          <p:nvPr/>
        </p:nvCxnSpPr>
        <p:spPr>
          <a:xfrm>
            <a:off x="9111916" y="5824037"/>
            <a:ext cx="2407029" cy="0"/>
          </a:xfrm>
          <a:prstGeom prst="line">
            <a:avLst/>
          </a:prstGeom>
          <a:ln w="63500">
            <a:solidFill>
              <a:srgbClr val="7F1769"/>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442973" y="4938149"/>
            <a:ext cx="1306054" cy="1297880"/>
          </a:xfrm>
          <a:prstGeom prst="rect">
            <a:avLst/>
          </a:prstGeom>
        </p:spPr>
      </p:pic>
      <p:sp>
        <p:nvSpPr>
          <p:cNvPr id="11" name="PA_圆角矩形 31"/>
          <p:cNvSpPr/>
          <p:nvPr>
            <p:custDataLst>
              <p:tags r:id="rId6"/>
            </p:custDataLst>
          </p:nvPr>
        </p:nvSpPr>
        <p:spPr>
          <a:xfrm>
            <a:off x="7241784" y="5691904"/>
            <a:ext cx="1393298" cy="26426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altLang="zh-CN" dirty="0">
                <a:solidFill>
                  <a:schemeClr val="tx1"/>
                </a:solidFill>
                <a:latin typeface="Times New Roman" panose="02020603050405020304" charset="0"/>
                <a:ea typeface="Times New Roman" panose="02020603050405020304" charset="0"/>
              </a:rPr>
              <a:t>2023.7.9</a:t>
            </a:r>
            <a:endParaRPr lang="en-US" altLang="zh-CN" dirty="0">
              <a:solidFill>
                <a:schemeClr val="tx1"/>
              </a:solidFill>
              <a:latin typeface="Times New Roman" panose="02020603050405020304" charset="0"/>
              <a:ea typeface="Times New Roman" panose="02020603050405020304" charset="0"/>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500" fill="hold"/>
                                        <p:tgtEl>
                                          <p:spTgt spid="24"/>
                                        </p:tgtEl>
                                        <p:attrNameLst>
                                          <p:attrName>ppt_x</p:attrName>
                                        </p:attrNameLst>
                                      </p:cBhvr>
                                      <p:tavLst>
                                        <p:tav tm="0">
                                          <p:val>
                                            <p:strVal val="0-#ppt_w/2"/>
                                          </p:val>
                                        </p:tav>
                                        <p:tav tm="100000">
                                          <p:val>
                                            <p:strVal val="#ppt_x"/>
                                          </p:val>
                                        </p:tav>
                                      </p:tavLst>
                                    </p:anim>
                                    <p:anim calcmode="lin" valueType="num">
                                      <p:cBhvr additive="base">
                                        <p:cTn id="13" dur="500" fill="hold"/>
                                        <p:tgtEl>
                                          <p:spTgt spid="24"/>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additive="base">
                                        <p:cTn id="17" dur="500" fill="hold"/>
                                        <p:tgtEl>
                                          <p:spTgt spid="25"/>
                                        </p:tgtEl>
                                        <p:attrNameLst>
                                          <p:attrName>ppt_x</p:attrName>
                                        </p:attrNameLst>
                                      </p:cBhvr>
                                      <p:tavLst>
                                        <p:tav tm="0">
                                          <p:val>
                                            <p:strVal val="0-#ppt_w/2"/>
                                          </p:val>
                                        </p:tav>
                                        <p:tav tm="100000">
                                          <p:val>
                                            <p:strVal val="#ppt_x"/>
                                          </p:val>
                                        </p:tav>
                                      </p:tavLst>
                                    </p:anim>
                                    <p:anim calcmode="lin" valueType="num">
                                      <p:cBhvr additive="base">
                                        <p:cTn id="18" dur="500" fill="hold"/>
                                        <p:tgtEl>
                                          <p:spTgt spid="25"/>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0-#ppt_w/2"/>
                                          </p:val>
                                        </p:tav>
                                        <p:tav tm="100000">
                                          <p:val>
                                            <p:strVal val="#ppt_x"/>
                                          </p:val>
                                        </p:tav>
                                      </p:tavLst>
                                    </p:anim>
                                    <p:anim calcmode="lin" valueType="num">
                                      <p:cBhvr additive="base">
                                        <p:cTn id="23"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5" grpId="0" bldLvl="0" animBg="1"/>
      <p:bldP spid="26" grpId="0" bldLvl="0" animBg="1"/>
      <p:bldP spid="1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625" y="1409925"/>
            <a:ext cx="12240996" cy="4333149"/>
            <a:chOff x="-12625" y="1409925"/>
            <a:chExt cx="12240996" cy="4333149"/>
          </a:xfrm>
        </p:grpSpPr>
        <p:grpSp>
          <p:nvGrpSpPr>
            <p:cNvPr id="34" name="组合 33"/>
            <p:cNvGrpSpPr/>
            <p:nvPr/>
          </p:nvGrpSpPr>
          <p:grpSpPr>
            <a:xfrm>
              <a:off x="-12625" y="1409925"/>
              <a:ext cx="12240996" cy="4333149"/>
              <a:chOff x="-12625" y="1409925"/>
              <a:chExt cx="12240996" cy="4333149"/>
            </a:xfrm>
          </p:grpSpPr>
          <p:grpSp>
            <p:nvGrpSpPr>
              <p:cNvPr id="29" name="组合 28"/>
              <p:cNvGrpSpPr/>
              <p:nvPr/>
            </p:nvGrpSpPr>
            <p:grpSpPr>
              <a:xfrm>
                <a:off x="-12625" y="1409925"/>
                <a:ext cx="5050971" cy="4333149"/>
                <a:chOff x="-12625" y="1409925"/>
                <a:chExt cx="5050971" cy="4333149"/>
              </a:xfrm>
            </p:grpSpPr>
            <p:sp>
              <p:nvSpPr>
                <p:cNvPr id="2" name="矩形 1"/>
                <p:cNvSpPr/>
                <p:nvPr/>
              </p:nvSpPr>
              <p:spPr>
                <a:xfrm>
                  <a:off x="-12625" y="1409925"/>
                  <a:ext cx="5050971" cy="433314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5" name="组合 14"/>
                <p:cNvGrpSpPr/>
                <p:nvPr/>
              </p:nvGrpSpPr>
              <p:grpSpPr>
                <a:xfrm>
                  <a:off x="319538" y="1856804"/>
                  <a:ext cx="3555776" cy="1730330"/>
                  <a:chOff x="319538" y="1856804"/>
                  <a:chExt cx="3555776" cy="1730330"/>
                </a:xfrm>
              </p:grpSpPr>
              <p:sp>
                <p:nvSpPr>
                  <p:cNvPr id="6" name="文本框 5"/>
                  <p:cNvSpPr txBox="1"/>
                  <p:nvPr/>
                </p:nvSpPr>
                <p:spPr>
                  <a:xfrm>
                    <a:off x="319538" y="1856804"/>
                    <a:ext cx="3345937" cy="681990"/>
                  </a:xfrm>
                  <a:prstGeom prst="rect">
                    <a:avLst/>
                  </a:prstGeom>
                  <a:noFill/>
                </p:spPr>
                <p:txBody>
                  <a:bodyPr wrap="square" rtlCol="0">
                    <a:spAutoFit/>
                  </a:bodyPr>
                  <a:lstStyle>
                    <a:defPPr>
                      <a:defRPr lang="zh-CN"/>
                    </a:defPPr>
                    <a:lvl1pPr>
                      <a:defRPr sz="2800">
                        <a:latin typeface="字魂54号-贤黑" panose="00000500000000000000" pitchFamily="2" charset="-122"/>
                        <a:ea typeface="字魂54号-贤黑" panose="00000500000000000000" pitchFamily="2" charset="-122"/>
                      </a:defRPr>
                    </a:lvl1pPr>
                  </a:lstStyle>
                  <a:p>
                    <a:pPr>
                      <a:lnSpc>
                        <a:spcPct val="120000"/>
                      </a:lnSpc>
                    </a:pPr>
                    <a:r>
                      <a:rPr lang="zh-CN" altLang="en-US" sz="3200" dirty="0">
                        <a:solidFill>
                          <a:schemeClr val="bg1"/>
                        </a:solidFill>
                        <a:latin typeface="+mn-lt"/>
                        <a:ea typeface="+mn-ea"/>
                        <a:cs typeface="+mn-ea"/>
                        <a:sym typeface="+mn-lt"/>
                      </a:rPr>
                      <a:t>有</a:t>
                    </a:r>
                    <a:r>
                      <a:rPr lang="zh-CN" altLang="en-US" sz="3200" dirty="0">
                        <a:solidFill>
                          <a:schemeClr val="bg1"/>
                        </a:solidFill>
                        <a:latin typeface="+mn-lt"/>
                        <a:ea typeface="+mn-ea"/>
                        <a:cs typeface="+mn-ea"/>
                        <a:sym typeface="+mn-lt"/>
                      </a:rPr>
                      <a:t>状态</a:t>
                    </a:r>
                    <a:endParaRPr lang="zh-CN" altLang="en-US" sz="3200" dirty="0">
                      <a:solidFill>
                        <a:schemeClr val="bg1"/>
                      </a:solidFill>
                      <a:latin typeface="+mn-lt"/>
                      <a:ea typeface="+mn-ea"/>
                      <a:cs typeface="+mn-ea"/>
                      <a:sym typeface="+mn-lt"/>
                    </a:endParaRPr>
                  </a:p>
                </p:txBody>
              </p:sp>
              <p:sp>
                <p:nvSpPr>
                  <p:cNvPr id="8" name="文本框 7"/>
                  <p:cNvSpPr txBox="1"/>
                  <p:nvPr/>
                </p:nvSpPr>
                <p:spPr>
                  <a:xfrm>
                    <a:off x="395317" y="2456286"/>
                    <a:ext cx="3479997" cy="533400"/>
                  </a:xfrm>
                  <a:prstGeom prst="rect">
                    <a:avLst/>
                  </a:prstGeom>
                  <a:noFill/>
                </p:spPr>
                <p:txBody>
                  <a:bodyPr wrap="square" rtlCol="0">
                    <a:spAutoFit/>
                  </a:bodyPr>
                  <a:lstStyle>
                    <a:defPPr>
                      <a:defRPr lang="zh-CN"/>
                    </a:defPPr>
                    <a:lvl1pPr>
                      <a:defRPr sz="1400">
                        <a:solidFill>
                          <a:schemeClr val="accent4"/>
                        </a:solidFill>
                        <a:latin typeface="字魂58号-创中黑" panose="00000500000000000000" pitchFamily="2" charset="-122"/>
                        <a:ea typeface="字魂58号-创中黑" panose="00000500000000000000" pitchFamily="2" charset="-122"/>
                      </a:defRPr>
                    </a:lvl1pPr>
                  </a:lstStyle>
                  <a:p>
                    <a:pPr>
                      <a:lnSpc>
                        <a:spcPct val="120000"/>
                      </a:lnSpc>
                    </a:pPr>
                    <a:r>
                      <a:rPr lang="zh-CN" altLang="en-US" sz="1200" dirty="0">
                        <a:solidFill>
                          <a:schemeClr val="bg1"/>
                        </a:solidFill>
                        <a:latin typeface="+mn-lt"/>
                        <a:ea typeface="+mn-ea"/>
                        <a:cs typeface="+mn-ea"/>
                        <a:sym typeface="+mn-lt"/>
                      </a:rPr>
                      <a:t>状态是指每条语句在</a:t>
                    </a:r>
                    <a:r>
                      <a:rPr lang="en-US" altLang="zh-CN" sz="1200" dirty="0">
                        <a:solidFill>
                          <a:schemeClr val="bg1"/>
                        </a:solidFill>
                        <a:latin typeface="+mn-lt"/>
                        <a:ea typeface="+mn-ea"/>
                        <a:cs typeface="+mn-ea"/>
                        <a:sym typeface="+mn-lt"/>
                      </a:rPr>
                      <a:t>DBMS</a:t>
                    </a:r>
                    <a:r>
                      <a:rPr lang="zh-CN" altLang="en-US" sz="1200" dirty="0">
                        <a:solidFill>
                          <a:schemeClr val="bg1"/>
                        </a:solidFill>
                        <a:latin typeface="+mn-lt"/>
                        <a:ea typeface="+mn-ea"/>
                        <a:cs typeface="+mn-ea"/>
                        <a:sym typeface="+mn-lt"/>
                      </a:rPr>
                      <a:t>中执行后，</a:t>
                    </a:r>
                    <a:r>
                      <a:rPr lang="en-US" altLang="zh-CN" sz="1200" dirty="0">
                        <a:solidFill>
                          <a:schemeClr val="bg1"/>
                        </a:solidFill>
                        <a:latin typeface="+mn-lt"/>
                        <a:ea typeface="+mn-ea"/>
                        <a:cs typeface="+mn-ea"/>
                        <a:sym typeface="+mn-lt"/>
                      </a:rPr>
                      <a:t>DBMS</a:t>
                    </a:r>
                    <a:r>
                      <a:rPr lang="zh-CN" altLang="en-US" sz="1200" dirty="0">
                        <a:solidFill>
                          <a:schemeClr val="bg1"/>
                        </a:solidFill>
                        <a:latin typeface="+mn-lt"/>
                        <a:ea typeface="+mn-ea"/>
                        <a:cs typeface="+mn-ea"/>
                        <a:sym typeface="+mn-lt"/>
                      </a:rPr>
                      <a:t>相应发生一系列变化后的最新状态。</a:t>
                    </a:r>
                    <a:endParaRPr lang="zh-CN" altLang="en-US" sz="1200" dirty="0">
                      <a:solidFill>
                        <a:schemeClr val="bg1"/>
                      </a:solidFill>
                      <a:latin typeface="+mn-lt"/>
                      <a:ea typeface="+mn-ea"/>
                      <a:cs typeface="+mn-ea"/>
                      <a:sym typeface="+mn-lt"/>
                    </a:endParaRPr>
                  </a:p>
                </p:txBody>
              </p:sp>
              <p:sp>
                <p:nvSpPr>
                  <p:cNvPr id="10" name="文本框 9"/>
                  <p:cNvSpPr txBox="1"/>
                  <p:nvPr/>
                </p:nvSpPr>
                <p:spPr>
                  <a:xfrm>
                    <a:off x="395315" y="3053734"/>
                    <a:ext cx="3345937" cy="533400"/>
                  </a:xfrm>
                  <a:prstGeom prst="rect">
                    <a:avLst/>
                  </a:prstGeom>
                  <a:noFill/>
                </p:spPr>
                <p:txBody>
                  <a:bodyPr wrap="square" rtlCol="0">
                    <a:spAutoFit/>
                  </a:bodyPr>
                  <a:lstStyle>
                    <a:defPPr>
                      <a:defRPr lang="zh-CN"/>
                    </a:defPPr>
                    <a:lvl1pPr>
                      <a:defRPr sz="1400">
                        <a:solidFill>
                          <a:schemeClr val="accent4"/>
                        </a:solidFill>
                        <a:latin typeface="字魂58号-创中黑" panose="00000500000000000000" pitchFamily="2" charset="-122"/>
                        <a:ea typeface="字魂58号-创中黑" panose="00000500000000000000" pitchFamily="2" charset="-122"/>
                      </a:defRPr>
                    </a:lvl1pPr>
                  </a:lstStyle>
                  <a:p>
                    <a:pPr marL="285750" indent="-285750">
                      <a:lnSpc>
                        <a:spcPct val="120000"/>
                      </a:lnSpc>
                      <a:buFont typeface="Arial" panose="020B0604020202020204" pitchFamily="34" charset="0"/>
                      <a:buChar char="•"/>
                    </a:pPr>
                    <a:r>
                      <a:rPr lang="zh-CN" altLang="en-US" sz="1200" dirty="0" smtClean="0">
                        <a:solidFill>
                          <a:schemeClr val="bg1"/>
                        </a:solidFill>
                        <a:latin typeface="+mn-lt"/>
                        <a:ea typeface="+mn-ea"/>
                        <a:cs typeface="+mn-ea"/>
                        <a:sym typeface="+mn-lt"/>
                      </a:rPr>
                      <a:t>这种状态的价值：对于生成新的</a:t>
                    </a:r>
                    <a:r>
                      <a:rPr lang="en-US" altLang="zh-CN" sz="1200" dirty="0" smtClean="0">
                        <a:solidFill>
                          <a:schemeClr val="bg1"/>
                        </a:solidFill>
                        <a:latin typeface="+mn-lt"/>
                        <a:ea typeface="+mn-ea"/>
                        <a:cs typeface="+mn-ea"/>
                        <a:sym typeface="+mn-lt"/>
                      </a:rPr>
                      <a:t>SQL</a:t>
                    </a:r>
                    <a:r>
                      <a:rPr lang="zh-CN" altLang="en-US" sz="1200" dirty="0" smtClean="0">
                        <a:solidFill>
                          <a:schemeClr val="bg1"/>
                        </a:solidFill>
                        <a:latin typeface="+mn-lt"/>
                        <a:ea typeface="+mn-ea"/>
                        <a:cs typeface="+mn-ea"/>
                        <a:sym typeface="+mn-lt"/>
                      </a:rPr>
                      <a:t>查询输入很有帮助，提高其有效</a:t>
                    </a:r>
                    <a:r>
                      <a:rPr lang="zh-CN" altLang="en-US" sz="1200" dirty="0" smtClean="0">
                        <a:solidFill>
                          <a:schemeClr val="bg1"/>
                        </a:solidFill>
                        <a:latin typeface="+mn-lt"/>
                        <a:ea typeface="+mn-ea"/>
                        <a:cs typeface="+mn-ea"/>
                        <a:sym typeface="+mn-lt"/>
                      </a:rPr>
                      <a:t>性和复杂</a:t>
                    </a:r>
                    <a:r>
                      <a:rPr lang="zh-CN" altLang="en-US" sz="1200" dirty="0" smtClean="0">
                        <a:solidFill>
                          <a:schemeClr val="bg1"/>
                        </a:solidFill>
                        <a:latin typeface="+mn-lt"/>
                        <a:ea typeface="+mn-ea"/>
                        <a:cs typeface="+mn-ea"/>
                        <a:sym typeface="+mn-lt"/>
                      </a:rPr>
                      <a:t>性。</a:t>
                    </a:r>
                    <a:endParaRPr lang="zh-CN" altLang="en-US" sz="1200" dirty="0" smtClean="0">
                      <a:solidFill>
                        <a:schemeClr val="bg1"/>
                      </a:solidFill>
                      <a:latin typeface="+mn-lt"/>
                      <a:ea typeface="+mn-ea"/>
                      <a:cs typeface="+mn-ea"/>
                      <a:sym typeface="+mn-lt"/>
                    </a:endParaRPr>
                  </a:p>
                </p:txBody>
              </p:sp>
            </p:grpSp>
          </p:grpSp>
          <p:grpSp>
            <p:nvGrpSpPr>
              <p:cNvPr id="27" name="组合 26"/>
              <p:cNvGrpSpPr/>
              <p:nvPr/>
            </p:nvGrpSpPr>
            <p:grpSpPr>
              <a:xfrm>
                <a:off x="4172942" y="1552802"/>
                <a:ext cx="8055429" cy="3895272"/>
                <a:chOff x="4172942" y="1552802"/>
                <a:chExt cx="8055429" cy="3895272"/>
              </a:xfrm>
            </p:grpSpPr>
            <p:sp>
              <p:nvSpPr>
                <p:cNvPr id="4" name="矩形 3"/>
                <p:cNvSpPr/>
                <p:nvPr/>
              </p:nvSpPr>
              <p:spPr>
                <a:xfrm>
                  <a:off x="4172942" y="1552802"/>
                  <a:ext cx="8055429" cy="3895272"/>
                </a:xfrm>
                <a:prstGeom prst="rect">
                  <a:avLst/>
                </a:prstGeom>
                <a:solidFill>
                  <a:schemeClr val="bg1"/>
                </a:solidFill>
                <a:ln>
                  <a:noFill/>
                </a:ln>
                <a:effectLst>
                  <a:outerShdw blurRad="635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3" name="组合 22"/>
                <p:cNvGrpSpPr/>
                <p:nvPr/>
              </p:nvGrpSpPr>
              <p:grpSpPr>
                <a:xfrm>
                  <a:off x="5583215" y="2032815"/>
                  <a:ext cx="3406667" cy="648356"/>
                  <a:chOff x="5127733" y="2047308"/>
                  <a:chExt cx="3406667" cy="648356"/>
                </a:xfrm>
              </p:grpSpPr>
              <p:sp>
                <p:nvSpPr>
                  <p:cNvPr id="20" name="文本框 19"/>
                  <p:cNvSpPr txBox="1"/>
                  <p:nvPr/>
                </p:nvSpPr>
                <p:spPr>
                  <a:xfrm>
                    <a:off x="5127733" y="2047308"/>
                    <a:ext cx="2429190" cy="423545"/>
                  </a:xfrm>
                  <a:prstGeom prst="rect">
                    <a:avLst/>
                  </a:prstGeom>
                  <a:noFill/>
                </p:spPr>
                <p:txBody>
                  <a:bodyPr wrap="square" rtlCol="0">
                    <a:spAutoFit/>
                  </a:bodyPr>
                  <a:lstStyle/>
                  <a:p>
                    <a:pPr>
                      <a:lnSpc>
                        <a:spcPct val="120000"/>
                      </a:lnSpc>
                    </a:pPr>
                    <a:r>
                      <a:rPr lang="zh-CN" altLang="en-US" b="1" dirty="0">
                        <a:cs typeface="+mn-ea"/>
                        <a:sym typeface="+mn-lt"/>
                      </a:rPr>
                      <a:t>动态查询</a:t>
                    </a:r>
                    <a:r>
                      <a:rPr lang="zh-CN" altLang="en-US" b="1" dirty="0">
                        <a:cs typeface="+mn-ea"/>
                        <a:sym typeface="+mn-lt"/>
                      </a:rPr>
                      <a:t>交互</a:t>
                    </a:r>
                    <a:endParaRPr lang="zh-CN" altLang="en-US" b="1" dirty="0">
                      <a:cs typeface="+mn-ea"/>
                      <a:sym typeface="+mn-lt"/>
                    </a:endParaRPr>
                  </a:p>
                </p:txBody>
              </p:sp>
              <p:sp>
                <p:nvSpPr>
                  <p:cNvPr id="22" name="文本框 21"/>
                  <p:cNvSpPr txBox="1"/>
                  <p:nvPr/>
                </p:nvSpPr>
                <p:spPr>
                  <a:xfrm>
                    <a:off x="5149083" y="2346414"/>
                    <a:ext cx="3385317" cy="349250"/>
                  </a:xfrm>
                  <a:prstGeom prst="rect">
                    <a:avLst/>
                  </a:prstGeom>
                  <a:noFill/>
                </p:spPr>
                <p:txBody>
                  <a:bodyPr wrap="square" rtlCol="0">
                    <a:spAutoFit/>
                  </a:bodyPr>
                  <a:lstStyle/>
                  <a:p>
                    <a:pPr>
                      <a:lnSpc>
                        <a:spcPct val="120000"/>
                      </a:lnSpc>
                    </a:pPr>
                    <a:endParaRPr lang="zh-CN" altLang="en-US" sz="1400" dirty="0">
                      <a:cs typeface="+mn-ea"/>
                      <a:sym typeface="+mn-lt"/>
                    </a:endParaRPr>
                  </a:p>
                </p:txBody>
              </p:sp>
            </p:grpSp>
            <p:grpSp>
              <p:nvGrpSpPr>
                <p:cNvPr id="24" name="组合 23"/>
                <p:cNvGrpSpPr/>
                <p:nvPr/>
              </p:nvGrpSpPr>
              <p:grpSpPr>
                <a:xfrm>
                  <a:off x="5604565" y="3787416"/>
                  <a:ext cx="3406667" cy="648356"/>
                  <a:chOff x="5127733" y="2047308"/>
                  <a:chExt cx="3406667" cy="648356"/>
                </a:xfrm>
              </p:grpSpPr>
              <p:sp>
                <p:nvSpPr>
                  <p:cNvPr id="25" name="文本框 24"/>
                  <p:cNvSpPr txBox="1"/>
                  <p:nvPr/>
                </p:nvSpPr>
                <p:spPr>
                  <a:xfrm>
                    <a:off x="5127733" y="2047308"/>
                    <a:ext cx="2429190" cy="423545"/>
                  </a:xfrm>
                  <a:prstGeom prst="rect">
                    <a:avLst/>
                  </a:prstGeom>
                  <a:noFill/>
                </p:spPr>
                <p:txBody>
                  <a:bodyPr wrap="square" rtlCol="0">
                    <a:spAutoFit/>
                  </a:bodyPr>
                  <a:lstStyle/>
                  <a:p>
                    <a:pPr>
                      <a:lnSpc>
                        <a:spcPct val="120000"/>
                      </a:lnSpc>
                    </a:pPr>
                    <a:r>
                      <a:rPr lang="zh-CN" altLang="en-US" b="1" dirty="0">
                        <a:cs typeface="+mn-ea"/>
                        <a:sym typeface="+mn-lt"/>
                      </a:rPr>
                      <a:t>错误</a:t>
                    </a:r>
                    <a:r>
                      <a:rPr lang="zh-CN" altLang="en-US" b="1" dirty="0">
                        <a:cs typeface="+mn-ea"/>
                        <a:sym typeface="+mn-lt"/>
                      </a:rPr>
                      <a:t>反馈</a:t>
                    </a:r>
                    <a:endParaRPr lang="zh-CN" altLang="en-US" b="1" dirty="0">
                      <a:cs typeface="+mn-ea"/>
                      <a:sym typeface="+mn-lt"/>
                    </a:endParaRPr>
                  </a:p>
                </p:txBody>
              </p:sp>
              <p:sp>
                <p:nvSpPr>
                  <p:cNvPr id="26" name="文本框 25"/>
                  <p:cNvSpPr txBox="1"/>
                  <p:nvPr/>
                </p:nvSpPr>
                <p:spPr>
                  <a:xfrm>
                    <a:off x="5149083" y="2346414"/>
                    <a:ext cx="3385317" cy="349250"/>
                  </a:xfrm>
                  <a:prstGeom prst="rect">
                    <a:avLst/>
                  </a:prstGeom>
                  <a:noFill/>
                </p:spPr>
                <p:txBody>
                  <a:bodyPr wrap="square" rtlCol="0">
                    <a:spAutoFit/>
                  </a:bodyPr>
                  <a:lstStyle/>
                  <a:p>
                    <a:pPr>
                      <a:lnSpc>
                        <a:spcPct val="120000"/>
                      </a:lnSpc>
                    </a:pPr>
                    <a:endParaRPr lang="zh-CN" altLang="en-US" sz="1400" dirty="0">
                      <a:cs typeface="+mn-ea"/>
                      <a:sym typeface="+mn-lt"/>
                    </a:endParaRPr>
                  </a:p>
                </p:txBody>
              </p:sp>
            </p:grpSp>
          </p:grpSp>
        </p:grpSp>
        <p:sp>
          <p:nvSpPr>
            <p:cNvPr id="21" name="iconfont-1191-801546"/>
            <p:cNvSpPr>
              <a:spLocks noChangeAspect="1"/>
            </p:cNvSpPr>
            <p:nvPr/>
          </p:nvSpPr>
          <p:spPr bwMode="auto">
            <a:xfrm>
              <a:off x="4691640" y="2217481"/>
              <a:ext cx="609524" cy="609685"/>
            </a:xfrm>
            <a:custGeom>
              <a:avLst/>
              <a:gdLst>
                <a:gd name="T0" fmla="*/ 4772 w 7922"/>
                <a:gd name="T1" fmla="*/ 5491 h 7922"/>
                <a:gd name="T2" fmla="*/ 3405 w 7922"/>
                <a:gd name="T3" fmla="*/ 4124 h 7922"/>
                <a:gd name="T4" fmla="*/ 6555 w 7922"/>
                <a:gd name="T5" fmla="*/ 973 h 7922"/>
                <a:gd name="T6" fmla="*/ 3961 w 7922"/>
                <a:gd name="T7" fmla="*/ 0 h 7922"/>
                <a:gd name="T8" fmla="*/ 0 w 7922"/>
                <a:gd name="T9" fmla="*/ 3961 h 7922"/>
                <a:gd name="T10" fmla="*/ 3961 w 7922"/>
                <a:gd name="T11" fmla="*/ 7922 h 7922"/>
                <a:gd name="T12" fmla="*/ 7922 w 7922"/>
                <a:gd name="T13" fmla="*/ 3961 h 7922"/>
                <a:gd name="T14" fmla="*/ 7673 w 7922"/>
                <a:gd name="T15" fmla="*/ 2589 h 7922"/>
                <a:gd name="T16" fmla="*/ 4772 w 7922"/>
                <a:gd name="T17" fmla="*/ 5491 h 7922"/>
                <a:gd name="T18" fmla="*/ 2648 w 7922"/>
                <a:gd name="T19" fmla="*/ 6240 h 7922"/>
                <a:gd name="T20" fmla="*/ 3158 w 7922"/>
                <a:gd name="T21" fmla="*/ 4371 h 7922"/>
                <a:gd name="T22" fmla="*/ 4525 w 7922"/>
                <a:gd name="T23" fmla="*/ 5737 h 7922"/>
                <a:gd name="T24" fmla="*/ 2648 w 7922"/>
                <a:gd name="T25" fmla="*/ 6240 h 7922"/>
                <a:gd name="T26" fmla="*/ 2648 w 7922"/>
                <a:gd name="T27" fmla="*/ 6240 h 7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22" h="7922">
                  <a:moveTo>
                    <a:pt x="4772" y="5491"/>
                  </a:moveTo>
                  <a:lnTo>
                    <a:pt x="3405" y="4124"/>
                  </a:lnTo>
                  <a:lnTo>
                    <a:pt x="6555" y="973"/>
                  </a:lnTo>
                  <a:cubicBezTo>
                    <a:pt x="5860" y="369"/>
                    <a:pt x="4954" y="0"/>
                    <a:pt x="3961" y="0"/>
                  </a:cubicBezTo>
                  <a:cubicBezTo>
                    <a:pt x="1773" y="0"/>
                    <a:pt x="0" y="1773"/>
                    <a:pt x="0" y="3961"/>
                  </a:cubicBezTo>
                  <a:cubicBezTo>
                    <a:pt x="0" y="6148"/>
                    <a:pt x="1773" y="7922"/>
                    <a:pt x="3961" y="7922"/>
                  </a:cubicBezTo>
                  <a:cubicBezTo>
                    <a:pt x="6148" y="7922"/>
                    <a:pt x="7922" y="6148"/>
                    <a:pt x="7922" y="3961"/>
                  </a:cubicBezTo>
                  <a:cubicBezTo>
                    <a:pt x="7922" y="3478"/>
                    <a:pt x="7830" y="3017"/>
                    <a:pt x="7673" y="2589"/>
                  </a:cubicBezTo>
                  <a:lnTo>
                    <a:pt x="4772" y="5491"/>
                  </a:lnTo>
                  <a:close/>
                  <a:moveTo>
                    <a:pt x="2648" y="6240"/>
                  </a:moveTo>
                  <a:lnTo>
                    <a:pt x="3158" y="4371"/>
                  </a:lnTo>
                  <a:lnTo>
                    <a:pt x="4525" y="5737"/>
                  </a:lnTo>
                  <a:lnTo>
                    <a:pt x="2648" y="6240"/>
                  </a:lnTo>
                  <a:close/>
                  <a:moveTo>
                    <a:pt x="2648" y="6240"/>
                  </a:moveTo>
                  <a:close/>
                </a:path>
              </a:pathLst>
            </a:custGeom>
            <a:solidFill>
              <a:srgbClr val="7F1769"/>
            </a:solidFill>
            <a:ln>
              <a:noFill/>
            </a:ln>
          </p:spPr>
          <p:txBody>
            <a:bodyPr/>
            <a:lstStyle/>
            <a:p>
              <a:pPr>
                <a:lnSpc>
                  <a:spcPct val="120000"/>
                </a:lnSpc>
              </a:pPr>
              <a:endParaRPr lang="zh-CN" altLang="en-US">
                <a:cs typeface="+mn-ea"/>
                <a:sym typeface="+mn-lt"/>
              </a:endParaRPr>
            </a:p>
          </p:txBody>
        </p:sp>
        <p:sp>
          <p:nvSpPr>
            <p:cNvPr id="3" name="iconfont-1191-801546"/>
            <p:cNvSpPr>
              <a:spLocks noChangeAspect="1"/>
            </p:cNvSpPr>
            <p:nvPr/>
          </p:nvSpPr>
          <p:spPr bwMode="auto">
            <a:xfrm>
              <a:off x="4707569" y="4030835"/>
              <a:ext cx="609524" cy="609685"/>
            </a:xfrm>
            <a:custGeom>
              <a:avLst/>
              <a:gdLst>
                <a:gd name="T0" fmla="*/ 4772 w 7922"/>
                <a:gd name="T1" fmla="*/ 5491 h 7922"/>
                <a:gd name="T2" fmla="*/ 3405 w 7922"/>
                <a:gd name="T3" fmla="*/ 4124 h 7922"/>
                <a:gd name="T4" fmla="*/ 6555 w 7922"/>
                <a:gd name="T5" fmla="*/ 973 h 7922"/>
                <a:gd name="T6" fmla="*/ 3961 w 7922"/>
                <a:gd name="T7" fmla="*/ 0 h 7922"/>
                <a:gd name="T8" fmla="*/ 0 w 7922"/>
                <a:gd name="T9" fmla="*/ 3961 h 7922"/>
                <a:gd name="T10" fmla="*/ 3961 w 7922"/>
                <a:gd name="T11" fmla="*/ 7922 h 7922"/>
                <a:gd name="T12" fmla="*/ 7922 w 7922"/>
                <a:gd name="T13" fmla="*/ 3961 h 7922"/>
                <a:gd name="T14" fmla="*/ 7673 w 7922"/>
                <a:gd name="T15" fmla="*/ 2589 h 7922"/>
                <a:gd name="T16" fmla="*/ 4772 w 7922"/>
                <a:gd name="T17" fmla="*/ 5491 h 7922"/>
                <a:gd name="T18" fmla="*/ 2648 w 7922"/>
                <a:gd name="T19" fmla="*/ 6240 h 7922"/>
                <a:gd name="T20" fmla="*/ 3158 w 7922"/>
                <a:gd name="T21" fmla="*/ 4371 h 7922"/>
                <a:gd name="T22" fmla="*/ 4525 w 7922"/>
                <a:gd name="T23" fmla="*/ 5737 h 7922"/>
                <a:gd name="T24" fmla="*/ 2648 w 7922"/>
                <a:gd name="T25" fmla="*/ 6240 h 7922"/>
                <a:gd name="T26" fmla="*/ 2648 w 7922"/>
                <a:gd name="T27" fmla="*/ 6240 h 7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22" h="7922">
                  <a:moveTo>
                    <a:pt x="4772" y="5491"/>
                  </a:moveTo>
                  <a:lnTo>
                    <a:pt x="3405" y="4124"/>
                  </a:lnTo>
                  <a:lnTo>
                    <a:pt x="6555" y="973"/>
                  </a:lnTo>
                  <a:cubicBezTo>
                    <a:pt x="5860" y="369"/>
                    <a:pt x="4954" y="0"/>
                    <a:pt x="3961" y="0"/>
                  </a:cubicBezTo>
                  <a:cubicBezTo>
                    <a:pt x="1773" y="0"/>
                    <a:pt x="0" y="1773"/>
                    <a:pt x="0" y="3961"/>
                  </a:cubicBezTo>
                  <a:cubicBezTo>
                    <a:pt x="0" y="6148"/>
                    <a:pt x="1773" y="7922"/>
                    <a:pt x="3961" y="7922"/>
                  </a:cubicBezTo>
                  <a:cubicBezTo>
                    <a:pt x="6148" y="7922"/>
                    <a:pt x="7922" y="6148"/>
                    <a:pt x="7922" y="3961"/>
                  </a:cubicBezTo>
                  <a:cubicBezTo>
                    <a:pt x="7922" y="3478"/>
                    <a:pt x="7830" y="3017"/>
                    <a:pt x="7673" y="2589"/>
                  </a:cubicBezTo>
                  <a:lnTo>
                    <a:pt x="4772" y="5491"/>
                  </a:lnTo>
                  <a:close/>
                  <a:moveTo>
                    <a:pt x="2648" y="6240"/>
                  </a:moveTo>
                  <a:lnTo>
                    <a:pt x="3158" y="4371"/>
                  </a:lnTo>
                  <a:lnTo>
                    <a:pt x="4525" y="5737"/>
                  </a:lnTo>
                  <a:lnTo>
                    <a:pt x="2648" y="6240"/>
                  </a:lnTo>
                  <a:close/>
                  <a:moveTo>
                    <a:pt x="2648" y="6240"/>
                  </a:moveTo>
                  <a:close/>
                </a:path>
              </a:pathLst>
            </a:custGeom>
            <a:solidFill>
              <a:srgbClr val="7F1769"/>
            </a:solidFill>
            <a:ln>
              <a:noFill/>
            </a:ln>
          </p:spPr>
          <p:txBody>
            <a:bodyPr/>
            <a:lstStyle/>
            <a:p>
              <a:pPr>
                <a:lnSpc>
                  <a:spcPct val="120000"/>
                </a:lnSpc>
              </a:pPr>
              <a:endParaRPr lang="zh-CN" altLang="en-US">
                <a:cs typeface="+mn-ea"/>
                <a:sym typeface="+mn-lt"/>
              </a:endParaRPr>
            </a:p>
          </p:txBody>
        </p:sp>
      </p:grpSp>
      <p:grpSp>
        <p:nvGrpSpPr>
          <p:cNvPr id="7" name="组合 6"/>
          <p:cNvGrpSpPr/>
          <p:nvPr/>
        </p:nvGrpSpPr>
        <p:grpSpPr>
          <a:xfrm>
            <a:off x="0" y="203648"/>
            <a:ext cx="4537033" cy="583565"/>
            <a:chOff x="0" y="245553"/>
            <a:chExt cx="4537033" cy="583565"/>
          </a:xfrm>
        </p:grpSpPr>
        <p:sp>
          <p:nvSpPr>
            <p:cNvPr id="35" name="文本框 25"/>
            <p:cNvSpPr txBox="1"/>
            <p:nvPr/>
          </p:nvSpPr>
          <p:spPr>
            <a:xfrm>
              <a:off x="722588" y="245553"/>
              <a:ext cx="3814445"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有状态</a:t>
              </a:r>
              <a:r>
                <a:rPr lang="en-US" altLang="zh-CN" sz="2665" b="1" spc="400" dirty="0">
                  <a:ea typeface="思源黑体 CN Medium" panose="020B0600000000000000" pitchFamily="34" charset="-122"/>
                  <a:cs typeface="+mn-ea"/>
                  <a:sym typeface="+mn-lt"/>
                </a:rPr>
                <a:t>DBMS</a:t>
              </a:r>
              <a:r>
                <a:rPr lang="zh-CN" altLang="en-US" sz="2665" b="1" spc="400" dirty="0">
                  <a:ea typeface="思源黑体 CN Medium" panose="020B0600000000000000" pitchFamily="34" charset="-122"/>
                  <a:cs typeface="+mn-ea"/>
                  <a:sym typeface="+mn-lt"/>
                </a:rPr>
                <a:t>模糊测试</a:t>
              </a:r>
              <a:endParaRPr lang="zh-CN" altLang="en-US" sz="2665" b="1" spc="400" dirty="0">
                <a:ea typeface="思源黑体 CN Medium" panose="020B0600000000000000" pitchFamily="34" charset="-122"/>
                <a:cs typeface="+mn-ea"/>
                <a:sym typeface="+mn-lt"/>
              </a:endParaRPr>
            </a:p>
          </p:txBody>
        </p:sp>
        <p:sp>
          <p:nvSpPr>
            <p:cNvPr id="36" name="矩形 35"/>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p:cNvSpPr txBox="1"/>
          <p:nvPr>
            <p:custDataLst>
              <p:tags r:id="rId1"/>
            </p:custDataLst>
          </p:nvPr>
        </p:nvSpPr>
        <p:spPr>
          <a:xfrm>
            <a:off x="395315" y="3962419"/>
            <a:ext cx="3345937" cy="312420"/>
          </a:xfrm>
          <a:prstGeom prst="rect">
            <a:avLst/>
          </a:prstGeom>
          <a:noFill/>
        </p:spPr>
        <p:txBody>
          <a:bodyPr wrap="square" rtlCol="0">
            <a:spAutoFit/>
          </a:bodyPr>
          <a:lstStyle>
            <a:defPPr>
              <a:defRPr lang="zh-CN"/>
            </a:defPPr>
            <a:lvl1pPr>
              <a:defRPr sz="1400">
                <a:solidFill>
                  <a:schemeClr val="accent4"/>
                </a:solidFill>
                <a:latin typeface="字魂58号-创中黑" panose="00000500000000000000" pitchFamily="2" charset="-122"/>
                <a:ea typeface="字魂58号-创中黑" panose="00000500000000000000" pitchFamily="2" charset="-122"/>
              </a:defRPr>
            </a:lvl1pPr>
          </a:lstStyle>
          <a:p>
            <a:pPr marL="285750" indent="-285750">
              <a:lnSpc>
                <a:spcPct val="120000"/>
              </a:lnSpc>
              <a:buFont typeface="Arial" panose="020B0604020202020204" pitchFamily="34" charset="0"/>
              <a:buChar char="•"/>
            </a:pPr>
            <a:r>
              <a:rPr lang="zh-CN" altLang="en-US" sz="1200" b="1" dirty="0" smtClean="0">
                <a:solidFill>
                  <a:schemeClr val="bg1"/>
                </a:solidFill>
                <a:latin typeface="+mn-lt"/>
                <a:ea typeface="+mn-ea"/>
                <a:cs typeface="+mn-ea"/>
                <a:sym typeface="+mn-lt"/>
              </a:rPr>
              <a:t>设计思想：获取实时状态、错误反馈机制</a:t>
            </a:r>
            <a:endParaRPr lang="zh-CN" altLang="en-US" sz="1200" b="1" dirty="0" smtClean="0">
              <a:solidFill>
                <a:schemeClr val="bg1"/>
              </a:solidFill>
              <a:latin typeface="+mn-lt"/>
              <a:ea typeface="+mn-ea"/>
              <a:cs typeface="+mn-ea"/>
              <a:sym typeface="+mn-lt"/>
            </a:endParaRPr>
          </a:p>
        </p:txBody>
      </p:sp>
      <p:pic>
        <p:nvPicPr>
          <p:cNvPr id="11" name="图片 10"/>
          <p:cNvPicPr>
            <a:picLocks noChangeAspect="1"/>
          </p:cNvPicPr>
          <p:nvPr>
            <p:custDataLst>
              <p:tags r:id="rId2"/>
            </p:custDataLst>
          </p:nvPr>
        </p:nvPicPr>
        <p:blipFill>
          <a:blip r:embed="rId3"/>
          <a:stretch>
            <a:fillRect/>
          </a:stretch>
        </p:blipFill>
        <p:spPr>
          <a:xfrm>
            <a:off x="7771130" y="1692275"/>
            <a:ext cx="4170680" cy="1627505"/>
          </a:xfrm>
          <a:prstGeom prst="rect">
            <a:avLst/>
          </a:prstGeom>
        </p:spPr>
      </p:pic>
      <p:pic>
        <p:nvPicPr>
          <p:cNvPr id="13" name="图片 12"/>
          <p:cNvPicPr>
            <a:picLocks noChangeAspect="1"/>
          </p:cNvPicPr>
          <p:nvPr>
            <p:custDataLst>
              <p:tags r:id="rId4"/>
            </p:custDataLst>
          </p:nvPr>
        </p:nvPicPr>
        <p:blipFill>
          <a:blip r:embed="rId5"/>
          <a:stretch>
            <a:fillRect/>
          </a:stretch>
        </p:blipFill>
        <p:spPr>
          <a:xfrm>
            <a:off x="7950835" y="3743960"/>
            <a:ext cx="4017645" cy="14947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357505" y="906145"/>
            <a:ext cx="5859780" cy="5420360"/>
          </a:xfrm>
          <a:prstGeom prst="rect">
            <a:avLst/>
          </a:prstGeom>
          <a:noFill/>
        </p:spPr>
        <p:txBody>
          <a:bodyPr wrap="square" lIns="0" tIns="0" rIns="0" bIns="0" rtlCol="0">
            <a:spAutoFit/>
          </a:bodyPr>
          <a:lstStyle/>
          <a:p>
            <a:pPr algn="l">
              <a:lnSpc>
                <a:spcPct val="120000"/>
              </a:lnSpc>
            </a:pPr>
            <a:r>
              <a:rPr lang="en-US" altLang="zh-CN" dirty="0">
                <a:cs typeface="+mn-ea"/>
                <a:sym typeface="+mn-lt"/>
              </a:rPr>
              <a:t>OVERVIEW</a:t>
            </a:r>
            <a:r>
              <a:rPr lang="zh-CN" altLang="en-US" dirty="0">
                <a:cs typeface="+mn-ea"/>
                <a:sym typeface="+mn-lt"/>
              </a:rPr>
              <a:t>：</a:t>
            </a:r>
            <a:endParaRPr lang="zh-CN" altLang="en-US" sz="1600" dirty="0">
              <a:cs typeface="+mn-ea"/>
              <a:sym typeface="+mn-lt"/>
            </a:endParaRPr>
          </a:p>
          <a:p>
            <a:pPr algn="l">
              <a:lnSpc>
                <a:spcPct val="120000"/>
              </a:lnSpc>
            </a:pPr>
            <a:r>
              <a:rPr lang="zh-CN" altLang="en-US" sz="1600" dirty="0">
                <a:cs typeface="+mn-ea"/>
                <a:sym typeface="+mn-lt"/>
              </a:rPr>
              <a:t>两大部件：</a:t>
            </a:r>
            <a:r>
              <a:rPr lang="en-US" altLang="zh-CN" sz="1600" dirty="0">
                <a:cs typeface="+mn-ea"/>
                <a:sym typeface="+mn-lt"/>
              </a:rPr>
              <a:t>Translator</a:t>
            </a:r>
            <a:r>
              <a:rPr lang="zh-CN" altLang="en-US" sz="1600" dirty="0">
                <a:cs typeface="+mn-ea"/>
                <a:sym typeface="+mn-lt"/>
              </a:rPr>
              <a:t>、</a:t>
            </a:r>
            <a:r>
              <a:rPr lang="en-US" altLang="zh-CN" sz="1600" dirty="0">
                <a:cs typeface="+mn-ea"/>
                <a:sym typeface="+mn-lt"/>
              </a:rPr>
              <a:t>Scheduler</a:t>
            </a:r>
            <a:endParaRPr lang="en-US" altLang="zh-CN" sz="1600" dirty="0">
              <a:cs typeface="+mn-ea"/>
              <a:sym typeface="+mn-lt"/>
            </a:endParaRPr>
          </a:p>
          <a:p>
            <a:pPr algn="l">
              <a:lnSpc>
                <a:spcPct val="120000"/>
              </a:lnSpc>
            </a:pPr>
            <a:r>
              <a:rPr lang="zh-CN" altLang="en-US" sz="1600" dirty="0">
                <a:cs typeface="+mn-ea"/>
                <a:sym typeface="+mn-lt"/>
              </a:rPr>
              <a:t>流程概述：查询</a:t>
            </a:r>
            <a:r>
              <a:rPr lang="en-US" altLang="zh-CN" sz="1600" dirty="0">
                <a:cs typeface="+mn-ea"/>
                <a:sym typeface="+mn-lt"/>
              </a:rPr>
              <a:t>DBMS </a:t>
            </a:r>
            <a:r>
              <a:rPr lang="en-US" altLang="zh-CN" sz="1600" dirty="0">
                <a:latin typeface="Arial" panose="020B0604020202020204" pitchFamily="34" charset="0"/>
                <a:cs typeface="Arial" panose="020B0604020202020204" pitchFamily="34" charset="0"/>
                <a:sym typeface="+mn-lt"/>
              </a:rPr>
              <a:t>→ </a:t>
            </a:r>
            <a:r>
              <a:rPr lang="zh-CN" altLang="en-US" sz="1600" dirty="0">
                <a:latin typeface="Arial" panose="020B0604020202020204" pitchFamily="34" charset="0"/>
                <a:cs typeface="Arial" panose="020B0604020202020204" pitchFamily="34" charset="0"/>
                <a:sym typeface="+mn-lt"/>
              </a:rPr>
              <a:t>生成</a:t>
            </a:r>
            <a:r>
              <a:rPr lang="en-US" altLang="zh-CN" sz="1600" dirty="0">
                <a:latin typeface="Arial" panose="020B0604020202020204" pitchFamily="34" charset="0"/>
                <a:cs typeface="Arial" panose="020B0604020202020204" pitchFamily="34" charset="0"/>
                <a:sym typeface="+mn-lt"/>
              </a:rPr>
              <a:t>SQL</a:t>
            </a:r>
            <a:r>
              <a:rPr lang="zh-CN" altLang="en-US" sz="1600" dirty="0">
                <a:latin typeface="Arial" panose="020B0604020202020204" pitchFamily="34" charset="0"/>
                <a:cs typeface="Arial" panose="020B0604020202020204" pitchFamily="34" charset="0"/>
                <a:sym typeface="+mn-lt"/>
              </a:rPr>
              <a:t>查询</a:t>
            </a:r>
            <a:r>
              <a:rPr lang="en-US" altLang="zh-CN" sz="1600" dirty="0">
                <a:latin typeface="Arial" panose="020B0604020202020204" pitchFamily="34" charset="0"/>
                <a:cs typeface="Arial" panose="020B0604020202020204" pitchFamily="34" charset="0"/>
                <a:sym typeface="+mn-lt"/>
              </a:rPr>
              <a:t> → </a:t>
            </a:r>
            <a:r>
              <a:rPr lang="zh-CN" altLang="en-US" sz="1600" dirty="0">
                <a:latin typeface="Arial" panose="020B0604020202020204" pitchFamily="34" charset="0"/>
                <a:cs typeface="Arial" panose="020B0604020202020204" pitchFamily="34" charset="0"/>
                <a:sym typeface="+mn-lt"/>
              </a:rPr>
              <a:t>再次传入</a:t>
            </a:r>
            <a:r>
              <a:rPr lang="en-US" altLang="zh-CN" sz="1600" dirty="0">
                <a:latin typeface="Arial" panose="020B0604020202020204" pitchFamily="34" charset="0"/>
                <a:cs typeface="Arial" panose="020B0604020202020204" pitchFamily="34" charset="0"/>
                <a:sym typeface="+mn-lt"/>
              </a:rPr>
              <a:t>DBMS</a:t>
            </a:r>
            <a:r>
              <a:rPr lang="zh-CN" altLang="en-US" sz="1600" dirty="0">
                <a:latin typeface="Arial" panose="020B0604020202020204" pitchFamily="34" charset="0"/>
                <a:cs typeface="Arial" panose="020B0604020202020204" pitchFamily="34" charset="0"/>
                <a:sym typeface="+mn-lt"/>
              </a:rPr>
              <a:t>执行，如此进行</a:t>
            </a:r>
            <a:r>
              <a:rPr lang="en-US" altLang="zh-CN" sz="1600" dirty="0">
                <a:latin typeface="Arial" panose="020B0604020202020204" pitchFamily="34" charset="0"/>
                <a:cs typeface="Arial" panose="020B0604020202020204" pitchFamily="34" charset="0"/>
                <a:sym typeface="+mn-lt"/>
              </a:rPr>
              <a:t>loop</a:t>
            </a:r>
            <a:r>
              <a:rPr lang="zh-CN" altLang="en-US" sz="1600" dirty="0">
                <a:latin typeface="Arial" panose="020B0604020202020204" pitchFamily="34" charset="0"/>
                <a:cs typeface="Arial" panose="020B0604020202020204" pitchFamily="34" charset="0"/>
                <a:sym typeface="+mn-lt"/>
              </a:rPr>
              <a:t>。</a:t>
            </a:r>
            <a:endParaRPr lang="zh-CN" altLang="en-US" sz="1600" dirty="0">
              <a:latin typeface="Arial" panose="020B0604020202020204" pitchFamily="34" charset="0"/>
              <a:cs typeface="Arial" panose="020B0604020202020204" pitchFamily="34" charset="0"/>
              <a:sym typeface="+mn-lt"/>
            </a:endParaRPr>
          </a:p>
          <a:p>
            <a:pPr algn="l">
              <a:lnSpc>
                <a:spcPct val="120000"/>
              </a:lnSpc>
            </a:pPr>
            <a:r>
              <a:rPr lang="zh-CN" altLang="en-US" dirty="0">
                <a:latin typeface="Arial" panose="020B0604020202020204" pitchFamily="34" charset="0"/>
                <a:cs typeface="Arial" panose="020B0604020202020204" pitchFamily="34" charset="0"/>
                <a:sym typeface="+mn-lt"/>
              </a:rPr>
              <a:t>Specific process：</a:t>
            </a:r>
            <a:endParaRPr lang="zh-CN" altLang="en-US" dirty="0">
              <a:latin typeface="Arial" panose="020B0604020202020204" pitchFamily="34" charset="0"/>
              <a:cs typeface="Arial" panose="020B0604020202020204" pitchFamily="34" charset="0"/>
              <a:sym typeface="+mn-lt"/>
            </a:endParaRPr>
          </a:p>
          <a:p>
            <a:pPr algn="l">
              <a:lnSpc>
                <a:spcPct val="120000"/>
              </a:lnSpc>
            </a:pPr>
            <a:r>
              <a:rPr lang="zh-CN" altLang="en-US" sz="1600" dirty="0">
                <a:latin typeface="微软雅黑" panose="020B0503020204020204" charset="-122"/>
                <a:ea typeface="微软雅黑" panose="020B0503020204020204" charset="-122"/>
                <a:cs typeface="Arial" panose="020B0604020202020204" pitchFamily="34" charset="0"/>
                <a:sym typeface="+mn-lt"/>
              </a:rPr>
              <a:t>●选种</a:t>
            </a:r>
            <a:r>
              <a:rPr lang="zh-CN" altLang="en-US" sz="1600" dirty="0">
                <a:latin typeface="微软雅黑" panose="020B0503020204020204" charset="-122"/>
                <a:ea typeface="微软雅黑" panose="020B0503020204020204" charset="-122"/>
                <a:cs typeface="Arial" panose="020B0604020202020204" pitchFamily="34" charset="0"/>
                <a:sym typeface="+mn-lt"/>
              </a:rPr>
              <a:t>变异</a:t>
            </a:r>
            <a:endParaRPr lang="zh-CN" altLang="en-US" sz="1600" dirty="0">
              <a:latin typeface="微软雅黑" panose="020B0503020204020204" charset="-122"/>
              <a:ea typeface="微软雅黑" panose="020B0503020204020204" charset="-122"/>
              <a:cs typeface="Arial" panose="020B0604020202020204" pitchFamily="34" charset="0"/>
              <a:sym typeface="+mn-lt"/>
            </a:endParaRPr>
          </a:p>
          <a:p>
            <a:pPr algn="l">
              <a:lnSpc>
                <a:spcPct val="120000"/>
              </a:lnSpc>
            </a:pPr>
            <a:r>
              <a:rPr lang="zh-CN" altLang="en-US" sz="1600" dirty="0">
                <a:latin typeface="微软雅黑" panose="020B0503020204020204" charset="-122"/>
                <a:ea typeface="微软雅黑" panose="020B0503020204020204" charset="-122"/>
                <a:cs typeface="Arial" panose="020B0604020202020204" pitchFamily="34" charset="0"/>
                <a:sym typeface="+mn-lt"/>
              </a:rPr>
              <a:t>●scheduler会初始化变量</a:t>
            </a:r>
            <a:r>
              <a:rPr lang="en-US" altLang="zh-CN" sz="1600" dirty="0">
                <a:latin typeface="微软雅黑" panose="020B0503020204020204" charset="-122"/>
                <a:ea typeface="微软雅黑" panose="020B0503020204020204" charset="-122"/>
                <a:cs typeface="Arial" panose="020B0604020202020204" pitchFamily="34" charset="0"/>
                <a:sym typeface="+mn-lt"/>
              </a:rPr>
              <a:t> -&gt; </a:t>
            </a:r>
            <a:r>
              <a:rPr lang="zh-CN" altLang="en-US" sz="1600" dirty="0">
                <a:latin typeface="微软雅黑" panose="020B0503020204020204" charset="-122"/>
                <a:ea typeface="微软雅黑" panose="020B0503020204020204" charset="-122"/>
                <a:cs typeface="Arial" panose="020B0604020202020204" pitchFamily="34" charset="0"/>
                <a:sym typeface="+mn-lt"/>
              </a:rPr>
              <a:t>循环读取字节进行查询</a:t>
            </a:r>
            <a:r>
              <a:rPr lang="en-US" altLang="zh-CN" sz="1600" dirty="0">
                <a:latin typeface="微软雅黑" panose="020B0503020204020204" charset="-122"/>
                <a:ea typeface="微软雅黑" panose="020B0503020204020204" charset="-122"/>
                <a:cs typeface="Arial" panose="020B0604020202020204" pitchFamily="34" charset="0"/>
                <a:sym typeface="+mn-lt"/>
              </a:rPr>
              <a:t> -&gt; </a:t>
            </a:r>
            <a:r>
              <a:rPr lang="zh-CN" altLang="en-US" sz="1600" dirty="0">
                <a:latin typeface="微软雅黑" panose="020B0503020204020204" charset="-122"/>
                <a:ea typeface="微软雅黑" panose="020B0503020204020204" charset="-122"/>
                <a:cs typeface="Arial" panose="020B0604020202020204" pitchFamily="34" charset="0"/>
                <a:sym typeface="+mn-lt"/>
              </a:rPr>
              <a:t>获取数据库模式</a:t>
            </a:r>
            <a:r>
              <a:rPr lang="en-US" altLang="zh-CN" sz="1600" dirty="0">
                <a:latin typeface="微软雅黑" panose="020B0503020204020204" charset="-122"/>
                <a:ea typeface="微软雅黑" panose="020B0503020204020204" charset="-122"/>
                <a:cs typeface="Arial" panose="020B0604020202020204" pitchFamily="34" charset="0"/>
                <a:sym typeface="+mn-lt"/>
              </a:rPr>
              <a:t> -&gt; </a:t>
            </a:r>
            <a:r>
              <a:rPr lang="zh-CN" altLang="en-US" sz="1600" dirty="0">
                <a:latin typeface="微软雅黑" panose="020B0503020204020204" charset="-122"/>
                <a:ea typeface="微软雅黑" panose="020B0503020204020204" charset="-122"/>
                <a:cs typeface="Arial" panose="020B0604020202020204" pitchFamily="34" charset="0"/>
                <a:sym typeface="+mn-lt"/>
              </a:rPr>
              <a:t>发送参数给translator</a:t>
            </a:r>
            <a:r>
              <a:rPr lang="en-US" altLang="zh-CN" sz="1600" dirty="0">
                <a:latin typeface="微软雅黑" panose="020B0503020204020204" charset="-122"/>
                <a:ea typeface="微软雅黑" panose="020B0503020204020204" charset="-122"/>
                <a:cs typeface="Arial" panose="020B0604020202020204" pitchFamily="34" charset="0"/>
                <a:sym typeface="+mn-lt"/>
              </a:rPr>
              <a:t> -&gt; </a:t>
            </a:r>
            <a:r>
              <a:rPr lang="zh-CN" altLang="en-US" sz="1600" dirty="0">
                <a:latin typeface="微软雅黑" panose="020B0503020204020204" charset="-122"/>
                <a:ea typeface="微软雅黑" panose="020B0503020204020204" charset="-122"/>
                <a:cs typeface="Arial" panose="020B0604020202020204" pitchFamily="34" charset="0"/>
                <a:sym typeface="+mn-lt"/>
              </a:rPr>
              <a:t>translator返回SQL查询和更新的rb</a:t>
            </a:r>
            <a:r>
              <a:rPr lang="en-US" altLang="zh-CN" sz="1600" dirty="0">
                <a:latin typeface="微软雅黑" panose="020B0503020204020204" charset="-122"/>
                <a:ea typeface="微软雅黑" panose="020B0503020204020204" charset="-122"/>
                <a:cs typeface="Arial" panose="020B0604020202020204" pitchFamily="34" charset="0"/>
                <a:sym typeface="+mn-lt"/>
              </a:rPr>
              <a:t> -&gt; </a:t>
            </a:r>
            <a:r>
              <a:rPr lang="zh-CN" altLang="en-US" sz="1600" dirty="0">
                <a:latin typeface="微软雅黑" panose="020B0503020204020204" charset="-122"/>
                <a:ea typeface="微软雅黑" panose="020B0503020204020204" charset="-122"/>
                <a:cs typeface="Arial" panose="020B0604020202020204" pitchFamily="34" charset="0"/>
                <a:sym typeface="+mn-lt"/>
              </a:rPr>
              <a:t>发送SQL查询到DBMS</a:t>
            </a:r>
            <a:r>
              <a:rPr lang="en-US" altLang="zh-CN" sz="1600" dirty="0">
                <a:latin typeface="微软雅黑" panose="020B0503020204020204" charset="-122"/>
                <a:ea typeface="微软雅黑" panose="020B0503020204020204" charset="-122"/>
                <a:cs typeface="Arial" panose="020B0604020202020204" pitchFamily="34" charset="0"/>
                <a:sym typeface="+mn-lt"/>
              </a:rPr>
              <a:t> -&gt; </a:t>
            </a:r>
            <a:r>
              <a:rPr lang="zh-CN" altLang="en-US" sz="1600" dirty="0">
                <a:latin typeface="微软雅黑" panose="020B0503020204020204" charset="-122"/>
                <a:ea typeface="微软雅黑" panose="020B0503020204020204" charset="-122"/>
                <a:cs typeface="Arial" panose="020B0604020202020204" pitchFamily="34" charset="0"/>
                <a:sym typeface="+mn-lt"/>
              </a:rPr>
              <a:t>scheduler收集信息</a:t>
            </a:r>
            <a:endParaRPr lang="zh-CN" altLang="en-US" sz="1600" dirty="0">
              <a:latin typeface="微软雅黑" panose="020B0503020204020204" charset="-122"/>
              <a:ea typeface="微软雅黑" panose="020B0503020204020204" charset="-122"/>
              <a:cs typeface="Arial" panose="020B0604020202020204" pitchFamily="34" charset="0"/>
              <a:sym typeface="+mn-lt"/>
            </a:endParaRPr>
          </a:p>
          <a:p>
            <a:pPr algn="l">
              <a:lnSpc>
                <a:spcPct val="120000"/>
              </a:lnSpc>
            </a:pPr>
            <a:r>
              <a:rPr lang="zh-CN" altLang="en-US" sz="1600" dirty="0">
                <a:latin typeface="微软雅黑" panose="020B0503020204020204" charset="-122"/>
                <a:ea typeface="微软雅黑" panose="020B0503020204020204" charset="-122"/>
                <a:cs typeface="Arial" panose="020B0604020202020204" pitchFamily="34" charset="0"/>
                <a:sym typeface="+mn-lt"/>
              </a:rPr>
              <a:t>●translator接受来自scheduler的参数后读取文件</a:t>
            </a:r>
            <a:r>
              <a:rPr lang="en-US" altLang="zh-CN" sz="1600" dirty="0">
                <a:latin typeface="微软雅黑" panose="020B0503020204020204" charset="-122"/>
                <a:ea typeface="微软雅黑" panose="020B0503020204020204" charset="-122"/>
                <a:cs typeface="Arial" panose="020B0604020202020204" pitchFamily="34" charset="0"/>
                <a:sym typeface="+mn-lt"/>
              </a:rPr>
              <a:t>-&gt;</a:t>
            </a:r>
            <a:r>
              <a:rPr lang="zh-CN" altLang="en-US" sz="1600" dirty="0">
                <a:latin typeface="微软雅黑" panose="020B0503020204020204" charset="-122"/>
                <a:ea typeface="微软雅黑" panose="020B0503020204020204" charset="-122"/>
                <a:cs typeface="Arial" panose="020B0604020202020204" pitchFamily="34" charset="0"/>
                <a:sym typeface="+mn-lt"/>
              </a:rPr>
              <a:t>使用内置的StmtGenerator生成一个SQL查询（</a:t>
            </a:r>
            <a:r>
              <a:rPr lang="en-US" altLang="zh-CN" sz="1600" dirty="0">
                <a:latin typeface="微软雅黑" panose="020B0503020204020204" charset="-122"/>
                <a:ea typeface="微软雅黑" panose="020B0503020204020204" charset="-122"/>
                <a:cs typeface="Arial" panose="020B0604020202020204" pitchFamily="34" charset="0"/>
                <a:sym typeface="+mn-lt"/>
              </a:rPr>
              <a:t>AST</a:t>
            </a:r>
            <a:r>
              <a:rPr lang="zh-CN" altLang="en-US" sz="1600" dirty="0">
                <a:latin typeface="微软雅黑" panose="020B0503020204020204" charset="-122"/>
                <a:ea typeface="微软雅黑" panose="020B0503020204020204" charset="-122"/>
                <a:cs typeface="Arial" panose="020B0604020202020204" pitchFamily="34" charset="0"/>
                <a:sym typeface="+mn-lt"/>
              </a:rPr>
              <a:t>）</a:t>
            </a:r>
            <a:r>
              <a:rPr lang="en-US" altLang="zh-CN" sz="1600" dirty="0">
                <a:latin typeface="微软雅黑" panose="020B0503020204020204" charset="-122"/>
                <a:ea typeface="微软雅黑" panose="020B0503020204020204" charset="-122"/>
                <a:cs typeface="Arial" panose="020B0604020202020204" pitchFamily="34" charset="0"/>
                <a:sym typeface="+mn-lt"/>
              </a:rPr>
              <a:t>-&gt;</a:t>
            </a:r>
            <a:r>
              <a:rPr lang="zh-CN" altLang="en-US" sz="1600" dirty="0">
                <a:latin typeface="微软雅黑" panose="020B0503020204020204" charset="-122"/>
                <a:ea typeface="微软雅黑" panose="020B0503020204020204" charset="-122"/>
                <a:cs typeface="Arial" panose="020B0604020202020204" pitchFamily="34" charset="0"/>
                <a:sym typeface="+mn-lt"/>
              </a:rPr>
              <a:t>返回这个SQL查询并更新读取过字节</a:t>
            </a:r>
            <a:endParaRPr lang="zh-CN" altLang="en-US" sz="1600" dirty="0">
              <a:latin typeface="微软雅黑" panose="020B0503020204020204" charset="-122"/>
              <a:ea typeface="微软雅黑" panose="020B0503020204020204" charset="-122"/>
              <a:cs typeface="Arial" panose="020B0604020202020204" pitchFamily="34" charset="0"/>
              <a:sym typeface="+mn-lt"/>
            </a:endParaRPr>
          </a:p>
          <a:p>
            <a:pPr algn="l">
              <a:lnSpc>
                <a:spcPct val="120000"/>
              </a:lnSpc>
            </a:pPr>
            <a:r>
              <a:rPr lang="zh-CN" altLang="en-US" sz="1600" dirty="0">
                <a:latin typeface="微软雅黑" panose="020B0503020204020204" charset="-122"/>
                <a:ea typeface="微软雅黑" panose="020B0503020204020204" charset="-122"/>
                <a:cs typeface="Arial" panose="020B0604020202020204" pitchFamily="34" charset="0"/>
                <a:sym typeface="+mn-lt"/>
              </a:rPr>
              <a:t>●如果语句崩溃或者有错误，scheduler会退出循环。当循环结束时，scheduler会返回代码覆盖率和查询处理的末状态</a:t>
            </a:r>
            <a:r>
              <a:rPr lang="zh-CN" altLang="en-US" sz="1600" dirty="0">
                <a:latin typeface="微软雅黑" panose="020B0503020204020204" charset="-122"/>
                <a:ea typeface="微软雅黑" panose="020B0503020204020204" charset="-122"/>
                <a:cs typeface="Arial" panose="020B0604020202020204" pitchFamily="34" charset="0"/>
                <a:sym typeface="+mn-lt"/>
              </a:rPr>
              <a:t>等信息。</a:t>
            </a:r>
            <a:endParaRPr lang="zh-CN" altLang="en-US" sz="1600" dirty="0">
              <a:latin typeface="微软雅黑" panose="020B0503020204020204" charset="-122"/>
              <a:ea typeface="微软雅黑" panose="020B0503020204020204" charset="-122"/>
              <a:cs typeface="Arial" panose="020B0604020202020204" pitchFamily="34" charset="0"/>
              <a:sym typeface="+mn-lt"/>
            </a:endParaRPr>
          </a:p>
          <a:p>
            <a:pPr algn="l">
              <a:lnSpc>
                <a:spcPct val="120000"/>
              </a:lnSpc>
            </a:pPr>
            <a:r>
              <a:rPr lang="zh-CN" altLang="en-US" sz="1600" dirty="0">
                <a:latin typeface="微软雅黑" panose="020B0503020204020204" charset="-122"/>
                <a:ea typeface="微软雅黑" panose="020B0503020204020204" charset="-122"/>
                <a:cs typeface="Arial" panose="020B0604020202020204" pitchFamily="34" charset="0"/>
                <a:sym typeface="+mn-lt"/>
              </a:rPr>
              <a:t>●</a:t>
            </a:r>
            <a:r>
              <a:rPr lang="zh-CN" altLang="en-US" sz="1600" dirty="0">
                <a:latin typeface="微软雅黑" panose="020B0503020204020204" charset="-122"/>
                <a:ea typeface="微软雅黑" panose="020B0503020204020204" charset="-122"/>
                <a:cs typeface="Arial" panose="020B0604020202020204" pitchFamily="34" charset="0"/>
                <a:sym typeface="+mn-lt"/>
              </a:rPr>
              <a:t>根据覆盖率和错误信息过滤掉无效种子。</a:t>
            </a:r>
            <a:endParaRPr lang="zh-CN" altLang="en-US" sz="1600" dirty="0">
              <a:latin typeface="微软雅黑" panose="020B0503020204020204" charset="-122"/>
              <a:ea typeface="微软雅黑" panose="020B0503020204020204" charset="-122"/>
              <a:cs typeface="Arial" panose="020B0604020202020204" pitchFamily="34" charset="0"/>
              <a:sym typeface="+mn-lt"/>
            </a:endParaRPr>
          </a:p>
          <a:p>
            <a:pPr algn="l">
              <a:lnSpc>
                <a:spcPct val="120000"/>
              </a:lnSpc>
            </a:pPr>
            <a:endParaRPr lang="zh-CN" altLang="en-US" dirty="0">
              <a:latin typeface="Arial" panose="020B0604020202020204" pitchFamily="34" charset="0"/>
              <a:cs typeface="Arial" panose="020B0604020202020204" pitchFamily="34" charset="0"/>
              <a:sym typeface="+mn-lt"/>
            </a:endParaRPr>
          </a:p>
          <a:p>
            <a:pPr algn="l">
              <a:lnSpc>
                <a:spcPct val="120000"/>
              </a:lnSpc>
            </a:pPr>
            <a:r>
              <a:rPr lang="en-US" altLang="zh-CN" sz="1600" dirty="0">
                <a:latin typeface="Arial" panose="020B0604020202020204" pitchFamily="34" charset="0"/>
                <a:cs typeface="Arial" panose="020B0604020202020204" pitchFamily="34" charset="0"/>
                <a:sym typeface="+mn-lt"/>
              </a:rPr>
              <a:t>  </a:t>
            </a:r>
            <a:endParaRPr lang="zh-CN" altLang="en-US" sz="1600" dirty="0">
              <a:cs typeface="+mn-ea"/>
              <a:sym typeface="+mn-lt"/>
            </a:endParaRPr>
          </a:p>
          <a:p>
            <a:pPr algn="l">
              <a:lnSpc>
                <a:spcPct val="120000"/>
              </a:lnSpc>
            </a:pPr>
            <a:endParaRPr lang="zh-CN" altLang="en-US" sz="1600" dirty="0">
              <a:cs typeface="+mn-ea"/>
              <a:sym typeface="+mn-lt"/>
            </a:endParaRPr>
          </a:p>
        </p:txBody>
      </p:sp>
      <p:grpSp>
        <p:nvGrpSpPr>
          <p:cNvPr id="41" name="组合 40"/>
          <p:cNvGrpSpPr/>
          <p:nvPr/>
        </p:nvGrpSpPr>
        <p:grpSpPr>
          <a:xfrm>
            <a:off x="0" y="203648"/>
            <a:ext cx="3256238" cy="583565"/>
            <a:chOff x="0" y="245553"/>
            <a:chExt cx="3256238" cy="583565"/>
          </a:xfrm>
        </p:grpSpPr>
        <p:sp>
          <p:nvSpPr>
            <p:cNvPr id="44" name="文本框 25"/>
            <p:cNvSpPr txBox="1"/>
            <p:nvPr/>
          </p:nvSpPr>
          <p:spPr>
            <a:xfrm>
              <a:off x="722588" y="245553"/>
              <a:ext cx="253365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动态查询</a:t>
              </a:r>
              <a:r>
                <a:rPr lang="zh-CN" altLang="en-US" sz="2665" b="1" spc="400" dirty="0">
                  <a:ea typeface="思源黑体 CN Medium" panose="020B0600000000000000" pitchFamily="34" charset="-122"/>
                  <a:cs typeface="+mn-ea"/>
                  <a:sym typeface="+mn-lt"/>
                </a:rPr>
                <a:t>交互</a:t>
              </a:r>
              <a:endParaRPr lang="zh-CN" altLang="en-US" sz="2665" b="1" spc="400" dirty="0">
                <a:ea typeface="思源黑体 CN Medium" panose="020B0600000000000000" pitchFamily="34" charset="-122"/>
                <a:cs typeface="+mn-ea"/>
                <a:sym typeface="+mn-lt"/>
              </a:endParaRPr>
            </a:p>
          </p:txBody>
        </p:sp>
        <p:sp>
          <p:nvSpPr>
            <p:cNvPr id="45" name="矩形 4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nvPicPr>
        <p:blipFill>
          <a:blip r:embed="rId1"/>
          <a:stretch>
            <a:fillRect/>
          </a:stretch>
        </p:blipFill>
        <p:spPr>
          <a:xfrm>
            <a:off x="6849745" y="610235"/>
            <a:ext cx="5739130" cy="51187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17"/>
          <p:cNvSpPr>
            <a:spLocks noEditPoints="1"/>
          </p:cNvSpPr>
          <p:nvPr/>
        </p:nvSpPr>
        <p:spPr bwMode="auto">
          <a:xfrm>
            <a:off x="7571125" y="3984664"/>
            <a:ext cx="395017" cy="416009"/>
          </a:xfrm>
          <a:custGeom>
            <a:avLst/>
            <a:gdLst>
              <a:gd name="T0" fmla="*/ 20 w 96"/>
              <a:gd name="T1" fmla="*/ 86 h 101"/>
              <a:gd name="T2" fmla="*/ 7 w 96"/>
              <a:gd name="T3" fmla="*/ 58 h 101"/>
              <a:gd name="T4" fmla="*/ 18 w 96"/>
              <a:gd name="T5" fmla="*/ 29 h 101"/>
              <a:gd name="T6" fmla="*/ 42 w 96"/>
              <a:gd name="T7" fmla="*/ 17 h 101"/>
              <a:gd name="T8" fmla="*/ 41 w 96"/>
              <a:gd name="T9" fmla="*/ 9 h 101"/>
              <a:gd name="T10" fmla="*/ 36 w 96"/>
              <a:gd name="T11" fmla="*/ 10 h 101"/>
              <a:gd name="T12" fmla="*/ 35 w 96"/>
              <a:gd name="T13" fmla="*/ 5 h 101"/>
              <a:gd name="T14" fmla="*/ 48 w 96"/>
              <a:gd name="T15" fmla="*/ 3 h 101"/>
              <a:gd name="T16" fmla="*/ 49 w 96"/>
              <a:gd name="T17" fmla="*/ 8 h 101"/>
              <a:gd name="T18" fmla="*/ 44 w 96"/>
              <a:gd name="T19" fmla="*/ 9 h 101"/>
              <a:gd name="T20" fmla="*/ 46 w 96"/>
              <a:gd name="T21" fmla="*/ 16 h 101"/>
              <a:gd name="T22" fmla="*/ 74 w 96"/>
              <a:gd name="T23" fmla="*/ 27 h 101"/>
              <a:gd name="T24" fmla="*/ 87 w 96"/>
              <a:gd name="T25" fmla="*/ 54 h 101"/>
              <a:gd name="T26" fmla="*/ 77 w 96"/>
              <a:gd name="T27" fmla="*/ 83 h 101"/>
              <a:gd name="T28" fmla="*/ 75 w 96"/>
              <a:gd name="T29" fmla="*/ 85 h 101"/>
              <a:gd name="T30" fmla="*/ 79 w 96"/>
              <a:gd name="T31" fmla="*/ 101 h 101"/>
              <a:gd name="T32" fmla="*/ 74 w 96"/>
              <a:gd name="T33" fmla="*/ 101 h 101"/>
              <a:gd name="T34" fmla="*/ 63 w 96"/>
              <a:gd name="T35" fmla="*/ 93 h 101"/>
              <a:gd name="T36" fmla="*/ 49 w 96"/>
              <a:gd name="T37" fmla="*/ 96 h 101"/>
              <a:gd name="T38" fmla="*/ 32 w 96"/>
              <a:gd name="T39" fmla="*/ 93 h 101"/>
              <a:gd name="T40" fmla="*/ 22 w 96"/>
              <a:gd name="T41" fmla="*/ 101 h 101"/>
              <a:gd name="T42" fmla="*/ 17 w 96"/>
              <a:gd name="T43" fmla="*/ 101 h 101"/>
              <a:gd name="T44" fmla="*/ 21 w 96"/>
              <a:gd name="T45" fmla="*/ 86 h 101"/>
              <a:gd name="T46" fmla="*/ 20 w 96"/>
              <a:gd name="T47" fmla="*/ 86 h 101"/>
              <a:gd name="T48" fmla="*/ 82 w 96"/>
              <a:gd name="T49" fmla="*/ 6 h 101"/>
              <a:gd name="T50" fmla="*/ 60 w 96"/>
              <a:gd name="T51" fmla="*/ 11 h 101"/>
              <a:gd name="T52" fmla="*/ 92 w 96"/>
              <a:gd name="T53" fmla="*/ 31 h 101"/>
              <a:gd name="T54" fmla="*/ 88 w 96"/>
              <a:gd name="T55" fmla="*/ 9 h 101"/>
              <a:gd name="T56" fmla="*/ 92 w 96"/>
              <a:gd name="T57" fmla="*/ 3 h 101"/>
              <a:gd name="T58" fmla="*/ 86 w 96"/>
              <a:gd name="T59" fmla="*/ 0 h 101"/>
              <a:gd name="T60" fmla="*/ 82 w 96"/>
              <a:gd name="T61" fmla="*/ 6 h 101"/>
              <a:gd name="T62" fmla="*/ 14 w 96"/>
              <a:gd name="T63" fmla="*/ 6 h 101"/>
              <a:gd name="T64" fmla="*/ 10 w 96"/>
              <a:gd name="T65" fmla="*/ 0 h 101"/>
              <a:gd name="T66" fmla="*/ 4 w 96"/>
              <a:gd name="T67" fmla="*/ 3 h 101"/>
              <a:gd name="T68" fmla="*/ 8 w 96"/>
              <a:gd name="T69" fmla="*/ 9 h 101"/>
              <a:gd name="T70" fmla="*/ 4 w 96"/>
              <a:gd name="T71" fmla="*/ 31 h 101"/>
              <a:gd name="T72" fmla="*/ 36 w 96"/>
              <a:gd name="T73" fmla="*/ 11 h 101"/>
              <a:gd name="T74" fmla="*/ 14 w 96"/>
              <a:gd name="T75" fmla="*/ 6 h 101"/>
              <a:gd name="T76" fmla="*/ 43 w 96"/>
              <a:gd name="T77" fmla="*/ 54 h 101"/>
              <a:gd name="T78" fmla="*/ 42 w 96"/>
              <a:gd name="T79" fmla="*/ 56 h 101"/>
              <a:gd name="T80" fmla="*/ 22 w 96"/>
              <a:gd name="T81" fmla="*/ 61 h 101"/>
              <a:gd name="T82" fmla="*/ 22 w 96"/>
              <a:gd name="T83" fmla="*/ 64 h 101"/>
              <a:gd name="T84" fmla="*/ 43 w 96"/>
              <a:gd name="T85" fmla="*/ 59 h 101"/>
              <a:gd name="T86" fmla="*/ 46 w 96"/>
              <a:gd name="T87" fmla="*/ 61 h 101"/>
              <a:gd name="T88" fmla="*/ 54 w 96"/>
              <a:gd name="T89" fmla="*/ 58 h 101"/>
              <a:gd name="T90" fmla="*/ 50 w 96"/>
              <a:gd name="T91" fmla="*/ 50 h 101"/>
              <a:gd name="T92" fmla="*/ 49 w 96"/>
              <a:gd name="T93" fmla="*/ 50 h 101"/>
              <a:gd name="T94" fmla="*/ 41 w 96"/>
              <a:gd name="T95" fmla="*/ 37 h 101"/>
              <a:gd name="T96" fmla="*/ 38 w 96"/>
              <a:gd name="T97" fmla="*/ 39 h 101"/>
              <a:gd name="T98" fmla="*/ 44 w 96"/>
              <a:gd name="T99" fmla="*/ 52 h 101"/>
              <a:gd name="T100" fmla="*/ 43 w 96"/>
              <a:gd name="T101" fmla="*/ 54 h 101"/>
              <a:gd name="T102" fmla="*/ 18 w 96"/>
              <a:gd name="T103" fmla="*/ 58 h 101"/>
              <a:gd name="T104" fmla="*/ 28 w 96"/>
              <a:gd name="T105" fmla="*/ 78 h 101"/>
              <a:gd name="T106" fmla="*/ 49 w 96"/>
              <a:gd name="T107" fmla="*/ 85 h 101"/>
              <a:gd name="T108" fmla="*/ 69 w 96"/>
              <a:gd name="T109" fmla="*/ 76 h 101"/>
              <a:gd name="T110" fmla="*/ 76 w 96"/>
              <a:gd name="T111" fmla="*/ 55 h 101"/>
              <a:gd name="T112" fmla="*/ 67 w 96"/>
              <a:gd name="T113" fmla="*/ 35 h 101"/>
              <a:gd name="T114" fmla="*/ 46 w 96"/>
              <a:gd name="T115" fmla="*/ 27 h 101"/>
              <a:gd name="T116" fmla="*/ 26 w 96"/>
              <a:gd name="T117" fmla="*/ 37 h 101"/>
              <a:gd name="T118" fmla="*/ 18 w 96"/>
              <a:gd name="T119" fmla="*/ 5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01">
                <a:moveTo>
                  <a:pt x="20" y="86"/>
                </a:moveTo>
                <a:cubicBezTo>
                  <a:pt x="12" y="78"/>
                  <a:pt x="8" y="68"/>
                  <a:pt x="7" y="58"/>
                </a:cubicBezTo>
                <a:cubicBezTo>
                  <a:pt x="7" y="48"/>
                  <a:pt x="10" y="38"/>
                  <a:pt x="18" y="29"/>
                </a:cubicBezTo>
                <a:cubicBezTo>
                  <a:pt x="24" y="22"/>
                  <a:pt x="33" y="18"/>
                  <a:pt x="42" y="17"/>
                </a:cubicBezTo>
                <a:cubicBezTo>
                  <a:pt x="41" y="9"/>
                  <a:pt x="41" y="9"/>
                  <a:pt x="41" y="9"/>
                </a:cubicBezTo>
                <a:cubicBezTo>
                  <a:pt x="36" y="10"/>
                  <a:pt x="36" y="10"/>
                  <a:pt x="36" y="10"/>
                </a:cubicBezTo>
                <a:cubicBezTo>
                  <a:pt x="35" y="5"/>
                  <a:pt x="35" y="5"/>
                  <a:pt x="35" y="5"/>
                </a:cubicBezTo>
                <a:cubicBezTo>
                  <a:pt x="48" y="3"/>
                  <a:pt x="48" y="3"/>
                  <a:pt x="48" y="3"/>
                </a:cubicBezTo>
                <a:cubicBezTo>
                  <a:pt x="49" y="8"/>
                  <a:pt x="49" y="8"/>
                  <a:pt x="49" y="8"/>
                </a:cubicBezTo>
                <a:cubicBezTo>
                  <a:pt x="44" y="9"/>
                  <a:pt x="44" y="9"/>
                  <a:pt x="44" y="9"/>
                </a:cubicBezTo>
                <a:cubicBezTo>
                  <a:pt x="46" y="16"/>
                  <a:pt x="46" y="16"/>
                  <a:pt x="46" y="16"/>
                </a:cubicBezTo>
                <a:cubicBezTo>
                  <a:pt x="56" y="16"/>
                  <a:pt x="66" y="19"/>
                  <a:pt x="74" y="27"/>
                </a:cubicBezTo>
                <a:cubicBezTo>
                  <a:pt x="82" y="34"/>
                  <a:pt x="87" y="44"/>
                  <a:pt x="87" y="54"/>
                </a:cubicBezTo>
                <a:cubicBezTo>
                  <a:pt x="88" y="65"/>
                  <a:pt x="84" y="75"/>
                  <a:pt x="77" y="83"/>
                </a:cubicBezTo>
                <a:cubicBezTo>
                  <a:pt x="76" y="84"/>
                  <a:pt x="76" y="84"/>
                  <a:pt x="75" y="85"/>
                </a:cubicBezTo>
                <a:cubicBezTo>
                  <a:pt x="79" y="101"/>
                  <a:pt x="79" y="101"/>
                  <a:pt x="79" y="101"/>
                </a:cubicBezTo>
                <a:cubicBezTo>
                  <a:pt x="74" y="101"/>
                  <a:pt x="74" y="101"/>
                  <a:pt x="74" y="101"/>
                </a:cubicBezTo>
                <a:cubicBezTo>
                  <a:pt x="63" y="93"/>
                  <a:pt x="63" y="93"/>
                  <a:pt x="63" y="93"/>
                </a:cubicBezTo>
                <a:cubicBezTo>
                  <a:pt x="59" y="95"/>
                  <a:pt x="54" y="96"/>
                  <a:pt x="49" y="96"/>
                </a:cubicBezTo>
                <a:cubicBezTo>
                  <a:pt x="44" y="96"/>
                  <a:pt x="38" y="95"/>
                  <a:pt x="32" y="93"/>
                </a:cubicBezTo>
                <a:cubicBezTo>
                  <a:pt x="22" y="101"/>
                  <a:pt x="22" y="101"/>
                  <a:pt x="22" y="101"/>
                </a:cubicBezTo>
                <a:cubicBezTo>
                  <a:pt x="17" y="101"/>
                  <a:pt x="17" y="101"/>
                  <a:pt x="17" y="101"/>
                </a:cubicBezTo>
                <a:cubicBezTo>
                  <a:pt x="21" y="86"/>
                  <a:pt x="21" y="86"/>
                  <a:pt x="21" y="86"/>
                </a:cubicBezTo>
                <a:cubicBezTo>
                  <a:pt x="20" y="86"/>
                  <a:pt x="20" y="86"/>
                  <a:pt x="20" y="86"/>
                </a:cubicBezTo>
                <a:close/>
                <a:moveTo>
                  <a:pt x="82" y="6"/>
                </a:moveTo>
                <a:cubicBezTo>
                  <a:pt x="74" y="3"/>
                  <a:pt x="66" y="5"/>
                  <a:pt x="60" y="11"/>
                </a:cubicBezTo>
                <a:cubicBezTo>
                  <a:pt x="92" y="31"/>
                  <a:pt x="92" y="31"/>
                  <a:pt x="92" y="31"/>
                </a:cubicBezTo>
                <a:cubicBezTo>
                  <a:pt x="96" y="24"/>
                  <a:pt x="94" y="15"/>
                  <a:pt x="88" y="9"/>
                </a:cubicBezTo>
                <a:cubicBezTo>
                  <a:pt x="92" y="3"/>
                  <a:pt x="92" y="3"/>
                  <a:pt x="92" y="3"/>
                </a:cubicBezTo>
                <a:cubicBezTo>
                  <a:pt x="86" y="0"/>
                  <a:pt x="86" y="0"/>
                  <a:pt x="86" y="0"/>
                </a:cubicBezTo>
                <a:cubicBezTo>
                  <a:pt x="82" y="6"/>
                  <a:pt x="82" y="6"/>
                  <a:pt x="82" y="6"/>
                </a:cubicBezTo>
                <a:close/>
                <a:moveTo>
                  <a:pt x="14" y="6"/>
                </a:moveTo>
                <a:cubicBezTo>
                  <a:pt x="10" y="0"/>
                  <a:pt x="10" y="0"/>
                  <a:pt x="10" y="0"/>
                </a:cubicBezTo>
                <a:cubicBezTo>
                  <a:pt x="4" y="3"/>
                  <a:pt x="4" y="3"/>
                  <a:pt x="4" y="3"/>
                </a:cubicBezTo>
                <a:cubicBezTo>
                  <a:pt x="8" y="9"/>
                  <a:pt x="8" y="9"/>
                  <a:pt x="8" y="9"/>
                </a:cubicBezTo>
                <a:cubicBezTo>
                  <a:pt x="2" y="15"/>
                  <a:pt x="0" y="24"/>
                  <a:pt x="4" y="31"/>
                </a:cubicBezTo>
                <a:cubicBezTo>
                  <a:pt x="36" y="11"/>
                  <a:pt x="36" y="11"/>
                  <a:pt x="36" y="11"/>
                </a:cubicBezTo>
                <a:cubicBezTo>
                  <a:pt x="30" y="5"/>
                  <a:pt x="21" y="3"/>
                  <a:pt x="14" y="6"/>
                </a:cubicBezTo>
                <a:close/>
                <a:moveTo>
                  <a:pt x="43" y="54"/>
                </a:moveTo>
                <a:cubicBezTo>
                  <a:pt x="42" y="55"/>
                  <a:pt x="42" y="55"/>
                  <a:pt x="42" y="56"/>
                </a:cubicBezTo>
                <a:cubicBezTo>
                  <a:pt x="35" y="57"/>
                  <a:pt x="28" y="58"/>
                  <a:pt x="22" y="61"/>
                </a:cubicBezTo>
                <a:cubicBezTo>
                  <a:pt x="22" y="62"/>
                  <a:pt x="22" y="63"/>
                  <a:pt x="22" y="64"/>
                </a:cubicBezTo>
                <a:cubicBezTo>
                  <a:pt x="29" y="63"/>
                  <a:pt x="37" y="62"/>
                  <a:pt x="43" y="59"/>
                </a:cubicBezTo>
                <a:cubicBezTo>
                  <a:pt x="44" y="60"/>
                  <a:pt x="45" y="61"/>
                  <a:pt x="46" y="61"/>
                </a:cubicBezTo>
                <a:cubicBezTo>
                  <a:pt x="49" y="62"/>
                  <a:pt x="53" y="61"/>
                  <a:pt x="54" y="58"/>
                </a:cubicBezTo>
                <a:cubicBezTo>
                  <a:pt x="55" y="55"/>
                  <a:pt x="53" y="51"/>
                  <a:pt x="50" y="50"/>
                </a:cubicBezTo>
                <a:cubicBezTo>
                  <a:pt x="50" y="50"/>
                  <a:pt x="49" y="50"/>
                  <a:pt x="49" y="50"/>
                </a:cubicBezTo>
                <a:cubicBezTo>
                  <a:pt x="47" y="46"/>
                  <a:pt x="44" y="41"/>
                  <a:pt x="41" y="37"/>
                </a:cubicBezTo>
                <a:cubicBezTo>
                  <a:pt x="40" y="38"/>
                  <a:pt x="39" y="39"/>
                  <a:pt x="38" y="39"/>
                </a:cubicBezTo>
                <a:cubicBezTo>
                  <a:pt x="39" y="44"/>
                  <a:pt x="41" y="48"/>
                  <a:pt x="44" y="52"/>
                </a:cubicBezTo>
                <a:cubicBezTo>
                  <a:pt x="43" y="52"/>
                  <a:pt x="43" y="53"/>
                  <a:pt x="43" y="54"/>
                </a:cubicBezTo>
                <a:close/>
                <a:moveTo>
                  <a:pt x="18" y="58"/>
                </a:moveTo>
                <a:cubicBezTo>
                  <a:pt x="19" y="65"/>
                  <a:pt x="22" y="72"/>
                  <a:pt x="28" y="78"/>
                </a:cubicBezTo>
                <a:cubicBezTo>
                  <a:pt x="34" y="83"/>
                  <a:pt x="41" y="86"/>
                  <a:pt x="49" y="85"/>
                </a:cubicBezTo>
                <a:cubicBezTo>
                  <a:pt x="56" y="85"/>
                  <a:pt x="63" y="82"/>
                  <a:pt x="69" y="76"/>
                </a:cubicBezTo>
                <a:cubicBezTo>
                  <a:pt x="74" y="70"/>
                  <a:pt x="77" y="62"/>
                  <a:pt x="76" y="55"/>
                </a:cubicBezTo>
                <a:cubicBezTo>
                  <a:pt x="76" y="47"/>
                  <a:pt x="73" y="40"/>
                  <a:pt x="67" y="35"/>
                </a:cubicBezTo>
                <a:cubicBezTo>
                  <a:pt x="61" y="29"/>
                  <a:pt x="53" y="27"/>
                  <a:pt x="46" y="27"/>
                </a:cubicBezTo>
                <a:cubicBezTo>
                  <a:pt x="38" y="28"/>
                  <a:pt x="31" y="31"/>
                  <a:pt x="26" y="37"/>
                </a:cubicBezTo>
                <a:cubicBezTo>
                  <a:pt x="20" y="43"/>
                  <a:pt x="18" y="50"/>
                  <a:pt x="18" y="58"/>
                </a:cubicBezTo>
                <a:close/>
              </a:path>
            </a:pathLst>
          </a:custGeom>
          <a:solidFill>
            <a:srgbClr val="7F1769"/>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2400">
              <a:solidFill>
                <a:prstClr val="black"/>
              </a:solidFill>
              <a:cs typeface="+mn-ea"/>
              <a:sym typeface="+mn-lt"/>
            </a:endParaRPr>
          </a:p>
        </p:txBody>
      </p:sp>
      <p:sp>
        <p:nvSpPr>
          <p:cNvPr id="27" name="Freeform 19"/>
          <p:cNvSpPr>
            <a:spLocks noEditPoints="1"/>
          </p:cNvSpPr>
          <p:nvPr/>
        </p:nvSpPr>
        <p:spPr bwMode="auto">
          <a:xfrm>
            <a:off x="9078286" y="4036187"/>
            <a:ext cx="387383" cy="332044"/>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rgbClr val="7F1769"/>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2400">
              <a:solidFill>
                <a:prstClr val="black"/>
              </a:solidFill>
              <a:cs typeface="+mn-ea"/>
              <a:sym typeface="+mn-lt"/>
            </a:endParaRPr>
          </a:p>
        </p:txBody>
      </p:sp>
      <p:sp>
        <p:nvSpPr>
          <p:cNvPr id="28" name="Freeform 20"/>
          <p:cNvSpPr>
            <a:spLocks noEditPoints="1"/>
          </p:cNvSpPr>
          <p:nvPr/>
        </p:nvSpPr>
        <p:spPr bwMode="auto">
          <a:xfrm>
            <a:off x="6078454" y="3925129"/>
            <a:ext cx="380527" cy="443103"/>
          </a:xfrm>
          <a:custGeom>
            <a:avLst/>
            <a:gdLst>
              <a:gd name="T0" fmla="*/ 233 w 233"/>
              <a:gd name="T1" fmla="*/ 118 h 271"/>
              <a:gd name="T2" fmla="*/ 205 w 233"/>
              <a:gd name="T3" fmla="*/ 262 h 271"/>
              <a:gd name="T4" fmla="*/ 200 w 233"/>
              <a:gd name="T5" fmla="*/ 271 h 271"/>
              <a:gd name="T6" fmla="*/ 175 w 233"/>
              <a:gd name="T7" fmla="*/ 262 h 271"/>
              <a:gd name="T8" fmla="*/ 57 w 233"/>
              <a:gd name="T9" fmla="*/ 271 h 271"/>
              <a:gd name="T10" fmla="*/ 32 w 233"/>
              <a:gd name="T11" fmla="*/ 262 h 271"/>
              <a:gd name="T12" fmla="*/ 0 w 233"/>
              <a:gd name="T13" fmla="*/ 234 h 271"/>
              <a:gd name="T14" fmla="*/ 28 w 233"/>
              <a:gd name="T15" fmla="*/ 90 h 271"/>
              <a:gd name="T16" fmla="*/ 56 w 233"/>
              <a:gd name="T17" fmla="*/ 20 h 271"/>
              <a:gd name="T18" fmla="*/ 122 w 233"/>
              <a:gd name="T19" fmla="*/ 0 h 271"/>
              <a:gd name="T20" fmla="*/ 103 w 233"/>
              <a:gd name="T21" fmla="*/ 65 h 271"/>
              <a:gd name="T22" fmla="*/ 61 w 233"/>
              <a:gd name="T23" fmla="*/ 84 h 271"/>
              <a:gd name="T24" fmla="*/ 43 w 233"/>
              <a:gd name="T25" fmla="*/ 31 h 271"/>
              <a:gd name="T26" fmla="*/ 80 w 233"/>
              <a:gd name="T27" fmla="*/ 137 h 271"/>
              <a:gd name="T28" fmla="*/ 55 w 233"/>
              <a:gd name="T29" fmla="*/ 181 h 271"/>
              <a:gd name="T30" fmla="*/ 80 w 233"/>
              <a:gd name="T31" fmla="*/ 137 h 271"/>
              <a:gd name="T32" fmla="*/ 180 w 233"/>
              <a:gd name="T33" fmla="*/ 126 h 271"/>
              <a:gd name="T34" fmla="*/ 214 w 233"/>
              <a:gd name="T35" fmla="*/ 119 h 271"/>
              <a:gd name="T36" fmla="*/ 196 w 233"/>
              <a:gd name="T37" fmla="*/ 205 h 271"/>
              <a:gd name="T38" fmla="*/ 196 w 233"/>
              <a:gd name="T39" fmla="*/ 225 h 271"/>
              <a:gd name="T40" fmla="*/ 196 w 233"/>
              <a:gd name="T41" fmla="*/ 205 h 271"/>
              <a:gd name="T42" fmla="*/ 187 w 233"/>
              <a:gd name="T43" fmla="*/ 185 h 271"/>
              <a:gd name="T44" fmla="*/ 206 w 233"/>
              <a:gd name="T45" fmla="*/ 185 h 271"/>
              <a:gd name="T46" fmla="*/ 180 w 233"/>
              <a:gd name="T47" fmla="*/ 151 h 271"/>
              <a:gd name="T48" fmla="*/ 214 w 233"/>
              <a:gd name="T49" fmla="*/ 158 h 271"/>
              <a:gd name="T50" fmla="*/ 180 w 233"/>
              <a:gd name="T51" fmla="*/ 151 h 271"/>
              <a:gd name="T52" fmla="*/ 180 w 233"/>
              <a:gd name="T53" fmla="*/ 147 h 271"/>
              <a:gd name="T54" fmla="*/ 214 w 233"/>
              <a:gd name="T55" fmla="*/ 141 h 271"/>
              <a:gd name="T56" fmla="*/ 180 w 233"/>
              <a:gd name="T57" fmla="*/ 130 h 271"/>
              <a:gd name="T58" fmla="*/ 214 w 233"/>
              <a:gd name="T59" fmla="*/ 136 h 271"/>
              <a:gd name="T60" fmla="*/ 180 w 233"/>
              <a:gd name="T61" fmla="*/ 130 h 271"/>
              <a:gd name="T62" fmla="*/ 34 w 233"/>
              <a:gd name="T63" fmla="*/ 159 h 271"/>
              <a:gd name="T64" fmla="*/ 71 w 233"/>
              <a:gd name="T65" fmla="*/ 226 h 271"/>
              <a:gd name="T66" fmla="*/ 170 w 233"/>
              <a:gd name="T67" fmla="*/ 189 h 271"/>
              <a:gd name="T68" fmla="*/ 133 w 233"/>
              <a:gd name="T69" fmla="*/ 12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3" h="271">
                <a:moveTo>
                  <a:pt x="205" y="90"/>
                </a:moveTo>
                <a:cubicBezTo>
                  <a:pt x="221" y="90"/>
                  <a:pt x="233" y="103"/>
                  <a:pt x="233" y="118"/>
                </a:cubicBezTo>
                <a:cubicBezTo>
                  <a:pt x="233" y="234"/>
                  <a:pt x="233" y="234"/>
                  <a:pt x="233" y="234"/>
                </a:cubicBezTo>
                <a:cubicBezTo>
                  <a:pt x="233" y="250"/>
                  <a:pt x="221" y="262"/>
                  <a:pt x="205" y="262"/>
                </a:cubicBezTo>
                <a:cubicBezTo>
                  <a:pt x="200" y="262"/>
                  <a:pt x="200" y="262"/>
                  <a:pt x="200" y="262"/>
                </a:cubicBezTo>
                <a:cubicBezTo>
                  <a:pt x="200" y="271"/>
                  <a:pt x="200" y="271"/>
                  <a:pt x="200" y="271"/>
                </a:cubicBezTo>
                <a:cubicBezTo>
                  <a:pt x="175" y="271"/>
                  <a:pt x="175" y="271"/>
                  <a:pt x="175" y="271"/>
                </a:cubicBezTo>
                <a:cubicBezTo>
                  <a:pt x="175" y="262"/>
                  <a:pt x="175" y="262"/>
                  <a:pt x="175" y="262"/>
                </a:cubicBezTo>
                <a:cubicBezTo>
                  <a:pt x="57" y="262"/>
                  <a:pt x="57" y="262"/>
                  <a:pt x="57" y="262"/>
                </a:cubicBezTo>
                <a:cubicBezTo>
                  <a:pt x="57" y="271"/>
                  <a:pt x="57" y="271"/>
                  <a:pt x="57" y="271"/>
                </a:cubicBezTo>
                <a:cubicBezTo>
                  <a:pt x="32" y="271"/>
                  <a:pt x="32" y="271"/>
                  <a:pt x="32" y="271"/>
                </a:cubicBezTo>
                <a:cubicBezTo>
                  <a:pt x="32" y="262"/>
                  <a:pt x="32" y="262"/>
                  <a:pt x="32" y="262"/>
                </a:cubicBezTo>
                <a:cubicBezTo>
                  <a:pt x="28" y="262"/>
                  <a:pt x="28" y="262"/>
                  <a:pt x="28" y="262"/>
                </a:cubicBezTo>
                <a:cubicBezTo>
                  <a:pt x="13" y="262"/>
                  <a:pt x="0" y="250"/>
                  <a:pt x="0" y="234"/>
                </a:cubicBezTo>
                <a:cubicBezTo>
                  <a:pt x="0" y="118"/>
                  <a:pt x="0" y="118"/>
                  <a:pt x="0" y="118"/>
                </a:cubicBezTo>
                <a:cubicBezTo>
                  <a:pt x="0" y="103"/>
                  <a:pt x="13" y="90"/>
                  <a:pt x="28" y="90"/>
                </a:cubicBezTo>
                <a:cubicBezTo>
                  <a:pt x="91" y="90"/>
                  <a:pt x="155" y="90"/>
                  <a:pt x="205" y="90"/>
                </a:cubicBezTo>
                <a:close/>
                <a:moveTo>
                  <a:pt x="56" y="20"/>
                </a:moveTo>
                <a:cubicBezTo>
                  <a:pt x="87" y="57"/>
                  <a:pt x="87" y="57"/>
                  <a:pt x="87" y="57"/>
                </a:cubicBezTo>
                <a:cubicBezTo>
                  <a:pt x="122" y="0"/>
                  <a:pt x="122" y="0"/>
                  <a:pt x="122" y="0"/>
                </a:cubicBezTo>
                <a:cubicBezTo>
                  <a:pt x="137" y="9"/>
                  <a:pt x="137" y="9"/>
                  <a:pt x="137" y="9"/>
                </a:cubicBezTo>
                <a:cubicBezTo>
                  <a:pt x="103" y="65"/>
                  <a:pt x="103" y="65"/>
                  <a:pt x="103" y="65"/>
                </a:cubicBezTo>
                <a:cubicBezTo>
                  <a:pt x="110" y="69"/>
                  <a:pt x="114" y="76"/>
                  <a:pt x="116" y="84"/>
                </a:cubicBezTo>
                <a:cubicBezTo>
                  <a:pt x="61" y="84"/>
                  <a:pt x="61" y="84"/>
                  <a:pt x="61" y="84"/>
                </a:cubicBezTo>
                <a:cubicBezTo>
                  <a:pt x="62" y="77"/>
                  <a:pt x="66" y="70"/>
                  <a:pt x="72" y="66"/>
                </a:cubicBezTo>
                <a:cubicBezTo>
                  <a:pt x="43" y="31"/>
                  <a:pt x="43" y="31"/>
                  <a:pt x="43" y="31"/>
                </a:cubicBezTo>
                <a:cubicBezTo>
                  <a:pt x="56" y="20"/>
                  <a:pt x="56" y="20"/>
                  <a:pt x="56" y="20"/>
                </a:cubicBezTo>
                <a:close/>
                <a:moveTo>
                  <a:pt x="80" y="137"/>
                </a:moveTo>
                <a:cubicBezTo>
                  <a:pt x="71" y="132"/>
                  <a:pt x="58" y="137"/>
                  <a:pt x="51" y="149"/>
                </a:cubicBezTo>
                <a:cubicBezTo>
                  <a:pt x="44" y="161"/>
                  <a:pt x="46" y="175"/>
                  <a:pt x="55" y="181"/>
                </a:cubicBezTo>
                <a:cubicBezTo>
                  <a:pt x="64" y="186"/>
                  <a:pt x="69" y="175"/>
                  <a:pt x="76" y="163"/>
                </a:cubicBezTo>
                <a:cubicBezTo>
                  <a:pt x="83" y="151"/>
                  <a:pt x="89" y="142"/>
                  <a:pt x="80" y="137"/>
                </a:cubicBezTo>
                <a:close/>
                <a:moveTo>
                  <a:pt x="180" y="119"/>
                </a:moveTo>
                <a:cubicBezTo>
                  <a:pt x="180" y="126"/>
                  <a:pt x="180" y="126"/>
                  <a:pt x="180" y="126"/>
                </a:cubicBezTo>
                <a:cubicBezTo>
                  <a:pt x="214" y="126"/>
                  <a:pt x="214" y="126"/>
                  <a:pt x="214" y="126"/>
                </a:cubicBezTo>
                <a:cubicBezTo>
                  <a:pt x="214" y="119"/>
                  <a:pt x="214" y="119"/>
                  <a:pt x="214" y="119"/>
                </a:cubicBezTo>
                <a:cubicBezTo>
                  <a:pt x="180" y="119"/>
                  <a:pt x="180" y="119"/>
                  <a:pt x="180" y="119"/>
                </a:cubicBezTo>
                <a:close/>
                <a:moveTo>
                  <a:pt x="196" y="205"/>
                </a:moveTo>
                <a:cubicBezTo>
                  <a:pt x="191" y="205"/>
                  <a:pt x="187" y="210"/>
                  <a:pt x="187" y="215"/>
                </a:cubicBezTo>
                <a:cubicBezTo>
                  <a:pt x="187" y="220"/>
                  <a:pt x="191" y="225"/>
                  <a:pt x="196" y="225"/>
                </a:cubicBezTo>
                <a:cubicBezTo>
                  <a:pt x="202" y="225"/>
                  <a:pt x="206" y="220"/>
                  <a:pt x="206" y="215"/>
                </a:cubicBezTo>
                <a:cubicBezTo>
                  <a:pt x="206" y="210"/>
                  <a:pt x="202" y="205"/>
                  <a:pt x="196" y="205"/>
                </a:cubicBezTo>
                <a:close/>
                <a:moveTo>
                  <a:pt x="196" y="176"/>
                </a:moveTo>
                <a:cubicBezTo>
                  <a:pt x="191" y="176"/>
                  <a:pt x="187" y="180"/>
                  <a:pt x="187" y="185"/>
                </a:cubicBezTo>
                <a:cubicBezTo>
                  <a:pt x="187" y="191"/>
                  <a:pt x="191" y="195"/>
                  <a:pt x="196" y="195"/>
                </a:cubicBezTo>
                <a:cubicBezTo>
                  <a:pt x="202" y="195"/>
                  <a:pt x="206" y="191"/>
                  <a:pt x="206" y="185"/>
                </a:cubicBezTo>
                <a:cubicBezTo>
                  <a:pt x="206" y="180"/>
                  <a:pt x="202" y="176"/>
                  <a:pt x="196" y="176"/>
                </a:cubicBezTo>
                <a:close/>
                <a:moveTo>
                  <a:pt x="180" y="151"/>
                </a:moveTo>
                <a:cubicBezTo>
                  <a:pt x="180" y="158"/>
                  <a:pt x="180" y="158"/>
                  <a:pt x="180" y="158"/>
                </a:cubicBezTo>
                <a:cubicBezTo>
                  <a:pt x="214" y="158"/>
                  <a:pt x="214" y="158"/>
                  <a:pt x="214" y="158"/>
                </a:cubicBezTo>
                <a:cubicBezTo>
                  <a:pt x="214" y="151"/>
                  <a:pt x="214" y="151"/>
                  <a:pt x="214" y="151"/>
                </a:cubicBezTo>
                <a:cubicBezTo>
                  <a:pt x="180" y="151"/>
                  <a:pt x="180" y="151"/>
                  <a:pt x="180" y="151"/>
                </a:cubicBezTo>
                <a:close/>
                <a:moveTo>
                  <a:pt x="180" y="141"/>
                </a:moveTo>
                <a:cubicBezTo>
                  <a:pt x="180" y="147"/>
                  <a:pt x="180" y="147"/>
                  <a:pt x="180" y="147"/>
                </a:cubicBezTo>
                <a:cubicBezTo>
                  <a:pt x="214" y="147"/>
                  <a:pt x="214" y="147"/>
                  <a:pt x="214" y="147"/>
                </a:cubicBezTo>
                <a:cubicBezTo>
                  <a:pt x="214" y="141"/>
                  <a:pt x="214" y="141"/>
                  <a:pt x="214" y="141"/>
                </a:cubicBezTo>
                <a:cubicBezTo>
                  <a:pt x="180" y="141"/>
                  <a:pt x="180" y="141"/>
                  <a:pt x="180" y="141"/>
                </a:cubicBezTo>
                <a:close/>
                <a:moveTo>
                  <a:pt x="180" y="130"/>
                </a:moveTo>
                <a:cubicBezTo>
                  <a:pt x="180" y="136"/>
                  <a:pt x="180" y="136"/>
                  <a:pt x="180" y="136"/>
                </a:cubicBezTo>
                <a:cubicBezTo>
                  <a:pt x="214" y="136"/>
                  <a:pt x="214" y="136"/>
                  <a:pt x="214" y="136"/>
                </a:cubicBezTo>
                <a:cubicBezTo>
                  <a:pt x="214" y="130"/>
                  <a:pt x="214" y="130"/>
                  <a:pt x="214" y="130"/>
                </a:cubicBezTo>
                <a:cubicBezTo>
                  <a:pt x="180" y="130"/>
                  <a:pt x="180" y="130"/>
                  <a:pt x="180" y="130"/>
                </a:cubicBezTo>
                <a:close/>
                <a:moveTo>
                  <a:pt x="71" y="122"/>
                </a:moveTo>
                <a:cubicBezTo>
                  <a:pt x="51" y="122"/>
                  <a:pt x="34" y="139"/>
                  <a:pt x="34" y="159"/>
                </a:cubicBezTo>
                <a:cubicBezTo>
                  <a:pt x="34" y="189"/>
                  <a:pt x="34" y="189"/>
                  <a:pt x="34" y="189"/>
                </a:cubicBezTo>
                <a:cubicBezTo>
                  <a:pt x="34" y="210"/>
                  <a:pt x="51" y="226"/>
                  <a:pt x="71" y="226"/>
                </a:cubicBezTo>
                <a:cubicBezTo>
                  <a:pt x="133" y="226"/>
                  <a:pt x="133" y="226"/>
                  <a:pt x="133" y="226"/>
                </a:cubicBezTo>
                <a:cubicBezTo>
                  <a:pt x="153" y="226"/>
                  <a:pt x="170" y="210"/>
                  <a:pt x="170" y="189"/>
                </a:cubicBezTo>
                <a:cubicBezTo>
                  <a:pt x="170" y="159"/>
                  <a:pt x="170" y="159"/>
                  <a:pt x="170" y="159"/>
                </a:cubicBezTo>
                <a:cubicBezTo>
                  <a:pt x="170" y="139"/>
                  <a:pt x="153" y="122"/>
                  <a:pt x="133" y="122"/>
                </a:cubicBezTo>
                <a:lnTo>
                  <a:pt x="71" y="122"/>
                </a:lnTo>
                <a:close/>
              </a:path>
            </a:pathLst>
          </a:custGeom>
          <a:solidFill>
            <a:srgbClr val="7F1769"/>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2400">
              <a:solidFill>
                <a:prstClr val="black"/>
              </a:solidFill>
              <a:cs typeface="+mn-ea"/>
              <a:sym typeface="+mn-lt"/>
            </a:endParaRPr>
          </a:p>
        </p:txBody>
      </p:sp>
      <p:sp>
        <p:nvSpPr>
          <p:cNvPr id="30" name="Rectangle 28"/>
          <p:cNvSpPr/>
          <p:nvPr/>
        </p:nvSpPr>
        <p:spPr>
          <a:xfrm>
            <a:off x="5613624" y="4470406"/>
            <a:ext cx="1341087" cy="533400"/>
          </a:xfrm>
          <a:prstGeom prst="rect">
            <a:avLst/>
          </a:prstGeom>
        </p:spPr>
        <p:txBody>
          <a:bodyPr wrap="square" lIns="91440" tIns="45720" rIns="91440" bIns="45720">
            <a:spAutoFit/>
          </a:bodyPr>
          <a:lstStyle/>
          <a:p>
            <a:pPr algn="ctr">
              <a:lnSpc>
                <a:spcPct val="120000"/>
              </a:lnSpc>
            </a:pPr>
            <a:r>
              <a:rPr lang="zh-CN" altLang="en-US" sz="1200" dirty="0" smtClean="0">
                <a:cs typeface="+mn-ea"/>
                <a:sym typeface="+mn-lt"/>
              </a:rPr>
              <a:t>读取输入文件的未读</a:t>
            </a:r>
            <a:r>
              <a:rPr lang="zh-CN" altLang="en-US" sz="1200" dirty="0" smtClean="0">
                <a:cs typeface="+mn-ea"/>
                <a:sym typeface="+mn-lt"/>
              </a:rPr>
              <a:t>部分</a:t>
            </a:r>
            <a:endParaRPr lang="zh-CN" altLang="en-US" sz="1200" dirty="0" smtClean="0">
              <a:cs typeface="+mn-ea"/>
              <a:sym typeface="+mn-lt"/>
            </a:endParaRPr>
          </a:p>
        </p:txBody>
      </p:sp>
      <p:sp>
        <p:nvSpPr>
          <p:cNvPr id="31" name="Rectangle 29"/>
          <p:cNvSpPr/>
          <p:nvPr/>
        </p:nvSpPr>
        <p:spPr>
          <a:xfrm>
            <a:off x="7098089" y="4470406"/>
            <a:ext cx="1341087" cy="755015"/>
          </a:xfrm>
          <a:prstGeom prst="rect">
            <a:avLst/>
          </a:prstGeom>
        </p:spPr>
        <p:txBody>
          <a:bodyPr wrap="square" lIns="91440" tIns="45720" rIns="91440" bIns="45720">
            <a:spAutoFit/>
          </a:bodyPr>
          <a:lstStyle/>
          <a:p>
            <a:pPr algn="ctr">
              <a:lnSpc>
                <a:spcPct val="120000"/>
              </a:lnSpc>
            </a:pPr>
            <a:r>
              <a:rPr lang="zh-CN" altLang="en-US" sz="1200" dirty="0" smtClean="0">
                <a:cs typeface="+mn-ea"/>
                <a:sym typeface="+mn-lt"/>
              </a:rPr>
              <a:t>根据数据库模式和从文件读取的字节生成</a:t>
            </a:r>
            <a:r>
              <a:rPr lang="en-US" altLang="zh-CN" sz="1200" dirty="0" smtClean="0">
                <a:cs typeface="+mn-ea"/>
                <a:sym typeface="+mn-lt"/>
              </a:rPr>
              <a:t>SQL</a:t>
            </a:r>
            <a:r>
              <a:rPr lang="zh-CN" altLang="en-US" sz="1200" dirty="0" smtClean="0">
                <a:cs typeface="+mn-ea"/>
                <a:sym typeface="+mn-lt"/>
              </a:rPr>
              <a:t>查询</a:t>
            </a:r>
            <a:endParaRPr lang="zh-CN" altLang="en-US" sz="1200" dirty="0" smtClean="0">
              <a:cs typeface="+mn-ea"/>
              <a:sym typeface="+mn-lt"/>
            </a:endParaRPr>
          </a:p>
        </p:txBody>
      </p:sp>
      <p:sp>
        <p:nvSpPr>
          <p:cNvPr id="32" name="Rectangle 30"/>
          <p:cNvSpPr/>
          <p:nvPr/>
        </p:nvSpPr>
        <p:spPr>
          <a:xfrm>
            <a:off x="8682774" y="4470406"/>
            <a:ext cx="1341087" cy="755015"/>
          </a:xfrm>
          <a:prstGeom prst="rect">
            <a:avLst/>
          </a:prstGeom>
        </p:spPr>
        <p:txBody>
          <a:bodyPr wrap="square" lIns="91440" tIns="45720" rIns="91440" bIns="45720">
            <a:spAutoFit/>
          </a:bodyPr>
          <a:lstStyle/>
          <a:p>
            <a:pPr algn="ctr">
              <a:lnSpc>
                <a:spcPct val="120000"/>
              </a:lnSpc>
            </a:pPr>
            <a:r>
              <a:rPr lang="zh-CN" altLang="en-US" sz="1200" dirty="0" smtClean="0">
                <a:cs typeface="+mn-ea"/>
                <a:sym typeface="+mn-lt"/>
              </a:rPr>
              <a:t>返回查询语句并记录下读取的</a:t>
            </a:r>
            <a:r>
              <a:rPr lang="zh-CN" altLang="en-US" sz="1200" dirty="0" smtClean="0">
                <a:cs typeface="+mn-ea"/>
                <a:sym typeface="+mn-lt"/>
              </a:rPr>
              <a:t>字节</a:t>
            </a:r>
            <a:endParaRPr lang="zh-CN" altLang="en-US" sz="1200" dirty="0" smtClean="0">
              <a:cs typeface="+mn-ea"/>
              <a:sym typeface="+mn-lt"/>
            </a:endParaRPr>
          </a:p>
        </p:txBody>
      </p:sp>
      <p:sp>
        <p:nvSpPr>
          <p:cNvPr id="42" name="TextBox 41"/>
          <p:cNvSpPr txBox="1"/>
          <p:nvPr/>
        </p:nvSpPr>
        <p:spPr>
          <a:xfrm>
            <a:off x="875878" y="923832"/>
            <a:ext cx="1332230" cy="423545"/>
          </a:xfrm>
          <a:prstGeom prst="rect">
            <a:avLst/>
          </a:prstGeom>
          <a:noFill/>
        </p:spPr>
        <p:txBody>
          <a:bodyPr wrap="none" lIns="91440" tIns="45720" rIns="91440" bIns="45720" rtlCol="0">
            <a:spAutoFit/>
          </a:bodyPr>
          <a:lstStyle/>
          <a:p>
            <a:pPr>
              <a:lnSpc>
                <a:spcPct val="120000"/>
              </a:lnSpc>
            </a:pPr>
            <a:r>
              <a:rPr lang="zh-CN" altLang="en-GB" b="1" dirty="0">
                <a:cs typeface="+mn-ea"/>
                <a:sym typeface="+mn-lt"/>
              </a:rPr>
              <a:t>生成的</a:t>
            </a:r>
            <a:r>
              <a:rPr lang="zh-CN" altLang="en-GB" b="1" dirty="0">
                <a:cs typeface="+mn-ea"/>
                <a:sym typeface="+mn-lt"/>
              </a:rPr>
              <a:t>语句</a:t>
            </a:r>
            <a:endParaRPr lang="zh-CN" altLang="en-GB" b="1" dirty="0">
              <a:cs typeface="+mn-ea"/>
              <a:sym typeface="+mn-lt"/>
            </a:endParaRPr>
          </a:p>
        </p:txBody>
      </p:sp>
      <p:grpSp>
        <p:nvGrpSpPr>
          <p:cNvPr id="46" name="组合 45"/>
          <p:cNvGrpSpPr/>
          <p:nvPr/>
        </p:nvGrpSpPr>
        <p:grpSpPr>
          <a:xfrm>
            <a:off x="0" y="203648"/>
            <a:ext cx="6496008" cy="583565"/>
            <a:chOff x="0" y="245553"/>
            <a:chExt cx="6496008" cy="583565"/>
          </a:xfrm>
        </p:grpSpPr>
        <p:sp>
          <p:nvSpPr>
            <p:cNvPr id="47" name="文本框 25"/>
            <p:cNvSpPr txBox="1"/>
            <p:nvPr/>
          </p:nvSpPr>
          <p:spPr>
            <a:xfrm>
              <a:off x="722588" y="245553"/>
              <a:ext cx="577342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动态交互具体实例</a:t>
              </a:r>
              <a:r>
                <a:rPr lang="en-US" altLang="zh-CN" sz="2665" b="1" spc="400" dirty="0">
                  <a:ea typeface="思源黑体 CN Medium" panose="020B0600000000000000" pitchFamily="34" charset="-122"/>
                  <a:cs typeface="+mn-ea"/>
                  <a:sym typeface="+mn-lt"/>
                </a:rPr>
                <a:t>-SQL</a:t>
              </a:r>
              <a:r>
                <a:rPr lang="zh-CN" altLang="en-US" sz="2665" b="1" spc="400" dirty="0">
                  <a:ea typeface="思源黑体 CN Medium" panose="020B0600000000000000" pitchFamily="34" charset="-122"/>
                  <a:cs typeface="+mn-ea"/>
                  <a:sym typeface="+mn-lt"/>
                </a:rPr>
                <a:t>查询</a:t>
              </a:r>
              <a:r>
                <a:rPr lang="zh-CN" altLang="en-US" sz="2665" b="1" spc="400" dirty="0">
                  <a:ea typeface="思源黑体 CN Medium" panose="020B0600000000000000" pitchFamily="34" charset="-122"/>
                  <a:cs typeface="+mn-ea"/>
                  <a:sym typeface="+mn-lt"/>
                </a:rPr>
                <a:t>生成</a:t>
              </a:r>
              <a:endParaRPr lang="zh-CN" altLang="en-US" sz="2665" b="1" spc="400" dirty="0">
                <a:ea typeface="思源黑体 CN Medium" panose="020B0600000000000000" pitchFamily="34" charset="-122"/>
                <a:cs typeface="+mn-ea"/>
                <a:sym typeface="+mn-lt"/>
              </a:endParaRPr>
            </a:p>
          </p:txBody>
        </p:sp>
        <p:sp>
          <p:nvSpPr>
            <p:cNvPr id="48" name="矩形 47"/>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custDataLst>
              <p:tags r:id="rId1"/>
            </p:custDataLst>
          </p:nvPr>
        </p:nvPicPr>
        <p:blipFill>
          <a:blip r:embed="rId2"/>
          <a:stretch>
            <a:fillRect/>
          </a:stretch>
        </p:blipFill>
        <p:spPr>
          <a:xfrm>
            <a:off x="875665" y="1326515"/>
            <a:ext cx="3232150" cy="1009650"/>
          </a:xfrm>
          <a:prstGeom prst="rect">
            <a:avLst/>
          </a:prstGeom>
        </p:spPr>
      </p:pic>
      <p:pic>
        <p:nvPicPr>
          <p:cNvPr id="3" name="图片 2"/>
          <p:cNvPicPr>
            <a:picLocks noChangeAspect="1"/>
          </p:cNvPicPr>
          <p:nvPr>
            <p:custDataLst>
              <p:tags r:id="rId3"/>
            </p:custDataLst>
          </p:nvPr>
        </p:nvPicPr>
        <p:blipFill>
          <a:blip r:embed="rId4"/>
          <a:stretch>
            <a:fillRect/>
          </a:stretch>
        </p:blipFill>
        <p:spPr>
          <a:xfrm>
            <a:off x="875665" y="3110865"/>
            <a:ext cx="3257550" cy="2660650"/>
          </a:xfrm>
          <a:prstGeom prst="rect">
            <a:avLst/>
          </a:prstGeom>
        </p:spPr>
      </p:pic>
      <p:sp>
        <p:nvSpPr>
          <p:cNvPr id="4" name="TextBox 41"/>
          <p:cNvSpPr txBox="1"/>
          <p:nvPr>
            <p:custDataLst>
              <p:tags r:id="rId5"/>
            </p:custDataLst>
          </p:nvPr>
        </p:nvSpPr>
        <p:spPr>
          <a:xfrm>
            <a:off x="1002878" y="2807242"/>
            <a:ext cx="3411220" cy="423545"/>
          </a:xfrm>
          <a:prstGeom prst="rect">
            <a:avLst/>
          </a:prstGeom>
          <a:noFill/>
        </p:spPr>
        <p:txBody>
          <a:bodyPr wrap="none" lIns="91440" tIns="45720" rIns="91440" bIns="45720" rtlCol="0">
            <a:spAutoFit/>
          </a:bodyPr>
          <a:p>
            <a:pPr>
              <a:lnSpc>
                <a:spcPct val="120000"/>
              </a:lnSpc>
            </a:pPr>
            <a:r>
              <a:rPr lang="en-US" altLang="zh-CN" b="1" dirty="0">
                <a:cs typeface="+mn-ea"/>
                <a:sym typeface="+mn-lt"/>
              </a:rPr>
              <a:t>stmtgenerator</a:t>
            </a:r>
            <a:r>
              <a:rPr lang="zh-CN" altLang="en-US" b="1" dirty="0">
                <a:cs typeface="+mn-ea"/>
                <a:sym typeface="+mn-lt"/>
              </a:rPr>
              <a:t>基于</a:t>
            </a:r>
            <a:r>
              <a:rPr lang="en-US" altLang="zh-CN" b="1" dirty="0">
                <a:cs typeface="+mn-ea"/>
                <a:sym typeface="+mn-lt"/>
              </a:rPr>
              <a:t>AST</a:t>
            </a:r>
            <a:r>
              <a:rPr lang="zh-CN" altLang="en-US" b="1" dirty="0">
                <a:cs typeface="+mn-ea"/>
                <a:sym typeface="+mn-lt"/>
              </a:rPr>
              <a:t>生成</a:t>
            </a:r>
            <a:r>
              <a:rPr lang="zh-CN" altLang="en-US" b="1" dirty="0">
                <a:cs typeface="+mn-ea"/>
                <a:sym typeface="+mn-lt"/>
              </a:rPr>
              <a:t>流程</a:t>
            </a:r>
            <a:endParaRPr lang="zh-CN" altLang="en-US" b="1"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par>
                          <p:cTn id="8" fill="hold">
                            <p:stCondLst>
                              <p:cond delay="500"/>
                            </p:stCondLst>
                            <p:childTnLst>
                              <p:par>
                                <p:cTn id="9" presetID="12" presetClass="entr" presetSubtype="1"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p:tgtEl>
                                          <p:spTgt spid="28"/>
                                        </p:tgtEl>
                                        <p:attrNameLst>
                                          <p:attrName>ppt_y</p:attrName>
                                        </p:attrNameLst>
                                      </p:cBhvr>
                                      <p:tavLst>
                                        <p:tav tm="0">
                                          <p:val>
                                            <p:strVal val="#ppt_y-#ppt_h*1.125000"/>
                                          </p:val>
                                        </p:tav>
                                        <p:tav tm="100000">
                                          <p:val>
                                            <p:strVal val="#ppt_y"/>
                                          </p:val>
                                        </p:tav>
                                      </p:tavLst>
                                    </p:anim>
                                    <p:animEffect transition="in" filter="wipe(down)">
                                      <p:cBhvr>
                                        <p:cTn id="12" dur="500"/>
                                        <p:tgtEl>
                                          <p:spTgt spid="28"/>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500"/>
                                        <p:tgtEl>
                                          <p:spTgt spid="30"/>
                                        </p:tgtEl>
                                        <p:attrNameLst>
                                          <p:attrName>ppt_y</p:attrName>
                                        </p:attrNameLst>
                                      </p:cBhvr>
                                      <p:tavLst>
                                        <p:tav tm="0">
                                          <p:val>
                                            <p:strVal val="#ppt_y+#ppt_h*1.125000"/>
                                          </p:val>
                                        </p:tav>
                                        <p:tav tm="100000">
                                          <p:val>
                                            <p:strVal val="#ppt_y"/>
                                          </p:val>
                                        </p:tav>
                                      </p:tavLst>
                                    </p:anim>
                                    <p:animEffect transition="in" filter="wipe(up)">
                                      <p:cBhvr>
                                        <p:cTn id="16" dur="500"/>
                                        <p:tgtEl>
                                          <p:spTgt spid="30"/>
                                        </p:tgtEl>
                                      </p:cBhvr>
                                    </p:animEffect>
                                  </p:childTnLst>
                                </p:cTn>
                              </p:par>
                            </p:childTnLst>
                          </p:cTn>
                        </p:par>
                        <p:par>
                          <p:cTn id="17" fill="hold">
                            <p:stCondLst>
                              <p:cond delay="1000"/>
                            </p:stCondLst>
                            <p:childTnLst>
                              <p:par>
                                <p:cTn id="18" presetID="12" presetClass="entr" presetSubtype="1" fill="hold" grpId="0" nodeType="after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500"/>
                                        <p:tgtEl>
                                          <p:spTgt spid="25"/>
                                        </p:tgtEl>
                                        <p:attrNameLst>
                                          <p:attrName>ppt_y</p:attrName>
                                        </p:attrNameLst>
                                      </p:cBhvr>
                                      <p:tavLst>
                                        <p:tav tm="0">
                                          <p:val>
                                            <p:strVal val="#ppt_y-#ppt_h*1.125000"/>
                                          </p:val>
                                        </p:tav>
                                        <p:tav tm="100000">
                                          <p:val>
                                            <p:strVal val="#ppt_y"/>
                                          </p:val>
                                        </p:tav>
                                      </p:tavLst>
                                    </p:anim>
                                    <p:animEffect transition="in" filter="wipe(down)">
                                      <p:cBhvr>
                                        <p:cTn id="21" dur="500"/>
                                        <p:tgtEl>
                                          <p:spTgt spid="25"/>
                                        </p:tgtEl>
                                      </p:cBhvr>
                                    </p:animEffect>
                                  </p:childTnLst>
                                </p:cTn>
                              </p:par>
                              <p:par>
                                <p:cTn id="22" presetID="12" presetClass="entr" presetSubtype="4" fill="hold" grpId="0" nodeType="with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additive="base">
                                        <p:cTn id="24" dur="500"/>
                                        <p:tgtEl>
                                          <p:spTgt spid="31"/>
                                        </p:tgtEl>
                                        <p:attrNameLst>
                                          <p:attrName>ppt_y</p:attrName>
                                        </p:attrNameLst>
                                      </p:cBhvr>
                                      <p:tavLst>
                                        <p:tav tm="0">
                                          <p:val>
                                            <p:strVal val="#ppt_y+#ppt_h*1.125000"/>
                                          </p:val>
                                        </p:tav>
                                        <p:tav tm="100000">
                                          <p:val>
                                            <p:strVal val="#ppt_y"/>
                                          </p:val>
                                        </p:tav>
                                      </p:tavLst>
                                    </p:anim>
                                    <p:animEffect transition="in" filter="wipe(up)">
                                      <p:cBhvr>
                                        <p:cTn id="25" dur="500"/>
                                        <p:tgtEl>
                                          <p:spTgt spid="31"/>
                                        </p:tgtEl>
                                      </p:cBhvr>
                                    </p:animEffect>
                                  </p:childTnLst>
                                </p:cTn>
                              </p:par>
                            </p:childTnLst>
                          </p:cTn>
                        </p:par>
                        <p:par>
                          <p:cTn id="26" fill="hold">
                            <p:stCondLst>
                              <p:cond delay="1500"/>
                            </p:stCondLst>
                            <p:childTnLst>
                              <p:par>
                                <p:cTn id="27" presetID="12" presetClass="entr" presetSubtype="1" fill="hold" grpId="0" nodeType="after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additive="base">
                                        <p:cTn id="29" dur="500"/>
                                        <p:tgtEl>
                                          <p:spTgt spid="27"/>
                                        </p:tgtEl>
                                        <p:attrNameLst>
                                          <p:attrName>ppt_y</p:attrName>
                                        </p:attrNameLst>
                                      </p:cBhvr>
                                      <p:tavLst>
                                        <p:tav tm="0">
                                          <p:val>
                                            <p:strVal val="#ppt_y-#ppt_h*1.125000"/>
                                          </p:val>
                                        </p:tav>
                                        <p:tav tm="100000">
                                          <p:val>
                                            <p:strVal val="#ppt_y"/>
                                          </p:val>
                                        </p:tav>
                                      </p:tavLst>
                                    </p:anim>
                                    <p:animEffect transition="in" filter="wipe(down)">
                                      <p:cBhvr>
                                        <p:cTn id="30" dur="500"/>
                                        <p:tgtEl>
                                          <p:spTgt spid="27"/>
                                        </p:tgtEl>
                                      </p:cBhvr>
                                    </p:animEffect>
                                  </p:childTnLst>
                                </p:cTn>
                              </p:par>
                              <p:par>
                                <p:cTn id="31" presetID="12" presetClass="entr" presetSubtype="4"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 calcmode="lin" valueType="num">
                                      <p:cBhvr additive="base">
                                        <p:cTn id="33" dur="500"/>
                                        <p:tgtEl>
                                          <p:spTgt spid="32"/>
                                        </p:tgtEl>
                                        <p:attrNameLst>
                                          <p:attrName>ppt_y</p:attrName>
                                        </p:attrNameLst>
                                      </p:cBhvr>
                                      <p:tavLst>
                                        <p:tav tm="0">
                                          <p:val>
                                            <p:strVal val="#ppt_y+#ppt_h*1.125000"/>
                                          </p:val>
                                        </p:tav>
                                        <p:tav tm="100000">
                                          <p:val>
                                            <p:strVal val="#ppt_y"/>
                                          </p:val>
                                        </p:tav>
                                      </p:tavLst>
                                    </p:anim>
                                    <p:animEffect transition="in" filter="wipe(up)">
                                      <p:cBhvr>
                                        <p:cTn id="34" dur="500"/>
                                        <p:tgtEl>
                                          <p:spTgt spid="32"/>
                                        </p:tgtEl>
                                      </p:cBhvr>
                                    </p:animEffect>
                                  </p:childTnLst>
                                </p:cTn>
                              </p:par>
                            </p:childTnLst>
                          </p:cTn>
                        </p:par>
                        <p:par>
                          <p:cTn id="35" fill="hold">
                            <p:stCondLst>
                              <p:cond delay="2000"/>
                            </p:stCondLst>
                            <p:childTnLst>
                              <p:par>
                                <p:cTn id="36" presetID="22" presetClass="entr" presetSubtype="8" fill="hold" grpId="0"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wipe(left)">
                                      <p:cBhvr>
                                        <p:cTn id="3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7" grpId="0" animBg="1"/>
      <p:bldP spid="28" grpId="0" animBg="1"/>
      <p:bldP spid="30" grpId="0"/>
      <p:bldP spid="31" grpId="0"/>
      <p:bldP spid="32" grpId="0"/>
      <p:bldP spid="42"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0" y="203648"/>
            <a:ext cx="5607008" cy="583565"/>
            <a:chOff x="0" y="245553"/>
            <a:chExt cx="5607008" cy="583565"/>
          </a:xfrm>
        </p:grpSpPr>
        <p:sp>
          <p:nvSpPr>
            <p:cNvPr id="22" name="文本框 25"/>
            <p:cNvSpPr txBox="1"/>
            <p:nvPr/>
          </p:nvSpPr>
          <p:spPr>
            <a:xfrm>
              <a:off x="722588" y="245553"/>
              <a:ext cx="488442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动态查询交互中的状态</a:t>
              </a:r>
              <a:r>
                <a:rPr lang="zh-CN" altLang="en-US" sz="2665" b="1" spc="400" dirty="0">
                  <a:ea typeface="思源黑体 CN Medium" panose="020B0600000000000000" pitchFamily="34" charset="-122"/>
                  <a:cs typeface="+mn-ea"/>
                  <a:sym typeface="+mn-lt"/>
                </a:rPr>
                <a:t>检查</a:t>
              </a:r>
              <a:endParaRPr lang="zh-CN" altLang="en-US" sz="2665" b="1" spc="400" dirty="0">
                <a:ea typeface="思源黑体 CN Medium" panose="020B0600000000000000" pitchFamily="34" charset="-122"/>
                <a:cs typeface="+mn-ea"/>
                <a:sym typeface="+mn-lt"/>
              </a:endParaRPr>
            </a:p>
          </p:txBody>
        </p:sp>
        <p:sp>
          <p:nvSpPr>
            <p:cNvPr id="23" name="矩形 22"/>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custDataLst>
              <p:tags r:id="rId1"/>
            </p:custDataLst>
          </p:nvPr>
        </p:nvPicPr>
        <p:blipFill>
          <a:blip r:embed="rId2"/>
          <a:stretch>
            <a:fillRect/>
          </a:stretch>
        </p:blipFill>
        <p:spPr>
          <a:xfrm>
            <a:off x="701040" y="1524000"/>
            <a:ext cx="4218305" cy="4226560"/>
          </a:xfrm>
          <a:prstGeom prst="rect">
            <a:avLst/>
          </a:prstGeom>
        </p:spPr>
      </p:pic>
      <p:sp>
        <p:nvSpPr>
          <p:cNvPr id="25" name="Text Placeholder 7"/>
          <p:cNvSpPr txBox="1"/>
          <p:nvPr>
            <p:custDataLst>
              <p:tags r:id="rId3"/>
            </p:custDataLst>
          </p:nvPr>
        </p:nvSpPr>
        <p:spPr>
          <a:xfrm>
            <a:off x="5143500" y="1350010"/>
            <a:ext cx="1517650" cy="339090"/>
          </a:xfrm>
          <a:prstGeom prst="rect">
            <a:avLst/>
          </a:prstGeom>
        </p:spPr>
        <p:txBody>
          <a:bodyPr vert="horz" lIns="0" tIns="98496" rIns="0" bIns="98496" anchor="ctr"/>
          <a:lstStyle>
            <a:lvl1pPr marL="0" indent="0" algn="r"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s-ES_tradnl" sz="1335" b="0" dirty="0">
                <a:solidFill>
                  <a:schemeClr val="tx1"/>
                </a:solidFill>
                <a:latin typeface="+mn-lt"/>
                <a:cs typeface="+mn-ea"/>
                <a:sym typeface="+mn-lt"/>
              </a:rPr>
              <a:t>检测</a:t>
            </a:r>
            <a:r>
              <a:rPr lang="en-US" altLang="zh-CN" sz="1335" b="0" dirty="0">
                <a:solidFill>
                  <a:schemeClr val="tx1"/>
                </a:solidFill>
                <a:latin typeface="+mn-lt"/>
                <a:cs typeface="+mn-ea"/>
                <a:sym typeface="+mn-lt"/>
              </a:rPr>
              <a:t>crash</a:t>
            </a:r>
            <a:r>
              <a:rPr lang="zh-CN" altLang="en-US" sz="1335" b="0" dirty="0">
                <a:solidFill>
                  <a:schemeClr val="tx1"/>
                </a:solidFill>
                <a:latin typeface="+mn-lt"/>
                <a:cs typeface="+mn-ea"/>
                <a:sym typeface="+mn-lt"/>
              </a:rPr>
              <a:t>和</a:t>
            </a:r>
            <a:r>
              <a:rPr lang="en-US" altLang="zh-CN" sz="1335" b="0" dirty="0">
                <a:solidFill>
                  <a:schemeClr val="tx1"/>
                </a:solidFill>
                <a:latin typeface="+mn-lt"/>
                <a:cs typeface="+mn-ea"/>
                <a:sym typeface="+mn-lt"/>
              </a:rPr>
              <a:t>error</a:t>
            </a:r>
            <a:endParaRPr lang="en-US" altLang="zh-CN" sz="1335" b="0" dirty="0">
              <a:solidFill>
                <a:schemeClr val="tx1"/>
              </a:solidFill>
              <a:latin typeface="+mn-lt"/>
              <a:cs typeface="+mn-ea"/>
              <a:sym typeface="+mn-lt"/>
            </a:endParaRPr>
          </a:p>
        </p:txBody>
      </p:sp>
      <p:sp>
        <p:nvSpPr>
          <p:cNvPr id="4" name="文本框 3"/>
          <p:cNvSpPr txBox="1"/>
          <p:nvPr/>
        </p:nvSpPr>
        <p:spPr>
          <a:xfrm>
            <a:off x="6711315" y="1350010"/>
            <a:ext cx="3679825" cy="368300"/>
          </a:xfrm>
          <a:prstGeom prst="rect">
            <a:avLst/>
          </a:prstGeom>
          <a:noFill/>
        </p:spPr>
        <p:txBody>
          <a:bodyPr wrap="square" rtlCol="0" anchor="t">
            <a:spAutoFit/>
          </a:bodyPr>
          <a:p>
            <a:r>
              <a:rPr lang="zh-CN" altLang="en-US">
                <a:latin typeface="Arial" panose="020B0604020202020204" pitchFamily="34" charset="0"/>
                <a:cs typeface="Arial" panose="020B0604020202020204" pitchFamily="34" charset="0"/>
              </a:rPr>
              <a:t>→</a:t>
            </a:r>
            <a:r>
              <a:rPr lang="en-US" altLang="zh-CN">
                <a:latin typeface="Arial" panose="020B0604020202020204" pitchFamily="34" charset="0"/>
                <a:cs typeface="Arial" panose="020B0604020202020204" pitchFamily="34" charset="0"/>
              </a:rPr>
              <a:t> </a:t>
            </a:r>
            <a:endParaRPr lang="zh-CN" altLang="en-US" sz="1400">
              <a:latin typeface="Arial" panose="020B0604020202020204" pitchFamily="34" charset="0"/>
              <a:cs typeface="Arial" panose="020B0604020202020204" pitchFamily="34" charset="0"/>
            </a:endParaRPr>
          </a:p>
        </p:txBody>
      </p:sp>
      <p:sp>
        <p:nvSpPr>
          <p:cNvPr id="5" name="文本框 4"/>
          <p:cNvSpPr txBox="1"/>
          <p:nvPr/>
        </p:nvSpPr>
        <p:spPr>
          <a:xfrm rot="18720000">
            <a:off x="6699885" y="1738630"/>
            <a:ext cx="297180" cy="368300"/>
          </a:xfrm>
          <a:prstGeom prst="rect">
            <a:avLst/>
          </a:prstGeom>
          <a:noFill/>
        </p:spPr>
        <p:txBody>
          <a:bodyPr wrap="none" rtlCol="0" anchor="t">
            <a:spAutoFit/>
          </a:bodyPr>
          <a:p>
            <a:r>
              <a:rPr lang="zh-CN" altLang="en-US">
                <a:latin typeface="Arial" panose="020B0604020202020204" pitchFamily="34" charset="0"/>
                <a:cs typeface="Arial" panose="020B0604020202020204" pitchFamily="34" charset="0"/>
              </a:rPr>
              <a:t>↓</a:t>
            </a:r>
            <a:endParaRPr lang="zh-CN" altLang="en-US">
              <a:latin typeface="Arial" panose="020B0604020202020204" pitchFamily="34" charset="0"/>
              <a:cs typeface="Arial" panose="020B0604020202020204" pitchFamily="34" charset="0"/>
            </a:endParaRPr>
          </a:p>
        </p:txBody>
      </p:sp>
      <p:sp>
        <p:nvSpPr>
          <p:cNvPr id="6" name="文本框 5"/>
          <p:cNvSpPr txBox="1"/>
          <p:nvPr/>
        </p:nvSpPr>
        <p:spPr>
          <a:xfrm>
            <a:off x="7149465" y="1367790"/>
            <a:ext cx="4522470" cy="645160"/>
          </a:xfrm>
          <a:prstGeom prst="rect">
            <a:avLst/>
          </a:prstGeom>
          <a:noFill/>
        </p:spPr>
        <p:txBody>
          <a:bodyPr wrap="square" rtlCol="0">
            <a:spAutoFit/>
          </a:bodyPr>
          <a:p>
            <a:r>
              <a:rPr lang="en-US" altLang="zh-CN" sz="1200">
                <a:latin typeface="Arial" panose="020B0604020202020204" pitchFamily="34" charset="0"/>
                <a:cs typeface="Arial" panose="020B0604020202020204" pitchFamily="34" charset="0"/>
                <a:sym typeface="+mn-ea"/>
              </a:rPr>
              <a:t>crash</a:t>
            </a:r>
            <a:r>
              <a:rPr lang="zh-CN" altLang="en-US" sz="1200">
                <a:latin typeface="Arial" panose="020B0604020202020204" pitchFamily="34" charset="0"/>
                <a:cs typeface="Arial" panose="020B0604020202020204" pitchFamily="34" charset="0"/>
                <a:sym typeface="+mn-ea"/>
              </a:rPr>
              <a:t>：返回崩溃触发语句和在先前交互中生成的先前语句的崩溃以及查询</a:t>
            </a:r>
            <a:endParaRPr lang="zh-CN" altLang="en-US" sz="1200">
              <a:latin typeface="Arial" panose="020B0604020202020204" pitchFamily="34" charset="0"/>
              <a:cs typeface="Arial" panose="020B0604020202020204" pitchFamily="34" charset="0"/>
            </a:endParaRPr>
          </a:p>
          <a:p>
            <a:endParaRPr lang="zh-CN" altLang="en-US" sz="1200"/>
          </a:p>
        </p:txBody>
      </p:sp>
      <p:sp>
        <p:nvSpPr>
          <p:cNvPr id="8" name="文本框 7"/>
          <p:cNvSpPr txBox="1"/>
          <p:nvPr/>
        </p:nvSpPr>
        <p:spPr>
          <a:xfrm>
            <a:off x="7084695" y="1896110"/>
            <a:ext cx="902335" cy="306705"/>
          </a:xfrm>
          <a:prstGeom prst="rect">
            <a:avLst/>
          </a:prstGeom>
          <a:noFill/>
        </p:spPr>
        <p:txBody>
          <a:bodyPr wrap="square" rtlCol="0">
            <a:spAutoFit/>
          </a:bodyPr>
          <a:p>
            <a:r>
              <a:rPr lang="en-US" altLang="zh-CN" sz="1400">
                <a:solidFill>
                  <a:schemeClr val="tx1"/>
                </a:solidFill>
              </a:rPr>
              <a:t>error</a:t>
            </a:r>
            <a:endParaRPr lang="en-US" altLang="zh-CN" sz="1400">
              <a:solidFill>
                <a:schemeClr val="tx1"/>
              </a:solidFill>
            </a:endParaRPr>
          </a:p>
        </p:txBody>
      </p:sp>
      <p:sp>
        <p:nvSpPr>
          <p:cNvPr id="9" name="文本框 8"/>
          <p:cNvSpPr txBox="1"/>
          <p:nvPr/>
        </p:nvSpPr>
        <p:spPr>
          <a:xfrm>
            <a:off x="7649845" y="1834515"/>
            <a:ext cx="411480" cy="368300"/>
          </a:xfrm>
          <a:prstGeom prst="rect">
            <a:avLst/>
          </a:prstGeom>
          <a:noFill/>
        </p:spPr>
        <p:txBody>
          <a:bodyPr wrap="none" rtlCol="0" anchor="t">
            <a:spAutoFit/>
          </a:bodyPr>
          <a:p>
            <a:r>
              <a:rPr lang="zh-CN" altLang="en-US">
                <a:latin typeface="Arial" panose="020B0604020202020204" pitchFamily="34" charset="0"/>
                <a:cs typeface="Arial" panose="020B0604020202020204" pitchFamily="34" charset="0"/>
              </a:rPr>
              <a:t>→</a:t>
            </a:r>
            <a:endParaRPr lang="zh-CN" altLang="en-US">
              <a:latin typeface="Arial" panose="020B0604020202020204" pitchFamily="34" charset="0"/>
              <a:cs typeface="Arial" panose="020B0604020202020204" pitchFamily="34" charset="0"/>
            </a:endParaRPr>
          </a:p>
        </p:txBody>
      </p:sp>
      <p:sp>
        <p:nvSpPr>
          <p:cNvPr id="10" name="文本框 9"/>
          <p:cNvSpPr txBox="1"/>
          <p:nvPr/>
        </p:nvSpPr>
        <p:spPr>
          <a:xfrm>
            <a:off x="8017510" y="1896110"/>
            <a:ext cx="3900805" cy="306705"/>
          </a:xfrm>
          <a:prstGeom prst="rect">
            <a:avLst/>
          </a:prstGeom>
          <a:noFill/>
        </p:spPr>
        <p:txBody>
          <a:bodyPr wrap="square" rtlCol="0">
            <a:spAutoFit/>
          </a:bodyPr>
          <a:p>
            <a:r>
              <a:rPr lang="zh-CN" altLang="en-US" sz="1400"/>
              <a:t>如果是非语法或语义错误则报告异常错误</a:t>
            </a:r>
            <a:endParaRPr lang="zh-CN" altLang="en-US" sz="1400"/>
          </a:p>
        </p:txBody>
      </p:sp>
      <p:sp>
        <p:nvSpPr>
          <p:cNvPr id="11" name="文本框 10"/>
          <p:cNvSpPr txBox="1"/>
          <p:nvPr/>
        </p:nvSpPr>
        <p:spPr>
          <a:xfrm>
            <a:off x="5680710" y="2380615"/>
            <a:ext cx="6417945" cy="306705"/>
          </a:xfrm>
          <a:prstGeom prst="rect">
            <a:avLst/>
          </a:prstGeom>
          <a:noFill/>
        </p:spPr>
        <p:txBody>
          <a:bodyPr wrap="square" rtlCol="0">
            <a:spAutoFit/>
          </a:bodyPr>
          <a:p>
            <a:r>
              <a:rPr lang="zh-CN" altLang="en-US" sz="1400"/>
              <a:t>注意：任何</a:t>
            </a:r>
            <a:r>
              <a:rPr lang="en-US" altLang="zh-CN" sz="1400"/>
              <a:t>crash</a:t>
            </a:r>
            <a:r>
              <a:rPr lang="zh-CN" altLang="en-US" sz="1400"/>
              <a:t>和</a:t>
            </a:r>
            <a:r>
              <a:rPr lang="en-US" altLang="zh-CN" sz="1400"/>
              <a:t>error</a:t>
            </a:r>
            <a:r>
              <a:rPr lang="zh-CN" altLang="en-US" sz="1400"/>
              <a:t>发生都会是</a:t>
            </a:r>
            <a:r>
              <a:rPr lang="en-US" altLang="zh-CN" sz="1400"/>
              <a:t>scheduler</a:t>
            </a:r>
            <a:r>
              <a:rPr lang="zh-CN" altLang="en-US" sz="1400"/>
              <a:t>停止</a:t>
            </a:r>
            <a:r>
              <a:rPr lang="en-US" altLang="zh-CN" sz="1400"/>
              <a:t>loop</a:t>
            </a:r>
            <a:endParaRPr lang="en-US" altLang="zh-CN" sz="1400"/>
          </a:p>
        </p:txBody>
      </p:sp>
      <p:pic>
        <p:nvPicPr>
          <p:cNvPr id="12" name="图片 11"/>
          <p:cNvPicPr>
            <a:picLocks noChangeAspect="1"/>
          </p:cNvPicPr>
          <p:nvPr>
            <p:custDataLst>
              <p:tags r:id="rId4"/>
            </p:custDataLst>
          </p:nvPr>
        </p:nvPicPr>
        <p:blipFill>
          <a:blip r:embed="rId5"/>
          <a:stretch>
            <a:fillRect/>
          </a:stretch>
        </p:blipFill>
        <p:spPr>
          <a:xfrm>
            <a:off x="5869940" y="2865120"/>
            <a:ext cx="4453255" cy="3270885"/>
          </a:xfrm>
          <a:prstGeom prst="rect">
            <a:avLst/>
          </a:prstGeom>
        </p:spPr>
      </p:pic>
      <p:sp>
        <p:nvSpPr>
          <p:cNvPr id="13" name="文本框 12"/>
          <p:cNvSpPr txBox="1"/>
          <p:nvPr/>
        </p:nvSpPr>
        <p:spPr>
          <a:xfrm rot="2220000">
            <a:off x="4763770" y="2489835"/>
            <a:ext cx="1149350" cy="602615"/>
          </a:xfrm>
          <a:prstGeom prst="rect">
            <a:avLst/>
          </a:prstGeom>
          <a:noFill/>
        </p:spPr>
        <p:txBody>
          <a:bodyPr wrap="none" rtlCol="0" anchor="t">
            <a:noAutofit/>
          </a:bodyPr>
          <a:p>
            <a:pPr algn="l"/>
            <a:r>
              <a:rPr lang="zh-CN" altLang="en-US" sz="3200">
                <a:latin typeface="Arial" panose="020B0604020202020204" pitchFamily="34" charset="0"/>
                <a:cs typeface="Arial" panose="020B0604020202020204" pitchFamily="34" charset="0"/>
              </a:rPr>
              <a:t>→</a:t>
            </a:r>
            <a:r>
              <a:rPr lang="zh-CN" altLang="en-US" sz="3200">
                <a:latin typeface="Arial" panose="020B0604020202020204" pitchFamily="34" charset="0"/>
                <a:cs typeface="Arial" panose="020B0604020202020204" pitchFamily="34" charset="0"/>
                <a:sym typeface="+mn-ea"/>
              </a:rPr>
              <a:t>→</a:t>
            </a:r>
            <a:endParaRPr lang="zh-CN" altLang="en-US" sz="3200">
              <a:latin typeface="Arial" panose="020B0604020202020204" pitchFamily="34" charset="0"/>
              <a:cs typeface="Arial" panose="020B0604020202020204" pitchFamily="34" charset="0"/>
            </a:endParaRPr>
          </a:p>
          <a:p>
            <a:endParaRPr lang="zh-CN" altLang="en-US" sz="3200">
              <a:latin typeface="Arial" panose="020B0604020202020204" pitchFamily="34" charset="0"/>
              <a:cs typeface="Arial" panose="020B0604020202020204" pitchFamily="34" charset="0"/>
            </a:endParaRPr>
          </a:p>
        </p:txBody>
      </p:sp>
      <p:sp>
        <p:nvSpPr>
          <p:cNvPr id="14" name="文本框 13"/>
          <p:cNvSpPr txBox="1"/>
          <p:nvPr>
            <p:custDataLst>
              <p:tags r:id="rId6"/>
            </p:custDataLst>
          </p:nvPr>
        </p:nvSpPr>
        <p:spPr>
          <a:xfrm rot="2220000">
            <a:off x="4763770" y="3495040"/>
            <a:ext cx="1149350" cy="602615"/>
          </a:xfrm>
          <a:prstGeom prst="rect">
            <a:avLst/>
          </a:prstGeom>
          <a:noFill/>
        </p:spPr>
        <p:txBody>
          <a:bodyPr wrap="none" rtlCol="0" anchor="t">
            <a:noAutofit/>
          </a:bodyPr>
          <a:p>
            <a:pPr algn="l"/>
            <a:r>
              <a:rPr lang="zh-CN" altLang="en-US" sz="3200">
                <a:latin typeface="Arial" panose="020B0604020202020204" pitchFamily="34" charset="0"/>
                <a:cs typeface="Arial" panose="020B0604020202020204" pitchFamily="34" charset="0"/>
              </a:rPr>
              <a:t>→</a:t>
            </a:r>
            <a:r>
              <a:rPr lang="zh-CN" altLang="en-US" sz="3200">
                <a:latin typeface="Arial" panose="020B0604020202020204" pitchFamily="34" charset="0"/>
                <a:cs typeface="Arial" panose="020B0604020202020204" pitchFamily="34" charset="0"/>
                <a:sym typeface="+mn-ea"/>
              </a:rPr>
              <a:t>→</a:t>
            </a:r>
            <a:endParaRPr lang="zh-CN" altLang="en-US" sz="3200">
              <a:latin typeface="Arial" panose="020B0604020202020204" pitchFamily="34" charset="0"/>
              <a:cs typeface="Arial" panose="020B0604020202020204" pitchFamily="34" charset="0"/>
            </a:endParaRPr>
          </a:p>
          <a:p>
            <a:endParaRPr lang="zh-CN" altLang="en-US" sz="3200">
              <a:latin typeface="Arial" panose="020B0604020202020204" pitchFamily="34" charset="0"/>
              <a:cs typeface="Arial" panose="020B0604020202020204" pitchFamily="34" charset="0"/>
            </a:endParaRPr>
          </a:p>
        </p:txBody>
      </p:sp>
      <p:sp>
        <p:nvSpPr>
          <p:cNvPr id="15" name="文本框 14"/>
          <p:cNvSpPr txBox="1"/>
          <p:nvPr>
            <p:custDataLst>
              <p:tags r:id="rId7"/>
            </p:custDataLst>
          </p:nvPr>
        </p:nvSpPr>
        <p:spPr>
          <a:xfrm rot="2220000">
            <a:off x="4763135" y="4580255"/>
            <a:ext cx="1149350" cy="602615"/>
          </a:xfrm>
          <a:prstGeom prst="rect">
            <a:avLst/>
          </a:prstGeom>
          <a:noFill/>
        </p:spPr>
        <p:txBody>
          <a:bodyPr wrap="none" rtlCol="0" anchor="t">
            <a:noAutofit/>
          </a:bodyPr>
          <a:p>
            <a:pPr algn="l"/>
            <a:r>
              <a:rPr lang="zh-CN" altLang="en-US" sz="3200">
                <a:latin typeface="Arial" panose="020B0604020202020204" pitchFamily="34" charset="0"/>
                <a:cs typeface="Arial" panose="020B0604020202020204" pitchFamily="34" charset="0"/>
              </a:rPr>
              <a:t>→</a:t>
            </a:r>
            <a:r>
              <a:rPr lang="zh-CN" altLang="en-US" sz="3200">
                <a:latin typeface="Arial" panose="020B0604020202020204" pitchFamily="34" charset="0"/>
                <a:cs typeface="Arial" panose="020B0604020202020204" pitchFamily="34" charset="0"/>
                <a:sym typeface="+mn-ea"/>
              </a:rPr>
              <a:t>→</a:t>
            </a:r>
            <a:endParaRPr lang="zh-CN" altLang="en-US" sz="3200">
              <a:latin typeface="Arial" panose="020B0604020202020204" pitchFamily="34" charset="0"/>
              <a:cs typeface="Arial" panose="020B0604020202020204" pitchFamily="34" charset="0"/>
            </a:endParaRPr>
          </a:p>
          <a:p>
            <a:endParaRPr lang="zh-CN" altLang="en-US" sz="320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25">
                                            <p:txEl>
                                              <p:pRg st="0" end="0"/>
                                            </p:txEl>
                                          </p:spTgt>
                                        </p:tgtEl>
                                        <p:attrNameLst>
                                          <p:attrName>style.visibility</p:attrName>
                                        </p:attrNameLst>
                                      </p:cBhvr>
                                      <p:to>
                                        <p:strVal val="visible"/>
                                      </p:to>
                                    </p:set>
                                    <p:anim calcmode="lin" valueType="num">
                                      <p:cBhvr>
                                        <p:cTn id="7" dur="500" fill="hold"/>
                                        <p:tgtEl>
                                          <p:spTgt spid="2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2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uild="p">
        <p:tmplLst>
          <p:tmpl lvl="1">
            <p:tnLst>
              <p:par>
                <p:cTn presetID="53" presetClass="entr" presetSubtype="16" fill="hold" nodeType="withEffect">
                  <p:stCondLst>
                    <p:cond delay="200"/>
                  </p:stCondLst>
                  <p:childTnLst>
                    <p:set>
                      <p:cBhvr>
                        <p:cTn dur="1" fill="hold">
                          <p:stCondLst>
                            <p:cond delay="0"/>
                          </p:stCondLst>
                        </p:cTn>
                        <p:tgtEl>
                          <p:spTgt spid="25"/>
                        </p:tgtEl>
                        <p:attrNameLst>
                          <p:attrName>style.visibility</p:attrName>
                        </p:attrNameLst>
                      </p:cBhvr>
                      <p:to>
                        <p:strVal val="visible"/>
                      </p:to>
                    </p:set>
                    <p:anim calcmode="lin" valueType="num">
                      <p:cBhvr>
                        <p:cTn dur="500" fill="hold"/>
                        <p:tgtEl>
                          <p:spTgt spid="25"/>
                        </p:tgtEl>
                        <p:attrNameLst>
                          <p:attrName>ppt_w</p:attrName>
                        </p:attrNameLst>
                      </p:cBhvr>
                      <p:tavLst>
                        <p:tav tm="0">
                          <p:val>
                            <p:fltVal val="0"/>
                          </p:val>
                        </p:tav>
                        <p:tav tm="100000">
                          <p:val>
                            <p:strVal val="#ppt_w"/>
                          </p:val>
                        </p:tav>
                      </p:tavLst>
                    </p:anim>
                    <p:anim calcmode="lin" valueType="num">
                      <p:cBhvr>
                        <p:cTn dur="500" fill="hold"/>
                        <p:tgtEl>
                          <p:spTgt spid="25"/>
                        </p:tgtEl>
                        <p:attrNameLst>
                          <p:attrName>ppt_h</p:attrName>
                        </p:attrNameLst>
                      </p:cBhvr>
                      <p:tavLst>
                        <p:tav tm="0">
                          <p:val>
                            <p:fltVal val="0"/>
                          </p:val>
                        </p:tav>
                        <p:tav tm="100000">
                          <p:val>
                            <p:strVal val="#ppt_h"/>
                          </p:val>
                        </p:tav>
                      </p:tavLst>
                    </p:anim>
                    <p:animEffect transition="in" filter="fade">
                      <p:cBhvr>
                        <p:cTn dur="500"/>
                        <p:tgtEl>
                          <p:spTgt spid="25"/>
                        </p:tgtEl>
                      </p:cBhvr>
                    </p:animEffect>
                  </p:childTnLst>
                </p:cTn>
              </p:par>
            </p:tnLst>
          </p:tmpl>
        </p:tmplLst>
      </p:b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203337" y="2810917"/>
            <a:ext cx="10638971" cy="3934678"/>
            <a:chOff x="120559" y="3415447"/>
            <a:chExt cx="10638971" cy="3934678"/>
          </a:xfrm>
        </p:grpSpPr>
        <p:sp>
          <p:nvSpPr>
            <p:cNvPr id="4" name="矩形 3"/>
            <p:cNvSpPr/>
            <p:nvPr/>
          </p:nvSpPr>
          <p:spPr>
            <a:xfrm>
              <a:off x="120559" y="3415447"/>
              <a:ext cx="10638971" cy="3934678"/>
            </a:xfrm>
            <a:prstGeom prst="rect">
              <a:avLst/>
            </a:prstGeom>
            <a:solidFill>
              <a:schemeClr val="bg1"/>
            </a:solidFill>
            <a:ln>
              <a:noFill/>
            </a:ln>
            <a:effectLst>
              <a:outerShdw blurRad="635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2" name="组合 21"/>
            <p:cNvGrpSpPr/>
            <p:nvPr/>
          </p:nvGrpSpPr>
          <p:grpSpPr>
            <a:xfrm>
              <a:off x="1294003" y="3727979"/>
              <a:ext cx="8292465" cy="2315210"/>
              <a:chOff x="1332103" y="3610630"/>
              <a:chExt cx="8292465" cy="2315210"/>
            </a:xfrm>
          </p:grpSpPr>
          <p:sp>
            <p:nvSpPr>
              <p:cNvPr id="15" name="矩形 14"/>
              <p:cNvSpPr/>
              <p:nvPr/>
            </p:nvSpPr>
            <p:spPr>
              <a:xfrm>
                <a:off x="1332103" y="3610630"/>
                <a:ext cx="3687445" cy="461645"/>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dirty="0">
                    <a:cs typeface="+mn-ea"/>
                    <a:sym typeface="+mn-lt"/>
                  </a:rPr>
                  <a:t>必要性：对输入文件的有效性</a:t>
                </a:r>
                <a:r>
                  <a:rPr lang="zh-CN" altLang="en-US" dirty="0">
                    <a:cs typeface="+mn-ea"/>
                    <a:sym typeface="+mn-lt"/>
                  </a:rPr>
                  <a:t>需求</a:t>
                </a:r>
                <a:endParaRPr lang="zh-CN" altLang="en-US" dirty="0">
                  <a:cs typeface="+mn-ea"/>
                  <a:sym typeface="+mn-lt"/>
                </a:endParaRPr>
              </a:p>
            </p:txBody>
          </p:sp>
          <p:sp>
            <p:nvSpPr>
              <p:cNvPr id="17" name="矩形 16"/>
              <p:cNvSpPr/>
              <p:nvPr/>
            </p:nvSpPr>
            <p:spPr>
              <a:xfrm>
                <a:off x="1332103" y="4846340"/>
                <a:ext cx="8292465" cy="461645"/>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dirty="0" smtClean="0">
                    <a:cs typeface="+mn-ea"/>
                    <a:sym typeface="+mn-lt"/>
                  </a:rPr>
                  <a:t>实现：查询输入</a:t>
                </a:r>
                <a:r>
                  <a:rPr lang="en-US" altLang="zh-CN" dirty="0" smtClean="0">
                    <a:cs typeface="+mn-ea"/>
                    <a:sym typeface="+mn-lt"/>
                  </a:rPr>
                  <a:t>-&gt;</a:t>
                </a:r>
                <a:r>
                  <a:rPr lang="zh-CN" altLang="en-US" dirty="0" smtClean="0">
                    <a:cs typeface="+mn-ea"/>
                    <a:sym typeface="+mn-lt"/>
                  </a:rPr>
                  <a:t>判断覆盖率是否增加</a:t>
                </a:r>
                <a:r>
                  <a:rPr lang="en-US" altLang="zh-CN" dirty="0" smtClean="0">
                    <a:cs typeface="+mn-ea"/>
                    <a:sym typeface="+mn-lt"/>
                  </a:rPr>
                  <a:t>-&gt; </a:t>
                </a:r>
                <a:r>
                  <a:rPr lang="zh-CN" altLang="en-US" dirty="0" smtClean="0">
                    <a:cs typeface="+mn-ea"/>
                    <a:sym typeface="+mn-lt"/>
                  </a:rPr>
                  <a:t>判断是否触发错误</a:t>
                </a:r>
                <a:r>
                  <a:rPr lang="en-US" altLang="zh-CN" dirty="0" smtClean="0">
                    <a:cs typeface="+mn-ea"/>
                    <a:sym typeface="+mn-lt"/>
                  </a:rPr>
                  <a:t>-&gt; </a:t>
                </a:r>
                <a:r>
                  <a:rPr lang="zh-CN" altLang="en-US" dirty="0" smtClean="0">
                    <a:cs typeface="+mn-ea"/>
                    <a:sym typeface="+mn-lt"/>
                  </a:rPr>
                  <a:t>判断种子</a:t>
                </a:r>
                <a:r>
                  <a:rPr lang="zh-CN" altLang="en-US" dirty="0" smtClean="0">
                    <a:cs typeface="+mn-ea"/>
                    <a:sym typeface="+mn-lt"/>
                  </a:rPr>
                  <a:t>有效性</a:t>
                </a:r>
                <a:endParaRPr lang="zh-CN" altLang="en-US" dirty="0" smtClean="0">
                  <a:cs typeface="+mn-ea"/>
                  <a:sym typeface="+mn-lt"/>
                </a:endParaRPr>
              </a:p>
            </p:txBody>
          </p:sp>
          <p:sp>
            <p:nvSpPr>
              <p:cNvPr id="19" name="矩形 18"/>
              <p:cNvSpPr/>
              <p:nvPr/>
            </p:nvSpPr>
            <p:spPr>
              <a:xfrm>
                <a:off x="1332103" y="4228485"/>
                <a:ext cx="7360285" cy="461645"/>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dirty="0">
                    <a:cs typeface="+mn-ea"/>
                    <a:sym typeface="+mn-lt"/>
                  </a:rPr>
                  <a:t>问题：基于一个报错但增加代码覆盖率的</a:t>
                </a:r>
                <a:r>
                  <a:rPr lang="en-US" altLang="zh-CN" dirty="0">
                    <a:cs typeface="+mn-ea"/>
                    <a:sym typeface="+mn-lt"/>
                  </a:rPr>
                  <a:t>SQL</a:t>
                </a:r>
                <a:r>
                  <a:rPr lang="zh-CN" altLang="en-US" dirty="0">
                    <a:cs typeface="+mn-ea"/>
                    <a:sym typeface="+mn-lt"/>
                  </a:rPr>
                  <a:t>生成的</a:t>
                </a:r>
                <a:r>
                  <a:rPr lang="en-US" altLang="zh-CN" dirty="0">
                    <a:cs typeface="+mn-ea"/>
                    <a:sym typeface="+mn-lt"/>
                  </a:rPr>
                  <a:t>SQL</a:t>
                </a:r>
                <a:r>
                  <a:rPr lang="zh-CN" altLang="en-US" dirty="0">
                    <a:cs typeface="+mn-ea"/>
                    <a:sym typeface="+mn-lt"/>
                  </a:rPr>
                  <a:t>查询很可能</a:t>
                </a:r>
                <a:r>
                  <a:rPr lang="zh-CN" altLang="en-US" dirty="0">
                    <a:cs typeface="+mn-ea"/>
                    <a:sym typeface="+mn-lt"/>
                  </a:rPr>
                  <a:t>无效</a:t>
                </a:r>
                <a:endParaRPr lang="zh-CN" altLang="en-US" dirty="0">
                  <a:cs typeface="+mn-ea"/>
                  <a:sym typeface="+mn-lt"/>
                </a:endParaRPr>
              </a:p>
            </p:txBody>
          </p:sp>
          <p:sp>
            <p:nvSpPr>
              <p:cNvPr id="21" name="矩形 20"/>
              <p:cNvSpPr/>
              <p:nvPr/>
            </p:nvSpPr>
            <p:spPr>
              <a:xfrm>
                <a:off x="1332103" y="5464195"/>
                <a:ext cx="2262505" cy="461645"/>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dirty="0" smtClean="0">
                    <a:cs typeface="+mn-ea"/>
                    <a:sym typeface="+mn-lt"/>
                  </a:rPr>
                  <a:t>注意：针对是</a:t>
                </a:r>
                <a:r>
                  <a:rPr lang="zh-CN" altLang="en-US" dirty="0" smtClean="0">
                    <a:cs typeface="+mn-ea"/>
                    <a:sym typeface="+mn-lt"/>
                  </a:rPr>
                  <a:t>有效性</a:t>
                </a:r>
                <a:endParaRPr lang="zh-CN" altLang="en-US" dirty="0" smtClean="0">
                  <a:cs typeface="+mn-ea"/>
                  <a:sym typeface="+mn-lt"/>
                </a:endParaRPr>
              </a:p>
            </p:txBody>
          </p:sp>
        </p:grpSp>
      </p:grpSp>
      <p:grpSp>
        <p:nvGrpSpPr>
          <p:cNvPr id="18" name="组合 17"/>
          <p:cNvGrpSpPr/>
          <p:nvPr/>
        </p:nvGrpSpPr>
        <p:grpSpPr>
          <a:xfrm>
            <a:off x="0" y="203648"/>
            <a:ext cx="3256238" cy="583565"/>
            <a:chOff x="0" y="245553"/>
            <a:chExt cx="3256238" cy="583565"/>
          </a:xfrm>
        </p:grpSpPr>
        <p:sp>
          <p:nvSpPr>
            <p:cNvPr id="24" name="文本框 25"/>
            <p:cNvSpPr txBox="1"/>
            <p:nvPr/>
          </p:nvSpPr>
          <p:spPr>
            <a:xfrm>
              <a:off x="722588" y="245553"/>
              <a:ext cx="253365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错误</a:t>
              </a:r>
              <a:r>
                <a:rPr lang="zh-CN" altLang="en-US" sz="2665" b="1" spc="400" dirty="0">
                  <a:ea typeface="思源黑体 CN Medium" panose="020B0600000000000000" pitchFamily="34" charset="-122"/>
                  <a:cs typeface="+mn-ea"/>
                  <a:sym typeface="+mn-lt"/>
                </a:rPr>
                <a:t>反馈机制</a:t>
              </a:r>
              <a:endParaRPr lang="zh-CN" altLang="en-US" sz="2665" b="1" spc="400" dirty="0">
                <a:ea typeface="思源黑体 CN Medium" panose="020B0600000000000000" pitchFamily="34" charset="-122"/>
                <a:cs typeface="+mn-ea"/>
                <a:sym typeface="+mn-lt"/>
              </a:endParaRPr>
            </a:p>
          </p:txBody>
        </p:sp>
        <p:sp>
          <p:nvSpPr>
            <p:cNvPr id="25" name="矩形 2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custDataLst>
              <p:tags r:id="rId1"/>
            </p:custDataLst>
          </p:nvPr>
        </p:nvPicPr>
        <p:blipFill>
          <a:blip r:embed="rId2"/>
          <a:stretch>
            <a:fillRect/>
          </a:stretch>
        </p:blipFill>
        <p:spPr>
          <a:xfrm>
            <a:off x="2858770" y="788035"/>
            <a:ext cx="5366385" cy="17303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checkerboard(across)">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p:cNvGrpSpPr/>
          <p:nvPr/>
        </p:nvGrpSpPr>
        <p:grpSpPr>
          <a:xfrm>
            <a:off x="0" y="203648"/>
            <a:ext cx="4589738" cy="583565"/>
            <a:chOff x="0" y="245553"/>
            <a:chExt cx="4589738" cy="583565"/>
          </a:xfrm>
        </p:grpSpPr>
        <p:sp>
          <p:nvSpPr>
            <p:cNvPr id="37" name="文本框 25"/>
            <p:cNvSpPr txBox="1"/>
            <p:nvPr/>
          </p:nvSpPr>
          <p:spPr>
            <a:xfrm>
              <a:off x="722588" y="245553"/>
              <a:ext cx="386715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en-US" altLang="zh-CN" sz="2665" b="1" spc="400" dirty="0">
                  <a:ea typeface="思源黑体 CN Medium" panose="020B0600000000000000" pitchFamily="34" charset="-122"/>
                  <a:cs typeface="+mn-ea"/>
                  <a:sym typeface="+mn-lt"/>
                </a:rPr>
                <a:t>DynSQL</a:t>
              </a:r>
              <a:r>
                <a:rPr lang="zh-CN" altLang="en-US" sz="2665" b="1" spc="400" dirty="0">
                  <a:ea typeface="思源黑体 CN Medium" panose="020B0600000000000000" pitchFamily="34" charset="-122"/>
                  <a:cs typeface="+mn-ea"/>
                  <a:sym typeface="+mn-lt"/>
                </a:rPr>
                <a:t>框架与其</a:t>
              </a:r>
              <a:r>
                <a:rPr lang="zh-CN" altLang="en-US" sz="2665" b="1" spc="400" dirty="0">
                  <a:ea typeface="思源黑体 CN Medium" panose="020B0600000000000000" pitchFamily="34" charset="-122"/>
                  <a:cs typeface="+mn-ea"/>
                  <a:sym typeface="+mn-lt"/>
                </a:rPr>
                <a:t>模块</a:t>
              </a:r>
              <a:endParaRPr lang="zh-CN" altLang="en-US" sz="2665" b="1" spc="400" dirty="0">
                <a:ea typeface="思源黑体 CN Medium" panose="020B0600000000000000" pitchFamily="34" charset="-122"/>
                <a:cs typeface="+mn-ea"/>
                <a:sym typeface="+mn-lt"/>
              </a:endParaRPr>
            </a:p>
          </p:txBody>
        </p:sp>
        <p:sp>
          <p:nvSpPr>
            <p:cNvPr id="38" name="矩形 37"/>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custDataLst>
              <p:tags r:id="rId1"/>
            </p:custDataLst>
          </p:nvPr>
        </p:nvPicPr>
        <p:blipFill>
          <a:blip r:embed="rId2"/>
          <a:stretch>
            <a:fillRect/>
          </a:stretch>
        </p:blipFill>
        <p:spPr>
          <a:xfrm>
            <a:off x="3792220" y="2159635"/>
            <a:ext cx="4724400" cy="3095625"/>
          </a:xfrm>
          <a:prstGeom prst="rect">
            <a:avLst/>
          </a:prstGeom>
        </p:spPr>
      </p:pic>
      <p:sp>
        <p:nvSpPr>
          <p:cNvPr id="4" name="Text Placeholder 7"/>
          <p:cNvSpPr txBox="1"/>
          <p:nvPr>
            <p:custDataLst>
              <p:tags r:id="rId3"/>
            </p:custDataLst>
          </p:nvPr>
        </p:nvSpPr>
        <p:spPr>
          <a:xfrm>
            <a:off x="3612357" y="1323806"/>
            <a:ext cx="1297631" cy="339247"/>
          </a:xfrm>
          <a:prstGeom prst="rect">
            <a:avLst/>
          </a:prstGeom>
        </p:spPr>
        <p:txBody>
          <a:bodyPr vert="horz" lIns="0" tIns="98496" rIns="0" bIns="98496" anchor="ctr"/>
          <a:lstStyle>
            <a:lvl1pPr marL="0" indent="0" algn="r"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1335" b="0" dirty="0">
                <a:solidFill>
                  <a:schemeClr val="tx1"/>
                </a:solidFill>
                <a:latin typeface="+mn-lt"/>
                <a:cs typeface="+mn-ea"/>
                <a:sym typeface="+mn-lt"/>
              </a:rPr>
              <a:t>代码</a:t>
            </a:r>
            <a:r>
              <a:rPr lang="zh-CN" altLang="en-US" sz="1335" b="0" dirty="0">
                <a:solidFill>
                  <a:schemeClr val="tx1"/>
                </a:solidFill>
                <a:latin typeface="+mn-lt"/>
                <a:cs typeface="+mn-ea"/>
                <a:sym typeface="+mn-lt"/>
              </a:rPr>
              <a:t>分析器</a:t>
            </a:r>
            <a:endParaRPr lang="zh-CN" altLang="en-US" sz="1335" b="0" dirty="0">
              <a:solidFill>
                <a:schemeClr val="tx1"/>
              </a:solidFill>
              <a:latin typeface="+mn-lt"/>
              <a:cs typeface="+mn-ea"/>
              <a:sym typeface="+mn-lt"/>
            </a:endParaRPr>
          </a:p>
        </p:txBody>
      </p:sp>
      <p:sp>
        <p:nvSpPr>
          <p:cNvPr id="8" name="Text Placeholder 2"/>
          <p:cNvSpPr txBox="1"/>
          <p:nvPr>
            <p:custDataLst>
              <p:tags r:id="rId4"/>
            </p:custDataLst>
          </p:nvPr>
        </p:nvSpPr>
        <p:spPr>
          <a:xfrm>
            <a:off x="2195830" y="1618615"/>
            <a:ext cx="2713990" cy="595630"/>
          </a:xfrm>
          <a:prstGeom prst="rect">
            <a:avLst/>
          </a:prstGeom>
        </p:spPr>
        <p:txBody>
          <a:bodyPr vert="horz" lIns="0" tIns="0" rIns="0" bIns="0"/>
          <a:lstStyle>
            <a:lvl1pPr marL="0" indent="0" algn="r"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200" dirty="0" smtClean="0">
                <a:solidFill>
                  <a:schemeClr val="tx1"/>
                </a:solidFill>
                <a:latin typeface="+mn-lt"/>
                <a:cs typeface="+mn-ea"/>
                <a:sym typeface="+mn-lt"/>
              </a:rPr>
              <a:t>接受</a:t>
            </a:r>
            <a:r>
              <a:rPr lang="en-US" altLang="zh-CN" sz="1200" dirty="0" smtClean="0">
                <a:solidFill>
                  <a:schemeClr val="tx1"/>
                </a:solidFill>
                <a:latin typeface="+mn-lt"/>
                <a:cs typeface="+mn-ea"/>
                <a:sym typeface="+mn-lt"/>
              </a:rPr>
              <a:t>C/C++</a:t>
            </a:r>
            <a:r>
              <a:rPr lang="zh-CN" altLang="en-US" sz="1200" dirty="0" smtClean="0">
                <a:solidFill>
                  <a:schemeClr val="tx1"/>
                </a:solidFill>
                <a:latin typeface="+mn-lt"/>
                <a:cs typeface="+mn-ea"/>
                <a:sym typeface="+mn-lt"/>
              </a:rPr>
              <a:t>的</a:t>
            </a:r>
            <a:r>
              <a:rPr lang="en-US" altLang="zh-CN" sz="1200" dirty="0" smtClean="0">
                <a:solidFill>
                  <a:schemeClr val="tx1"/>
                </a:solidFill>
                <a:latin typeface="+mn-lt"/>
                <a:cs typeface="+mn-ea"/>
                <a:sym typeface="+mn-lt"/>
              </a:rPr>
              <a:t>DBMS</a:t>
            </a:r>
            <a:r>
              <a:rPr lang="zh-CN" altLang="en-US" sz="1200" dirty="0" smtClean="0">
                <a:solidFill>
                  <a:schemeClr val="tx1"/>
                </a:solidFill>
                <a:latin typeface="+mn-lt"/>
                <a:cs typeface="+mn-ea"/>
                <a:sym typeface="+mn-lt"/>
              </a:rPr>
              <a:t>源文件，主使用</a:t>
            </a:r>
            <a:r>
              <a:rPr lang="en-US" altLang="zh-CN" sz="1200" dirty="0" smtClean="0">
                <a:solidFill>
                  <a:schemeClr val="tx1"/>
                </a:solidFill>
                <a:latin typeface="+mn-lt"/>
                <a:cs typeface="+mn-ea"/>
                <a:sym typeface="+mn-lt"/>
              </a:rPr>
              <a:t>Clang</a:t>
            </a:r>
            <a:r>
              <a:rPr lang="zh-CN" altLang="en-US" sz="1200" dirty="0" smtClean="0">
                <a:solidFill>
                  <a:schemeClr val="tx1"/>
                </a:solidFill>
                <a:latin typeface="+mn-lt"/>
                <a:cs typeface="+mn-ea"/>
                <a:sym typeface="+mn-lt"/>
              </a:rPr>
              <a:t>编译修改</a:t>
            </a:r>
            <a:r>
              <a:rPr lang="en-US" altLang="zh-CN" sz="1200" dirty="0" smtClean="0">
                <a:solidFill>
                  <a:schemeClr val="tx1"/>
                </a:solidFill>
                <a:latin typeface="+mn-lt"/>
                <a:cs typeface="+mn-ea"/>
                <a:sym typeface="+mn-lt"/>
              </a:rPr>
              <a:t>DBMS</a:t>
            </a:r>
            <a:r>
              <a:rPr lang="zh-CN" altLang="en-US" sz="1200" dirty="0" smtClean="0">
                <a:solidFill>
                  <a:schemeClr val="tx1"/>
                </a:solidFill>
                <a:latin typeface="+mn-lt"/>
                <a:cs typeface="+mn-ea"/>
                <a:sym typeface="+mn-lt"/>
              </a:rPr>
              <a:t>代码，生成可以处理</a:t>
            </a:r>
            <a:r>
              <a:rPr lang="en-US" altLang="zh-CN" sz="1200" dirty="0" smtClean="0">
                <a:solidFill>
                  <a:schemeClr val="tx1"/>
                </a:solidFill>
                <a:latin typeface="+mn-lt"/>
                <a:cs typeface="+mn-ea"/>
                <a:sym typeface="+mn-lt"/>
              </a:rPr>
              <a:t>SQL</a:t>
            </a:r>
            <a:r>
              <a:rPr lang="zh-CN" altLang="en-US" sz="1200" dirty="0" smtClean="0">
                <a:solidFill>
                  <a:schemeClr val="tx1"/>
                </a:solidFill>
                <a:latin typeface="+mn-lt"/>
                <a:cs typeface="+mn-ea"/>
                <a:sym typeface="+mn-lt"/>
              </a:rPr>
              <a:t>查询的可执行文件。</a:t>
            </a:r>
            <a:endParaRPr lang="en-US" altLang="zh-CN" sz="1200" dirty="0">
              <a:solidFill>
                <a:schemeClr val="tx1"/>
              </a:solidFill>
              <a:latin typeface="+mn-lt"/>
              <a:cs typeface="+mn-ea"/>
              <a:sym typeface="+mn-lt"/>
            </a:endParaRPr>
          </a:p>
        </p:txBody>
      </p:sp>
      <p:sp>
        <p:nvSpPr>
          <p:cNvPr id="11" name="Rounded Rectangle 11"/>
          <p:cNvSpPr>
            <a:spLocks noChangeAspect="1"/>
          </p:cNvSpPr>
          <p:nvPr>
            <p:custDataLst>
              <p:tags r:id="rId5"/>
            </p:custDataLst>
          </p:nvPr>
        </p:nvSpPr>
        <p:spPr>
          <a:xfrm>
            <a:off x="5100300" y="1394873"/>
            <a:ext cx="719905" cy="720645"/>
          </a:xfrm>
          <a:prstGeom prst="roundRect">
            <a:avLst>
              <a:gd name="adj" fmla="val 0"/>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86697" tIns="43348" rIns="86697" bIns="43348" rtlCol="0" anchor="ctr"/>
          <a:lstStyle/>
          <a:p>
            <a:pPr algn="ctr">
              <a:lnSpc>
                <a:spcPct val="120000"/>
              </a:lnSpc>
            </a:pPr>
            <a:endParaRPr lang="en-US" sz="1200" dirty="0">
              <a:solidFill>
                <a:schemeClr val="tx1"/>
              </a:solidFill>
              <a:cs typeface="+mn-ea"/>
              <a:sym typeface="+mn-lt"/>
            </a:endParaRPr>
          </a:p>
        </p:txBody>
      </p:sp>
      <p:sp>
        <p:nvSpPr>
          <p:cNvPr id="12" name="Text Placeholder 7"/>
          <p:cNvSpPr txBox="1"/>
          <p:nvPr>
            <p:custDataLst>
              <p:tags r:id="rId6"/>
            </p:custDataLst>
          </p:nvPr>
        </p:nvSpPr>
        <p:spPr>
          <a:xfrm>
            <a:off x="5158022" y="1486156"/>
            <a:ext cx="582763" cy="480955"/>
          </a:xfrm>
          <a:prstGeom prst="rect">
            <a:avLst/>
          </a:prstGeom>
        </p:spPr>
        <p:txBody>
          <a:bodyPr vert="horz" lIns="0" tIns="98496" rIns="0" bIns="98496"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s-ES_tradnl" sz="2810" b="0" dirty="0">
                <a:latin typeface="+mn-lt"/>
                <a:cs typeface="+mn-ea"/>
                <a:sym typeface="+mn-lt"/>
              </a:rPr>
              <a:t>01</a:t>
            </a:r>
            <a:endParaRPr lang="es-ES_tradnl" sz="2810" b="0" dirty="0">
              <a:latin typeface="+mn-lt"/>
              <a:cs typeface="+mn-ea"/>
              <a:sym typeface="+mn-lt"/>
            </a:endParaRPr>
          </a:p>
        </p:txBody>
      </p:sp>
      <p:sp>
        <p:nvSpPr>
          <p:cNvPr id="17" name="Text Placeholder 7"/>
          <p:cNvSpPr txBox="1"/>
          <p:nvPr>
            <p:custDataLst>
              <p:tags r:id="rId7"/>
            </p:custDataLst>
          </p:nvPr>
        </p:nvSpPr>
        <p:spPr>
          <a:xfrm>
            <a:off x="8971446" y="1776561"/>
            <a:ext cx="1327909" cy="339247"/>
          </a:xfrm>
          <a:prstGeom prst="rect">
            <a:avLst/>
          </a:prstGeom>
        </p:spPr>
        <p:txBody>
          <a:bodyPr vert="horz" lIns="0" tIns="98496" rIns="0" bIns="98496" anchor="ctr"/>
          <a:lstStyle>
            <a:lvl1pPr marL="0" indent="0" algn="l"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1335" b="0" dirty="0">
                <a:solidFill>
                  <a:schemeClr val="tx1"/>
                </a:solidFill>
                <a:latin typeface="+mn-lt"/>
                <a:cs typeface="+mn-ea"/>
                <a:sym typeface="+mn-lt"/>
              </a:rPr>
              <a:t>查询交互</a:t>
            </a:r>
            <a:r>
              <a:rPr lang="zh-CN" altLang="en-US" sz="1335" b="0" dirty="0">
                <a:solidFill>
                  <a:schemeClr val="tx1"/>
                </a:solidFill>
                <a:latin typeface="+mn-lt"/>
                <a:cs typeface="+mn-ea"/>
                <a:sym typeface="+mn-lt"/>
              </a:rPr>
              <a:t>器</a:t>
            </a:r>
            <a:endParaRPr lang="zh-CN" altLang="en-US" sz="1335" b="0" dirty="0">
              <a:solidFill>
                <a:schemeClr val="tx1"/>
              </a:solidFill>
              <a:latin typeface="+mn-lt"/>
              <a:cs typeface="+mn-ea"/>
              <a:sym typeface="+mn-lt"/>
            </a:endParaRPr>
          </a:p>
        </p:txBody>
      </p:sp>
      <p:sp>
        <p:nvSpPr>
          <p:cNvPr id="18" name="Text Placeholder 2"/>
          <p:cNvSpPr txBox="1"/>
          <p:nvPr>
            <p:custDataLst>
              <p:tags r:id="rId8"/>
            </p:custDataLst>
          </p:nvPr>
        </p:nvSpPr>
        <p:spPr>
          <a:xfrm>
            <a:off x="8971280" y="2071370"/>
            <a:ext cx="2769870" cy="1048385"/>
          </a:xfrm>
          <a:prstGeom prst="rect">
            <a:avLst/>
          </a:prstGeom>
        </p:spPr>
        <p:txBody>
          <a:bodyPr vert="horz" lIns="0" tIns="0" rIns="0" bIns="0"/>
          <a:lstStyle>
            <a:lvl1pPr marL="0" indent="0" algn="l"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200" dirty="0" smtClean="0">
                <a:solidFill>
                  <a:schemeClr val="tx1"/>
                </a:solidFill>
                <a:latin typeface="+mn-lt"/>
                <a:cs typeface="+mn-ea"/>
                <a:sym typeface="+mn-lt"/>
              </a:rPr>
              <a:t>接受输入的</a:t>
            </a:r>
            <a:r>
              <a:rPr lang="en-US" altLang="zh-CN" sz="1200" dirty="0" smtClean="0">
                <a:solidFill>
                  <a:schemeClr val="tx1"/>
                </a:solidFill>
                <a:latin typeface="+mn-lt"/>
                <a:cs typeface="+mn-ea"/>
                <a:sym typeface="+mn-lt"/>
              </a:rPr>
              <a:t>SQL</a:t>
            </a:r>
            <a:r>
              <a:rPr lang="zh-CN" altLang="en-US" sz="1200" dirty="0" smtClean="0">
                <a:solidFill>
                  <a:schemeClr val="tx1"/>
                </a:solidFill>
                <a:latin typeface="+mn-lt"/>
                <a:cs typeface="+mn-ea"/>
                <a:sym typeface="+mn-lt"/>
              </a:rPr>
              <a:t>查询文件，会收集</a:t>
            </a:r>
            <a:r>
              <a:rPr lang="en-US" altLang="zh-CN" sz="1200" dirty="0" smtClean="0">
                <a:solidFill>
                  <a:schemeClr val="tx1"/>
                </a:solidFill>
                <a:latin typeface="+mn-lt"/>
                <a:cs typeface="+mn-ea"/>
                <a:sym typeface="+mn-lt"/>
              </a:rPr>
              <a:t>DBMS</a:t>
            </a:r>
            <a:r>
              <a:rPr lang="zh-CN" altLang="en-US" sz="1200" dirty="0" smtClean="0">
                <a:solidFill>
                  <a:schemeClr val="tx1"/>
                </a:solidFill>
                <a:latin typeface="+mn-lt"/>
                <a:cs typeface="+mn-ea"/>
                <a:sym typeface="+mn-lt"/>
              </a:rPr>
              <a:t>的模式和语句执行状态，从进行动态查询交互。另外还会把收集到的信息发送到运行时分析器。</a:t>
            </a:r>
            <a:endParaRPr lang="zh-CN" altLang="en-US" sz="1200" dirty="0" smtClean="0">
              <a:solidFill>
                <a:schemeClr val="tx1"/>
              </a:solidFill>
              <a:latin typeface="+mn-lt"/>
              <a:cs typeface="+mn-ea"/>
              <a:sym typeface="+mn-lt"/>
            </a:endParaRPr>
          </a:p>
        </p:txBody>
      </p:sp>
      <p:sp>
        <p:nvSpPr>
          <p:cNvPr id="19" name="Rounded Rectangle 23"/>
          <p:cNvSpPr>
            <a:spLocks noChangeAspect="1"/>
          </p:cNvSpPr>
          <p:nvPr>
            <p:custDataLst>
              <p:tags r:id="rId9"/>
            </p:custDataLst>
          </p:nvPr>
        </p:nvSpPr>
        <p:spPr>
          <a:xfrm>
            <a:off x="8116851" y="1847628"/>
            <a:ext cx="719905" cy="720645"/>
          </a:xfrm>
          <a:prstGeom prst="roundRect">
            <a:avLst>
              <a:gd name="adj" fmla="val 0"/>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86697" tIns="43348" rIns="86697" bIns="43348" rtlCol="0" anchor="ctr"/>
          <a:lstStyle/>
          <a:p>
            <a:pPr algn="ctr">
              <a:lnSpc>
                <a:spcPct val="120000"/>
              </a:lnSpc>
            </a:pPr>
            <a:endParaRPr lang="en-US" sz="1200" dirty="0">
              <a:solidFill>
                <a:schemeClr val="tx1"/>
              </a:solidFill>
              <a:cs typeface="+mn-ea"/>
              <a:sym typeface="+mn-lt"/>
            </a:endParaRPr>
          </a:p>
        </p:txBody>
      </p:sp>
      <p:sp>
        <p:nvSpPr>
          <p:cNvPr id="34" name="Text Placeholder 7"/>
          <p:cNvSpPr txBox="1"/>
          <p:nvPr>
            <p:custDataLst>
              <p:tags r:id="rId10"/>
            </p:custDataLst>
          </p:nvPr>
        </p:nvSpPr>
        <p:spPr>
          <a:xfrm>
            <a:off x="8174572" y="1938911"/>
            <a:ext cx="582763" cy="480955"/>
          </a:xfrm>
          <a:prstGeom prst="rect">
            <a:avLst/>
          </a:prstGeom>
        </p:spPr>
        <p:txBody>
          <a:bodyPr vert="horz" lIns="0" tIns="98496" rIns="0" bIns="98496"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s-ES_tradnl" sz="2810" b="0" dirty="0">
                <a:latin typeface="+mn-lt"/>
                <a:cs typeface="+mn-ea"/>
                <a:sym typeface="+mn-lt"/>
              </a:rPr>
              <a:t>02</a:t>
            </a:r>
            <a:endParaRPr lang="es-ES_tradnl" sz="2810" b="0" dirty="0">
              <a:latin typeface="+mn-lt"/>
              <a:cs typeface="+mn-ea"/>
              <a:sym typeface="+mn-lt"/>
            </a:endParaRPr>
          </a:p>
        </p:txBody>
      </p:sp>
      <p:sp>
        <p:nvSpPr>
          <p:cNvPr id="35" name="Text Placeholder 7"/>
          <p:cNvSpPr txBox="1"/>
          <p:nvPr>
            <p:custDataLst>
              <p:tags r:id="rId11"/>
            </p:custDataLst>
          </p:nvPr>
        </p:nvSpPr>
        <p:spPr>
          <a:xfrm>
            <a:off x="1458437" y="3171314"/>
            <a:ext cx="1297631" cy="339247"/>
          </a:xfrm>
          <a:prstGeom prst="rect">
            <a:avLst/>
          </a:prstGeom>
        </p:spPr>
        <p:txBody>
          <a:bodyPr vert="horz" lIns="0" tIns="98496" rIns="0" bIns="98496" anchor="ctr"/>
          <a:lstStyle>
            <a:lvl1pPr marL="0" indent="0" algn="r"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1335" b="0" dirty="0">
                <a:solidFill>
                  <a:schemeClr val="tx1"/>
                </a:solidFill>
                <a:latin typeface="+mn-lt"/>
                <a:cs typeface="+mn-ea"/>
                <a:sym typeface="+mn-lt"/>
              </a:rPr>
              <a:t>文件</a:t>
            </a:r>
            <a:r>
              <a:rPr lang="zh-CN" altLang="en-US" sz="1335" b="0" dirty="0">
                <a:solidFill>
                  <a:schemeClr val="tx1"/>
                </a:solidFill>
                <a:latin typeface="+mn-lt"/>
                <a:cs typeface="+mn-ea"/>
                <a:sym typeface="+mn-lt"/>
              </a:rPr>
              <a:t>模糊器</a:t>
            </a:r>
            <a:endParaRPr lang="zh-CN" altLang="en-US" sz="1335" b="0" dirty="0">
              <a:solidFill>
                <a:schemeClr val="tx1"/>
              </a:solidFill>
              <a:latin typeface="+mn-lt"/>
              <a:cs typeface="+mn-ea"/>
              <a:sym typeface="+mn-lt"/>
            </a:endParaRPr>
          </a:p>
        </p:txBody>
      </p:sp>
      <p:sp>
        <p:nvSpPr>
          <p:cNvPr id="39" name="Text Placeholder 2"/>
          <p:cNvSpPr txBox="1"/>
          <p:nvPr>
            <p:custDataLst>
              <p:tags r:id="rId12"/>
            </p:custDataLst>
          </p:nvPr>
        </p:nvSpPr>
        <p:spPr>
          <a:xfrm>
            <a:off x="707422" y="3466170"/>
            <a:ext cx="2048647" cy="595892"/>
          </a:xfrm>
          <a:prstGeom prst="rect">
            <a:avLst/>
          </a:prstGeom>
        </p:spPr>
        <p:txBody>
          <a:bodyPr vert="horz" lIns="0" tIns="0" rIns="0" bIns="0"/>
          <a:lstStyle>
            <a:lvl1pPr marL="0" indent="0" algn="l"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zh-CN" altLang="en-US" sz="1200" dirty="0" smtClean="0">
                <a:solidFill>
                  <a:schemeClr val="tx1"/>
                </a:solidFill>
                <a:latin typeface="+mn-lt"/>
                <a:cs typeface="+mn-ea"/>
                <a:sym typeface="+mn-lt"/>
              </a:rPr>
              <a:t>基于</a:t>
            </a:r>
            <a:r>
              <a:rPr lang="en-US" altLang="zh-CN" sz="1200" dirty="0" smtClean="0">
                <a:solidFill>
                  <a:schemeClr val="tx1"/>
                </a:solidFill>
                <a:latin typeface="+mn-lt"/>
                <a:cs typeface="+mn-ea"/>
                <a:sym typeface="+mn-lt"/>
              </a:rPr>
              <a:t>seed</a:t>
            </a:r>
            <a:r>
              <a:rPr lang="zh-CN" altLang="en-US" sz="1200" dirty="0" smtClean="0">
                <a:solidFill>
                  <a:schemeClr val="tx1"/>
                </a:solidFill>
                <a:latin typeface="+mn-lt"/>
                <a:cs typeface="+mn-ea"/>
                <a:sym typeface="+mn-lt"/>
              </a:rPr>
              <a:t>进行文件变异，使用</a:t>
            </a:r>
            <a:r>
              <a:rPr lang="en-US" altLang="zh-CN" sz="1200" dirty="0" smtClean="0">
                <a:solidFill>
                  <a:schemeClr val="tx1"/>
                </a:solidFill>
                <a:latin typeface="+mn-lt"/>
                <a:cs typeface="+mn-ea"/>
                <a:sym typeface="+mn-lt"/>
              </a:rPr>
              <a:t>AFL</a:t>
            </a:r>
            <a:r>
              <a:rPr lang="zh-CN" altLang="en-US" sz="1200" dirty="0" smtClean="0">
                <a:solidFill>
                  <a:schemeClr val="tx1"/>
                </a:solidFill>
                <a:latin typeface="+mn-lt"/>
                <a:cs typeface="+mn-ea"/>
                <a:sym typeface="+mn-lt"/>
              </a:rPr>
              <a:t>实现。传递给查询交互器。</a:t>
            </a:r>
            <a:endParaRPr lang="en-US" altLang="zh-CN" sz="1200" dirty="0" smtClean="0">
              <a:solidFill>
                <a:schemeClr val="tx1"/>
              </a:solidFill>
              <a:latin typeface="+mn-lt"/>
              <a:cs typeface="+mn-ea"/>
              <a:sym typeface="+mn-lt"/>
            </a:endParaRPr>
          </a:p>
        </p:txBody>
      </p:sp>
      <p:sp>
        <p:nvSpPr>
          <p:cNvPr id="40" name="Rounded Rectangle 27"/>
          <p:cNvSpPr>
            <a:spLocks noChangeAspect="1"/>
          </p:cNvSpPr>
          <p:nvPr>
            <p:custDataLst>
              <p:tags r:id="rId13"/>
            </p:custDataLst>
          </p:nvPr>
        </p:nvSpPr>
        <p:spPr>
          <a:xfrm>
            <a:off x="2897577" y="3242381"/>
            <a:ext cx="719905" cy="720645"/>
          </a:xfrm>
          <a:prstGeom prst="roundRect">
            <a:avLst>
              <a:gd name="adj" fmla="val 0"/>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86697" tIns="43348" rIns="86697" bIns="43348" rtlCol="0" anchor="ctr"/>
          <a:lstStyle/>
          <a:p>
            <a:pPr algn="ctr">
              <a:lnSpc>
                <a:spcPct val="120000"/>
              </a:lnSpc>
            </a:pPr>
            <a:endParaRPr lang="en-US" sz="1200" dirty="0">
              <a:solidFill>
                <a:schemeClr val="tx1"/>
              </a:solidFill>
              <a:cs typeface="+mn-ea"/>
              <a:sym typeface="+mn-lt"/>
            </a:endParaRPr>
          </a:p>
        </p:txBody>
      </p:sp>
      <p:sp>
        <p:nvSpPr>
          <p:cNvPr id="41" name="Text Placeholder 7"/>
          <p:cNvSpPr txBox="1"/>
          <p:nvPr>
            <p:custDataLst>
              <p:tags r:id="rId14"/>
            </p:custDataLst>
          </p:nvPr>
        </p:nvSpPr>
        <p:spPr>
          <a:xfrm>
            <a:off x="2955300" y="3333663"/>
            <a:ext cx="582763" cy="480955"/>
          </a:xfrm>
          <a:prstGeom prst="rect">
            <a:avLst/>
          </a:prstGeom>
        </p:spPr>
        <p:txBody>
          <a:bodyPr vert="horz" lIns="0" tIns="98496" rIns="0" bIns="98496"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s-ES_tradnl" sz="2810" b="0" dirty="0">
                <a:latin typeface="+mn-lt"/>
                <a:cs typeface="+mn-ea"/>
                <a:sym typeface="+mn-lt"/>
              </a:rPr>
              <a:t>03</a:t>
            </a:r>
            <a:endParaRPr lang="es-ES_tradnl" sz="2810" b="0" dirty="0">
              <a:latin typeface="+mn-lt"/>
              <a:cs typeface="+mn-ea"/>
              <a:sym typeface="+mn-lt"/>
            </a:endParaRPr>
          </a:p>
        </p:txBody>
      </p:sp>
      <p:sp>
        <p:nvSpPr>
          <p:cNvPr id="42" name="Text Placeholder 7"/>
          <p:cNvSpPr txBox="1"/>
          <p:nvPr>
            <p:custDataLst>
              <p:tags r:id="rId15"/>
            </p:custDataLst>
          </p:nvPr>
        </p:nvSpPr>
        <p:spPr>
          <a:xfrm>
            <a:off x="9100866" y="3510404"/>
            <a:ext cx="1327909" cy="339247"/>
          </a:xfrm>
          <a:prstGeom prst="rect">
            <a:avLst/>
          </a:prstGeom>
        </p:spPr>
        <p:txBody>
          <a:bodyPr vert="horz" lIns="0" tIns="98496" rIns="0" bIns="98496" anchor="ctr"/>
          <a:lstStyle>
            <a:lvl1pPr marL="0" indent="0" algn="l"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1335" b="0" dirty="0">
                <a:solidFill>
                  <a:schemeClr val="tx1"/>
                </a:solidFill>
                <a:latin typeface="+mn-lt"/>
                <a:cs typeface="+mn-ea"/>
                <a:sym typeface="+mn-lt"/>
              </a:rPr>
              <a:t>语句生成器</a:t>
            </a:r>
            <a:endParaRPr lang="zh-CN" altLang="en-US" sz="1335" b="0" dirty="0">
              <a:solidFill>
                <a:schemeClr val="tx1"/>
              </a:solidFill>
              <a:latin typeface="+mn-lt"/>
              <a:cs typeface="+mn-ea"/>
              <a:sym typeface="+mn-lt"/>
            </a:endParaRPr>
          </a:p>
        </p:txBody>
      </p:sp>
      <p:sp>
        <p:nvSpPr>
          <p:cNvPr id="52" name="Text Placeholder 2"/>
          <p:cNvSpPr txBox="1"/>
          <p:nvPr>
            <p:custDataLst>
              <p:tags r:id="rId16"/>
            </p:custDataLst>
          </p:nvPr>
        </p:nvSpPr>
        <p:spPr>
          <a:xfrm>
            <a:off x="9100820" y="3805555"/>
            <a:ext cx="2366645" cy="573405"/>
          </a:xfrm>
          <a:prstGeom prst="rect">
            <a:avLst/>
          </a:prstGeom>
        </p:spPr>
        <p:txBody>
          <a:bodyPr vert="horz" lIns="0" tIns="0" rIns="0" bIns="0"/>
          <a:lstStyle>
            <a:lvl1pPr marL="0" indent="0" algn="l"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200" dirty="0" smtClean="0">
                <a:solidFill>
                  <a:schemeClr val="tx1"/>
                </a:solidFill>
                <a:latin typeface="+mn-lt"/>
                <a:cs typeface="+mn-ea"/>
                <a:sym typeface="+mn-lt"/>
              </a:rPr>
              <a:t>使用</a:t>
            </a:r>
            <a:r>
              <a:rPr lang="en-US" altLang="zh-CN" sz="1200" dirty="0" smtClean="0">
                <a:solidFill>
                  <a:schemeClr val="tx1"/>
                </a:solidFill>
                <a:latin typeface="+mn-lt"/>
                <a:cs typeface="+mn-ea"/>
                <a:sym typeface="+mn-lt"/>
              </a:rPr>
              <a:t>AST</a:t>
            </a:r>
            <a:r>
              <a:rPr lang="zh-CN" altLang="en-US" sz="1200" dirty="0" smtClean="0">
                <a:solidFill>
                  <a:schemeClr val="tx1"/>
                </a:solidFill>
                <a:latin typeface="+mn-lt"/>
                <a:cs typeface="+mn-ea"/>
                <a:sym typeface="+mn-lt"/>
              </a:rPr>
              <a:t>模型，只引用存在的数据，生成有效的</a:t>
            </a:r>
            <a:r>
              <a:rPr lang="en-US" altLang="zh-CN" sz="1200" dirty="0" smtClean="0">
                <a:solidFill>
                  <a:schemeClr val="tx1"/>
                </a:solidFill>
                <a:latin typeface="+mn-lt"/>
                <a:cs typeface="+mn-ea"/>
                <a:sym typeface="+mn-lt"/>
              </a:rPr>
              <a:t>SQL</a:t>
            </a:r>
            <a:r>
              <a:rPr lang="zh-CN" altLang="en-US" sz="1200" dirty="0" smtClean="0">
                <a:solidFill>
                  <a:schemeClr val="tx1"/>
                </a:solidFill>
                <a:latin typeface="+mn-lt"/>
                <a:cs typeface="+mn-ea"/>
                <a:sym typeface="+mn-lt"/>
              </a:rPr>
              <a:t>查询。传递给查询交互</a:t>
            </a:r>
            <a:r>
              <a:rPr lang="zh-CN" altLang="en-US" sz="1200" dirty="0" smtClean="0">
                <a:solidFill>
                  <a:schemeClr val="tx1"/>
                </a:solidFill>
                <a:latin typeface="+mn-lt"/>
                <a:cs typeface="+mn-ea"/>
                <a:sym typeface="+mn-lt"/>
              </a:rPr>
              <a:t>器</a:t>
            </a:r>
            <a:endParaRPr lang="zh-CN" altLang="en-US" sz="1200" dirty="0" smtClean="0">
              <a:solidFill>
                <a:schemeClr val="tx1"/>
              </a:solidFill>
              <a:latin typeface="+mn-lt"/>
              <a:cs typeface="+mn-ea"/>
              <a:sym typeface="+mn-lt"/>
            </a:endParaRPr>
          </a:p>
        </p:txBody>
      </p:sp>
      <p:sp>
        <p:nvSpPr>
          <p:cNvPr id="53" name="Rounded Rectangle 16"/>
          <p:cNvSpPr>
            <a:spLocks noChangeAspect="1"/>
          </p:cNvSpPr>
          <p:nvPr>
            <p:custDataLst>
              <p:tags r:id="rId17"/>
            </p:custDataLst>
          </p:nvPr>
        </p:nvSpPr>
        <p:spPr>
          <a:xfrm>
            <a:off x="8251471" y="3581471"/>
            <a:ext cx="719905" cy="720645"/>
          </a:xfrm>
          <a:prstGeom prst="roundRect">
            <a:avLst>
              <a:gd name="adj" fmla="val 0"/>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86697" tIns="43348" rIns="86697" bIns="43348" rtlCol="0" anchor="ctr"/>
          <a:lstStyle/>
          <a:p>
            <a:pPr algn="ctr">
              <a:lnSpc>
                <a:spcPct val="120000"/>
              </a:lnSpc>
            </a:pPr>
            <a:endParaRPr lang="en-US" sz="1200" dirty="0">
              <a:solidFill>
                <a:schemeClr val="tx1"/>
              </a:solidFill>
              <a:cs typeface="+mn-ea"/>
              <a:sym typeface="+mn-lt"/>
            </a:endParaRPr>
          </a:p>
        </p:txBody>
      </p:sp>
      <p:sp>
        <p:nvSpPr>
          <p:cNvPr id="54" name="Text Placeholder 7"/>
          <p:cNvSpPr txBox="1"/>
          <p:nvPr>
            <p:custDataLst>
              <p:tags r:id="rId18"/>
            </p:custDataLst>
          </p:nvPr>
        </p:nvSpPr>
        <p:spPr>
          <a:xfrm>
            <a:off x="8309192" y="3672753"/>
            <a:ext cx="582763" cy="480955"/>
          </a:xfrm>
          <a:prstGeom prst="rect">
            <a:avLst/>
          </a:prstGeom>
        </p:spPr>
        <p:txBody>
          <a:bodyPr vert="horz" lIns="0" tIns="98496" rIns="0" bIns="98496"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s-ES_tradnl" sz="2810" b="0" dirty="0">
                <a:latin typeface="+mn-lt"/>
                <a:cs typeface="+mn-ea"/>
                <a:sym typeface="+mn-lt"/>
              </a:rPr>
              <a:t>04</a:t>
            </a:r>
            <a:endParaRPr lang="es-ES_tradnl" sz="2810" b="0" dirty="0">
              <a:latin typeface="+mn-lt"/>
              <a:cs typeface="+mn-ea"/>
              <a:sym typeface="+mn-lt"/>
            </a:endParaRPr>
          </a:p>
        </p:txBody>
      </p:sp>
      <p:sp>
        <p:nvSpPr>
          <p:cNvPr id="43" name="Text Placeholder 7"/>
          <p:cNvSpPr txBox="1"/>
          <p:nvPr>
            <p:custDataLst>
              <p:tags r:id="rId19"/>
            </p:custDataLst>
          </p:nvPr>
        </p:nvSpPr>
        <p:spPr>
          <a:xfrm>
            <a:off x="8836706" y="5179184"/>
            <a:ext cx="1327909" cy="339247"/>
          </a:xfrm>
          <a:prstGeom prst="rect">
            <a:avLst/>
          </a:prstGeom>
        </p:spPr>
        <p:txBody>
          <a:bodyPr vert="horz" lIns="0" tIns="98496" rIns="0" bIns="98496" anchor="ctr"/>
          <a:lstStyle>
            <a:lvl1pPr marL="0" indent="0" algn="l"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en-US" altLang="zh-CN" sz="1335" b="0" dirty="0">
                <a:solidFill>
                  <a:schemeClr val="tx1"/>
                </a:solidFill>
                <a:latin typeface="+mn-lt"/>
                <a:cs typeface="+mn-ea"/>
                <a:sym typeface="+mn-lt"/>
              </a:rPr>
              <a:t>bug</a:t>
            </a:r>
            <a:r>
              <a:rPr lang="zh-CN" altLang="en-US" sz="1335" b="0" dirty="0">
                <a:solidFill>
                  <a:schemeClr val="tx1"/>
                </a:solidFill>
                <a:latin typeface="+mn-lt"/>
                <a:cs typeface="+mn-ea"/>
                <a:sym typeface="+mn-lt"/>
              </a:rPr>
              <a:t>检测器</a:t>
            </a:r>
            <a:endParaRPr lang="zh-CN" altLang="en-US" sz="1335" b="0" dirty="0">
              <a:solidFill>
                <a:schemeClr val="tx1"/>
              </a:solidFill>
              <a:latin typeface="+mn-lt"/>
              <a:cs typeface="+mn-ea"/>
              <a:sym typeface="+mn-lt"/>
            </a:endParaRPr>
          </a:p>
        </p:txBody>
      </p:sp>
      <p:sp>
        <p:nvSpPr>
          <p:cNvPr id="44" name="Text Placeholder 2"/>
          <p:cNvSpPr txBox="1"/>
          <p:nvPr>
            <p:custDataLst>
              <p:tags r:id="rId20"/>
            </p:custDataLst>
          </p:nvPr>
        </p:nvSpPr>
        <p:spPr>
          <a:xfrm>
            <a:off x="8836660" y="5474335"/>
            <a:ext cx="2418080" cy="573405"/>
          </a:xfrm>
          <a:prstGeom prst="rect">
            <a:avLst/>
          </a:prstGeom>
        </p:spPr>
        <p:txBody>
          <a:bodyPr vert="horz" lIns="0" tIns="0" rIns="0" bIns="0"/>
          <a:lstStyle>
            <a:lvl1pPr marL="0" indent="0" algn="l"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1200" dirty="0" smtClean="0">
                <a:solidFill>
                  <a:schemeClr val="tx1"/>
                </a:solidFill>
                <a:latin typeface="+mn-lt"/>
                <a:cs typeface="+mn-ea"/>
                <a:sym typeface="+mn-lt"/>
              </a:rPr>
              <a:t>收集运行时的错误并形成一个报告。</a:t>
            </a:r>
            <a:endParaRPr lang="zh-CN" altLang="en-US" sz="1200" dirty="0" smtClean="0">
              <a:solidFill>
                <a:schemeClr val="tx1"/>
              </a:solidFill>
              <a:latin typeface="+mn-lt"/>
              <a:cs typeface="+mn-ea"/>
              <a:sym typeface="+mn-lt"/>
            </a:endParaRPr>
          </a:p>
        </p:txBody>
      </p:sp>
      <p:sp>
        <p:nvSpPr>
          <p:cNvPr id="45" name="Rounded Rectangle 16"/>
          <p:cNvSpPr>
            <a:spLocks noChangeAspect="1"/>
          </p:cNvSpPr>
          <p:nvPr>
            <p:custDataLst>
              <p:tags r:id="rId21"/>
            </p:custDataLst>
          </p:nvPr>
        </p:nvSpPr>
        <p:spPr>
          <a:xfrm>
            <a:off x="7987311" y="5250251"/>
            <a:ext cx="719905" cy="720645"/>
          </a:xfrm>
          <a:prstGeom prst="roundRect">
            <a:avLst>
              <a:gd name="adj" fmla="val 0"/>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86697" tIns="43348" rIns="86697" bIns="43348" rtlCol="0" anchor="ctr"/>
          <a:lstStyle/>
          <a:p>
            <a:pPr algn="ctr">
              <a:lnSpc>
                <a:spcPct val="120000"/>
              </a:lnSpc>
            </a:pPr>
            <a:endParaRPr lang="en-US" sz="1200" dirty="0">
              <a:solidFill>
                <a:schemeClr val="tx1"/>
              </a:solidFill>
              <a:cs typeface="+mn-ea"/>
              <a:sym typeface="+mn-lt"/>
            </a:endParaRPr>
          </a:p>
        </p:txBody>
      </p:sp>
      <p:sp>
        <p:nvSpPr>
          <p:cNvPr id="46" name="Text Placeholder 7"/>
          <p:cNvSpPr txBox="1"/>
          <p:nvPr>
            <p:custDataLst>
              <p:tags r:id="rId22"/>
            </p:custDataLst>
          </p:nvPr>
        </p:nvSpPr>
        <p:spPr>
          <a:xfrm>
            <a:off x="8045032" y="5341533"/>
            <a:ext cx="582763" cy="480955"/>
          </a:xfrm>
          <a:prstGeom prst="rect">
            <a:avLst/>
          </a:prstGeom>
        </p:spPr>
        <p:txBody>
          <a:bodyPr vert="horz" lIns="0" tIns="98496" rIns="0" bIns="98496"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s-ES_tradnl" sz="2810" b="0" dirty="0">
                <a:latin typeface="+mn-lt"/>
                <a:cs typeface="+mn-ea"/>
                <a:sym typeface="+mn-lt"/>
              </a:rPr>
              <a:t>0</a:t>
            </a:r>
            <a:r>
              <a:rPr lang="en-US" altLang="es-ES_tradnl" sz="2810" b="0" dirty="0">
                <a:latin typeface="+mn-lt"/>
                <a:cs typeface="+mn-ea"/>
                <a:sym typeface="+mn-lt"/>
              </a:rPr>
              <a:t>6</a:t>
            </a:r>
            <a:endParaRPr lang="en-US" altLang="es-ES_tradnl" sz="2810" b="0" dirty="0">
              <a:latin typeface="+mn-lt"/>
              <a:cs typeface="+mn-ea"/>
              <a:sym typeface="+mn-lt"/>
            </a:endParaRPr>
          </a:p>
        </p:txBody>
      </p:sp>
      <p:sp>
        <p:nvSpPr>
          <p:cNvPr id="47" name="Text Placeholder 7"/>
          <p:cNvSpPr txBox="1"/>
          <p:nvPr>
            <p:custDataLst>
              <p:tags r:id="rId23"/>
            </p:custDataLst>
          </p:nvPr>
        </p:nvSpPr>
        <p:spPr>
          <a:xfrm>
            <a:off x="1585437" y="5281419"/>
            <a:ext cx="1297631" cy="339247"/>
          </a:xfrm>
          <a:prstGeom prst="rect">
            <a:avLst/>
          </a:prstGeom>
        </p:spPr>
        <p:txBody>
          <a:bodyPr vert="horz" lIns="0" tIns="98496" rIns="0" bIns="98496" anchor="ctr"/>
          <a:lstStyle>
            <a:lvl1pPr marL="0" indent="0" algn="r"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1335" b="0" dirty="0">
                <a:solidFill>
                  <a:schemeClr val="tx1"/>
                </a:solidFill>
                <a:latin typeface="+mn-lt"/>
                <a:cs typeface="+mn-ea"/>
                <a:sym typeface="+mn-lt"/>
              </a:rPr>
              <a:t>运行时分析器</a:t>
            </a:r>
            <a:endParaRPr lang="zh-CN" altLang="en-US" sz="1335" b="0" dirty="0">
              <a:solidFill>
                <a:schemeClr val="tx1"/>
              </a:solidFill>
              <a:latin typeface="+mn-lt"/>
              <a:cs typeface="+mn-ea"/>
              <a:sym typeface="+mn-lt"/>
            </a:endParaRPr>
          </a:p>
        </p:txBody>
      </p:sp>
      <p:sp>
        <p:nvSpPr>
          <p:cNvPr id="48" name="Text Placeholder 2"/>
          <p:cNvSpPr txBox="1"/>
          <p:nvPr>
            <p:custDataLst>
              <p:tags r:id="rId24"/>
            </p:custDataLst>
          </p:nvPr>
        </p:nvSpPr>
        <p:spPr>
          <a:xfrm>
            <a:off x="834422" y="5576275"/>
            <a:ext cx="2048647" cy="595892"/>
          </a:xfrm>
          <a:prstGeom prst="rect">
            <a:avLst/>
          </a:prstGeom>
        </p:spPr>
        <p:txBody>
          <a:bodyPr vert="horz" lIns="0" tIns="0" rIns="0" bIns="0"/>
          <a:lstStyle>
            <a:lvl1pPr marL="0" indent="0" algn="l"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zh-CN" altLang="en-US" sz="1200" dirty="0" smtClean="0">
                <a:solidFill>
                  <a:schemeClr val="tx1"/>
                </a:solidFill>
                <a:latin typeface="+mn-lt"/>
                <a:cs typeface="+mn-ea"/>
                <a:sym typeface="+mn-lt"/>
              </a:rPr>
              <a:t>收集运行时的各种信息，例如覆盖率、状态等。选择种子，并发送给文件模糊器</a:t>
            </a:r>
            <a:endParaRPr lang="zh-CN" altLang="en-US" sz="1200" dirty="0" smtClean="0">
              <a:solidFill>
                <a:schemeClr val="tx1"/>
              </a:solidFill>
              <a:latin typeface="+mn-lt"/>
              <a:cs typeface="+mn-ea"/>
              <a:sym typeface="+mn-lt"/>
            </a:endParaRPr>
          </a:p>
        </p:txBody>
      </p:sp>
      <p:sp>
        <p:nvSpPr>
          <p:cNvPr id="49" name="Rounded Rectangle 27"/>
          <p:cNvSpPr>
            <a:spLocks noChangeAspect="1"/>
          </p:cNvSpPr>
          <p:nvPr>
            <p:custDataLst>
              <p:tags r:id="rId25"/>
            </p:custDataLst>
          </p:nvPr>
        </p:nvSpPr>
        <p:spPr>
          <a:xfrm>
            <a:off x="3024577" y="5352486"/>
            <a:ext cx="719905" cy="720645"/>
          </a:xfrm>
          <a:prstGeom prst="roundRect">
            <a:avLst>
              <a:gd name="adj" fmla="val 0"/>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86697" tIns="43348" rIns="86697" bIns="43348" rtlCol="0" anchor="ctr"/>
          <a:lstStyle/>
          <a:p>
            <a:pPr algn="ctr">
              <a:lnSpc>
                <a:spcPct val="120000"/>
              </a:lnSpc>
            </a:pPr>
            <a:endParaRPr lang="en-US" sz="1200" dirty="0">
              <a:solidFill>
                <a:schemeClr val="tx1"/>
              </a:solidFill>
              <a:cs typeface="+mn-ea"/>
              <a:sym typeface="+mn-lt"/>
            </a:endParaRPr>
          </a:p>
        </p:txBody>
      </p:sp>
      <p:sp>
        <p:nvSpPr>
          <p:cNvPr id="50" name="Text Placeholder 7"/>
          <p:cNvSpPr txBox="1"/>
          <p:nvPr>
            <p:custDataLst>
              <p:tags r:id="rId26"/>
            </p:custDataLst>
          </p:nvPr>
        </p:nvSpPr>
        <p:spPr>
          <a:xfrm>
            <a:off x="3082300" y="5443768"/>
            <a:ext cx="582763" cy="480955"/>
          </a:xfrm>
          <a:prstGeom prst="rect">
            <a:avLst/>
          </a:prstGeom>
        </p:spPr>
        <p:txBody>
          <a:bodyPr vert="horz" lIns="0" tIns="98496" rIns="0" bIns="98496"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s-ES_tradnl" sz="2810" b="0" dirty="0">
                <a:latin typeface="+mn-lt"/>
                <a:cs typeface="+mn-ea"/>
                <a:sym typeface="+mn-lt"/>
              </a:rPr>
              <a:t>0</a:t>
            </a:r>
            <a:r>
              <a:rPr lang="en-US" altLang="es-ES_tradnl" sz="2810" b="0" dirty="0">
                <a:latin typeface="+mn-lt"/>
                <a:cs typeface="+mn-ea"/>
                <a:sym typeface="+mn-lt"/>
              </a:rPr>
              <a:t>5</a:t>
            </a:r>
            <a:endParaRPr lang="en-US" altLang="es-ES_tradnl" sz="2810" b="0" dirty="0">
              <a:latin typeface="+mn-lt"/>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750" advClick="0" advTm="3000">
        <p14:switch dir="r"/>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4">
                                            <p:txEl>
                                              <p:pRg st="0" end="0"/>
                                            </p:txEl>
                                          </p:spTgt>
                                        </p:tgtEl>
                                      </p:cBhvr>
                                    </p:animEffect>
                                  </p:childTnLst>
                                </p:cTn>
                              </p:par>
                              <p:par>
                                <p:cTn id="10" presetID="23" presetClass="entr" presetSubtype="16" fill="hold" grpId="0" nodeType="withEffect">
                                  <p:stCondLst>
                                    <p:cond delay="200"/>
                                  </p:stCondLst>
                                  <p:childTnLst>
                                    <p:set>
                                      <p:cBhvr>
                                        <p:cTn id="11" dur="1" fill="hold">
                                          <p:stCondLst>
                                            <p:cond delay="0"/>
                                          </p:stCondLst>
                                        </p:cTn>
                                        <p:tgtEl>
                                          <p:spTgt spid="8">
                                            <p:txEl>
                                              <p:pRg st="0" end="0"/>
                                            </p:txEl>
                                          </p:spTgt>
                                        </p:tgtEl>
                                        <p:attrNameLst>
                                          <p:attrName>style.visibility</p:attrName>
                                        </p:attrNameLst>
                                      </p:cBhvr>
                                      <p:to>
                                        <p:strVal val="visible"/>
                                      </p:to>
                                    </p:set>
                                    <p:anim calcmode="lin" valueType="num">
                                      <p:cBhvr>
                                        <p:cTn id="12" dur="500" fill="hold"/>
                                        <p:tgtEl>
                                          <p:spTgt spid="8">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8">
                                            <p:txEl>
                                              <p:pRg st="0" end="0"/>
                                            </p:txEl>
                                          </p:spTgt>
                                        </p:tgtEl>
                                        <p:attrNameLst>
                                          <p:attrName>ppt_h</p:attrName>
                                        </p:attrNameLst>
                                      </p:cBhvr>
                                      <p:tavLst>
                                        <p:tav tm="0">
                                          <p:val>
                                            <p:fltVal val="0"/>
                                          </p:val>
                                        </p:tav>
                                        <p:tav tm="100000">
                                          <p:val>
                                            <p:strVal val="#ppt_h"/>
                                          </p:val>
                                        </p:tav>
                                      </p:tavLst>
                                    </p:anim>
                                  </p:childTnLst>
                                </p:cTn>
                              </p:par>
                              <p:par>
                                <p:cTn id="14" presetID="53" presetClass="entr" presetSubtype="16" fill="hold" grpId="0" nodeType="withEffect">
                                  <p:stCondLst>
                                    <p:cond delay="20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12">
                                            <p:txEl>
                                              <p:pRg st="0" end="0"/>
                                            </p:txEl>
                                          </p:spTgt>
                                        </p:tgtEl>
                                        <p:attrNameLst>
                                          <p:attrName>style.visibility</p:attrName>
                                        </p:attrNameLst>
                                      </p:cBhvr>
                                      <p:to>
                                        <p:strVal val="visible"/>
                                      </p:to>
                                    </p:set>
                                    <p:anim calcmode="lin" valueType="num">
                                      <p:cBhvr>
                                        <p:cTn id="21" dur="500" fill="hold"/>
                                        <p:tgtEl>
                                          <p:spTgt spid="12">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12">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12">
                                            <p:txEl>
                                              <p:pRg st="0" end="0"/>
                                            </p:txEl>
                                          </p:spTgt>
                                        </p:tgtEl>
                                      </p:cBhvr>
                                    </p:animEffect>
                                  </p:childTnLst>
                                </p:cTn>
                              </p:par>
                              <p:par>
                                <p:cTn id="24" presetID="53" presetClass="entr" presetSubtype="16" fill="hold" grpId="0" nodeType="withEffect">
                                  <p:stCondLst>
                                    <p:cond delay="200"/>
                                  </p:stCondLst>
                                  <p:childTnLst>
                                    <p:set>
                                      <p:cBhvr>
                                        <p:cTn id="25" dur="1" fill="hold">
                                          <p:stCondLst>
                                            <p:cond delay="0"/>
                                          </p:stCondLst>
                                        </p:cTn>
                                        <p:tgtEl>
                                          <p:spTgt spid="17">
                                            <p:txEl>
                                              <p:pRg st="0" end="0"/>
                                            </p:txEl>
                                          </p:spTgt>
                                        </p:tgtEl>
                                        <p:attrNameLst>
                                          <p:attrName>style.visibility</p:attrName>
                                        </p:attrNameLst>
                                      </p:cBhvr>
                                      <p:to>
                                        <p:strVal val="visible"/>
                                      </p:to>
                                    </p:set>
                                    <p:anim calcmode="lin" valueType="num">
                                      <p:cBhvr>
                                        <p:cTn id="26" dur="500" fill="hold"/>
                                        <p:tgtEl>
                                          <p:spTgt spid="17">
                                            <p:txEl>
                                              <p:pRg st="0" end="0"/>
                                            </p:txEl>
                                          </p:spTgt>
                                        </p:tgtEl>
                                        <p:attrNameLst>
                                          <p:attrName>ppt_w</p:attrName>
                                        </p:attrNameLst>
                                      </p:cBhvr>
                                      <p:tavLst>
                                        <p:tav tm="0">
                                          <p:val>
                                            <p:fltVal val="0"/>
                                          </p:val>
                                        </p:tav>
                                        <p:tav tm="100000">
                                          <p:val>
                                            <p:strVal val="#ppt_w"/>
                                          </p:val>
                                        </p:tav>
                                      </p:tavLst>
                                    </p:anim>
                                    <p:anim calcmode="lin" valueType="num">
                                      <p:cBhvr>
                                        <p:cTn id="27" dur="500" fill="hold"/>
                                        <p:tgtEl>
                                          <p:spTgt spid="17">
                                            <p:txEl>
                                              <p:pRg st="0" end="0"/>
                                            </p:txEl>
                                          </p:spTgt>
                                        </p:tgtEl>
                                        <p:attrNameLst>
                                          <p:attrName>ppt_h</p:attrName>
                                        </p:attrNameLst>
                                      </p:cBhvr>
                                      <p:tavLst>
                                        <p:tav tm="0">
                                          <p:val>
                                            <p:fltVal val="0"/>
                                          </p:val>
                                        </p:tav>
                                        <p:tav tm="100000">
                                          <p:val>
                                            <p:strVal val="#ppt_h"/>
                                          </p:val>
                                        </p:tav>
                                      </p:tavLst>
                                    </p:anim>
                                    <p:animEffect transition="in" filter="fade">
                                      <p:cBhvr>
                                        <p:cTn id="28" dur="500"/>
                                        <p:tgtEl>
                                          <p:spTgt spid="17">
                                            <p:txEl>
                                              <p:pRg st="0" end="0"/>
                                            </p:txEl>
                                          </p:spTgt>
                                        </p:tgtEl>
                                      </p:cBhvr>
                                    </p:animEffect>
                                  </p:childTnLst>
                                </p:cTn>
                              </p:par>
                              <p:par>
                                <p:cTn id="29" presetID="23" presetClass="entr" presetSubtype="16" fill="hold" grpId="0" nodeType="withEffect">
                                  <p:stCondLst>
                                    <p:cond delay="200"/>
                                  </p:stCondLst>
                                  <p:childTnLst>
                                    <p:set>
                                      <p:cBhvr>
                                        <p:cTn id="30" dur="1" fill="hold">
                                          <p:stCondLst>
                                            <p:cond delay="0"/>
                                          </p:stCondLst>
                                        </p:cTn>
                                        <p:tgtEl>
                                          <p:spTgt spid="18">
                                            <p:txEl>
                                              <p:pRg st="0" end="0"/>
                                            </p:txEl>
                                          </p:spTgt>
                                        </p:tgtEl>
                                        <p:attrNameLst>
                                          <p:attrName>style.visibility</p:attrName>
                                        </p:attrNameLst>
                                      </p:cBhvr>
                                      <p:to>
                                        <p:strVal val="visible"/>
                                      </p:to>
                                    </p:set>
                                    <p:anim calcmode="lin" valueType="num">
                                      <p:cBhvr>
                                        <p:cTn id="31" dur="500" fill="hold"/>
                                        <p:tgtEl>
                                          <p:spTgt spid="18">
                                            <p:txEl>
                                              <p:pRg st="0" end="0"/>
                                            </p:txEl>
                                          </p:spTgt>
                                        </p:tgtEl>
                                        <p:attrNameLst>
                                          <p:attrName>ppt_w</p:attrName>
                                        </p:attrNameLst>
                                      </p:cBhvr>
                                      <p:tavLst>
                                        <p:tav tm="0">
                                          <p:val>
                                            <p:fltVal val="0"/>
                                          </p:val>
                                        </p:tav>
                                        <p:tav tm="100000">
                                          <p:val>
                                            <p:strVal val="#ppt_w"/>
                                          </p:val>
                                        </p:tav>
                                      </p:tavLst>
                                    </p:anim>
                                    <p:anim calcmode="lin" valueType="num">
                                      <p:cBhvr>
                                        <p:cTn id="32" dur="500" fill="hold"/>
                                        <p:tgtEl>
                                          <p:spTgt spid="18">
                                            <p:txEl>
                                              <p:pRg st="0" end="0"/>
                                            </p:txEl>
                                          </p:spTgt>
                                        </p:tgtEl>
                                        <p:attrNameLst>
                                          <p:attrName>ppt_h</p:attrName>
                                        </p:attrNameLst>
                                      </p:cBhvr>
                                      <p:tavLst>
                                        <p:tav tm="0">
                                          <p:val>
                                            <p:fltVal val="0"/>
                                          </p:val>
                                        </p:tav>
                                        <p:tav tm="100000">
                                          <p:val>
                                            <p:strVal val="#ppt_h"/>
                                          </p:val>
                                        </p:tav>
                                      </p:tavLst>
                                    </p:anim>
                                  </p:childTnLst>
                                </p:cTn>
                              </p:par>
                              <p:par>
                                <p:cTn id="33" presetID="53" presetClass="entr" presetSubtype="16" fill="hold" grpId="0" nodeType="withEffect">
                                  <p:stCondLst>
                                    <p:cond delay="20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 fill="hold"/>
                                        <p:tgtEl>
                                          <p:spTgt spid="19"/>
                                        </p:tgtEl>
                                        <p:attrNameLst>
                                          <p:attrName>ppt_w</p:attrName>
                                        </p:attrNameLst>
                                      </p:cBhvr>
                                      <p:tavLst>
                                        <p:tav tm="0">
                                          <p:val>
                                            <p:fltVal val="0"/>
                                          </p:val>
                                        </p:tav>
                                        <p:tav tm="100000">
                                          <p:val>
                                            <p:strVal val="#ppt_w"/>
                                          </p:val>
                                        </p:tav>
                                      </p:tavLst>
                                    </p:anim>
                                    <p:anim calcmode="lin" valueType="num">
                                      <p:cBhvr>
                                        <p:cTn id="36" dur="500" fill="hold"/>
                                        <p:tgtEl>
                                          <p:spTgt spid="19"/>
                                        </p:tgtEl>
                                        <p:attrNameLst>
                                          <p:attrName>ppt_h</p:attrName>
                                        </p:attrNameLst>
                                      </p:cBhvr>
                                      <p:tavLst>
                                        <p:tav tm="0">
                                          <p:val>
                                            <p:fltVal val="0"/>
                                          </p:val>
                                        </p:tav>
                                        <p:tav tm="100000">
                                          <p:val>
                                            <p:strVal val="#ppt_h"/>
                                          </p:val>
                                        </p:tav>
                                      </p:tavLst>
                                    </p:anim>
                                    <p:animEffect transition="in" filter="fade">
                                      <p:cBhvr>
                                        <p:cTn id="37" dur="500"/>
                                        <p:tgtEl>
                                          <p:spTgt spid="19"/>
                                        </p:tgtEl>
                                      </p:cBhvr>
                                    </p:animEffect>
                                  </p:childTnLst>
                                </p:cTn>
                              </p:par>
                              <p:par>
                                <p:cTn id="38" presetID="53" presetClass="entr" presetSubtype="16" fill="hold" grpId="0" nodeType="withEffect">
                                  <p:stCondLst>
                                    <p:cond delay="200"/>
                                  </p:stCondLst>
                                  <p:childTnLst>
                                    <p:set>
                                      <p:cBhvr>
                                        <p:cTn id="39" dur="1" fill="hold">
                                          <p:stCondLst>
                                            <p:cond delay="0"/>
                                          </p:stCondLst>
                                        </p:cTn>
                                        <p:tgtEl>
                                          <p:spTgt spid="34">
                                            <p:txEl>
                                              <p:pRg st="0" end="0"/>
                                            </p:txEl>
                                          </p:spTgt>
                                        </p:tgtEl>
                                        <p:attrNameLst>
                                          <p:attrName>style.visibility</p:attrName>
                                        </p:attrNameLst>
                                      </p:cBhvr>
                                      <p:to>
                                        <p:strVal val="visible"/>
                                      </p:to>
                                    </p:set>
                                    <p:anim calcmode="lin" valueType="num">
                                      <p:cBhvr>
                                        <p:cTn id="40" dur="500" fill="hold"/>
                                        <p:tgtEl>
                                          <p:spTgt spid="34">
                                            <p:txEl>
                                              <p:pRg st="0" end="0"/>
                                            </p:txEl>
                                          </p:spTgt>
                                        </p:tgtEl>
                                        <p:attrNameLst>
                                          <p:attrName>ppt_w</p:attrName>
                                        </p:attrNameLst>
                                      </p:cBhvr>
                                      <p:tavLst>
                                        <p:tav tm="0">
                                          <p:val>
                                            <p:fltVal val="0"/>
                                          </p:val>
                                        </p:tav>
                                        <p:tav tm="100000">
                                          <p:val>
                                            <p:strVal val="#ppt_w"/>
                                          </p:val>
                                        </p:tav>
                                      </p:tavLst>
                                    </p:anim>
                                    <p:anim calcmode="lin" valueType="num">
                                      <p:cBhvr>
                                        <p:cTn id="41" dur="500" fill="hold"/>
                                        <p:tgtEl>
                                          <p:spTgt spid="34">
                                            <p:txEl>
                                              <p:pRg st="0" end="0"/>
                                            </p:txEl>
                                          </p:spTgt>
                                        </p:tgtEl>
                                        <p:attrNameLst>
                                          <p:attrName>ppt_h</p:attrName>
                                        </p:attrNameLst>
                                      </p:cBhvr>
                                      <p:tavLst>
                                        <p:tav tm="0">
                                          <p:val>
                                            <p:fltVal val="0"/>
                                          </p:val>
                                        </p:tav>
                                        <p:tav tm="100000">
                                          <p:val>
                                            <p:strVal val="#ppt_h"/>
                                          </p:val>
                                        </p:tav>
                                      </p:tavLst>
                                    </p:anim>
                                    <p:animEffect transition="in" filter="fade">
                                      <p:cBhvr>
                                        <p:cTn id="42" dur="500"/>
                                        <p:tgtEl>
                                          <p:spTgt spid="34">
                                            <p:txEl>
                                              <p:pRg st="0" end="0"/>
                                            </p:txEl>
                                          </p:spTgt>
                                        </p:tgtEl>
                                      </p:cBhvr>
                                    </p:animEffect>
                                  </p:childTnLst>
                                </p:cTn>
                              </p:par>
                              <p:par>
                                <p:cTn id="43" presetID="53" presetClass="entr" presetSubtype="16" fill="hold" grpId="0" nodeType="withEffect">
                                  <p:stCondLst>
                                    <p:cond delay="200"/>
                                  </p:stCondLst>
                                  <p:childTnLst>
                                    <p:set>
                                      <p:cBhvr>
                                        <p:cTn id="44" dur="1" fill="hold">
                                          <p:stCondLst>
                                            <p:cond delay="0"/>
                                          </p:stCondLst>
                                        </p:cTn>
                                        <p:tgtEl>
                                          <p:spTgt spid="35">
                                            <p:txEl>
                                              <p:pRg st="0" end="0"/>
                                            </p:txEl>
                                          </p:spTgt>
                                        </p:tgtEl>
                                        <p:attrNameLst>
                                          <p:attrName>style.visibility</p:attrName>
                                        </p:attrNameLst>
                                      </p:cBhvr>
                                      <p:to>
                                        <p:strVal val="visible"/>
                                      </p:to>
                                    </p:set>
                                    <p:anim calcmode="lin" valueType="num">
                                      <p:cBhvr>
                                        <p:cTn id="45" dur="500" fill="hold"/>
                                        <p:tgtEl>
                                          <p:spTgt spid="35">
                                            <p:txEl>
                                              <p:pRg st="0" end="0"/>
                                            </p:txEl>
                                          </p:spTgt>
                                        </p:tgtEl>
                                        <p:attrNameLst>
                                          <p:attrName>ppt_w</p:attrName>
                                        </p:attrNameLst>
                                      </p:cBhvr>
                                      <p:tavLst>
                                        <p:tav tm="0">
                                          <p:val>
                                            <p:fltVal val="0"/>
                                          </p:val>
                                        </p:tav>
                                        <p:tav tm="100000">
                                          <p:val>
                                            <p:strVal val="#ppt_w"/>
                                          </p:val>
                                        </p:tav>
                                      </p:tavLst>
                                    </p:anim>
                                    <p:anim calcmode="lin" valueType="num">
                                      <p:cBhvr>
                                        <p:cTn id="46" dur="500" fill="hold"/>
                                        <p:tgtEl>
                                          <p:spTgt spid="35">
                                            <p:txEl>
                                              <p:pRg st="0" end="0"/>
                                            </p:txEl>
                                          </p:spTgt>
                                        </p:tgtEl>
                                        <p:attrNameLst>
                                          <p:attrName>ppt_h</p:attrName>
                                        </p:attrNameLst>
                                      </p:cBhvr>
                                      <p:tavLst>
                                        <p:tav tm="0">
                                          <p:val>
                                            <p:fltVal val="0"/>
                                          </p:val>
                                        </p:tav>
                                        <p:tav tm="100000">
                                          <p:val>
                                            <p:strVal val="#ppt_h"/>
                                          </p:val>
                                        </p:tav>
                                      </p:tavLst>
                                    </p:anim>
                                    <p:animEffect transition="in" filter="fade">
                                      <p:cBhvr>
                                        <p:cTn id="47" dur="500"/>
                                        <p:tgtEl>
                                          <p:spTgt spid="35">
                                            <p:txEl>
                                              <p:pRg st="0" end="0"/>
                                            </p:txEl>
                                          </p:spTgt>
                                        </p:tgtEl>
                                      </p:cBhvr>
                                    </p:animEffect>
                                  </p:childTnLst>
                                </p:cTn>
                              </p:par>
                              <p:par>
                                <p:cTn id="48" presetID="23" presetClass="entr" presetSubtype="16" fill="hold" grpId="0" nodeType="withEffect">
                                  <p:stCondLst>
                                    <p:cond delay="200"/>
                                  </p:stCondLst>
                                  <p:childTnLst>
                                    <p:set>
                                      <p:cBhvr>
                                        <p:cTn id="49" dur="1" fill="hold">
                                          <p:stCondLst>
                                            <p:cond delay="0"/>
                                          </p:stCondLst>
                                        </p:cTn>
                                        <p:tgtEl>
                                          <p:spTgt spid="39">
                                            <p:txEl>
                                              <p:pRg st="0" end="0"/>
                                            </p:txEl>
                                          </p:spTgt>
                                        </p:tgtEl>
                                        <p:attrNameLst>
                                          <p:attrName>style.visibility</p:attrName>
                                        </p:attrNameLst>
                                      </p:cBhvr>
                                      <p:to>
                                        <p:strVal val="visible"/>
                                      </p:to>
                                    </p:set>
                                    <p:anim calcmode="lin" valueType="num">
                                      <p:cBhvr>
                                        <p:cTn id="50" dur="500" fill="hold"/>
                                        <p:tgtEl>
                                          <p:spTgt spid="39">
                                            <p:txEl>
                                              <p:pRg st="0" end="0"/>
                                            </p:txEl>
                                          </p:spTgt>
                                        </p:tgtEl>
                                        <p:attrNameLst>
                                          <p:attrName>ppt_w</p:attrName>
                                        </p:attrNameLst>
                                      </p:cBhvr>
                                      <p:tavLst>
                                        <p:tav tm="0">
                                          <p:val>
                                            <p:fltVal val="0"/>
                                          </p:val>
                                        </p:tav>
                                        <p:tav tm="100000">
                                          <p:val>
                                            <p:strVal val="#ppt_w"/>
                                          </p:val>
                                        </p:tav>
                                      </p:tavLst>
                                    </p:anim>
                                    <p:anim calcmode="lin" valueType="num">
                                      <p:cBhvr>
                                        <p:cTn id="51" dur="500" fill="hold"/>
                                        <p:tgtEl>
                                          <p:spTgt spid="39">
                                            <p:txEl>
                                              <p:pRg st="0" end="0"/>
                                            </p:txEl>
                                          </p:spTgt>
                                        </p:tgtEl>
                                        <p:attrNameLst>
                                          <p:attrName>ppt_h</p:attrName>
                                        </p:attrNameLst>
                                      </p:cBhvr>
                                      <p:tavLst>
                                        <p:tav tm="0">
                                          <p:val>
                                            <p:fltVal val="0"/>
                                          </p:val>
                                        </p:tav>
                                        <p:tav tm="100000">
                                          <p:val>
                                            <p:strVal val="#ppt_h"/>
                                          </p:val>
                                        </p:tav>
                                      </p:tavLst>
                                    </p:anim>
                                  </p:childTnLst>
                                </p:cTn>
                              </p:par>
                              <p:par>
                                <p:cTn id="52" presetID="53" presetClass="entr" presetSubtype="16" fill="hold" grpId="0" nodeType="withEffect">
                                  <p:stCondLst>
                                    <p:cond delay="200"/>
                                  </p:stCondLst>
                                  <p:childTnLst>
                                    <p:set>
                                      <p:cBhvr>
                                        <p:cTn id="53" dur="1" fill="hold">
                                          <p:stCondLst>
                                            <p:cond delay="0"/>
                                          </p:stCondLst>
                                        </p:cTn>
                                        <p:tgtEl>
                                          <p:spTgt spid="40"/>
                                        </p:tgtEl>
                                        <p:attrNameLst>
                                          <p:attrName>style.visibility</p:attrName>
                                        </p:attrNameLst>
                                      </p:cBhvr>
                                      <p:to>
                                        <p:strVal val="visible"/>
                                      </p:to>
                                    </p:set>
                                    <p:anim calcmode="lin" valueType="num">
                                      <p:cBhvr>
                                        <p:cTn id="54" dur="500" fill="hold"/>
                                        <p:tgtEl>
                                          <p:spTgt spid="40"/>
                                        </p:tgtEl>
                                        <p:attrNameLst>
                                          <p:attrName>ppt_w</p:attrName>
                                        </p:attrNameLst>
                                      </p:cBhvr>
                                      <p:tavLst>
                                        <p:tav tm="0">
                                          <p:val>
                                            <p:fltVal val="0"/>
                                          </p:val>
                                        </p:tav>
                                        <p:tav tm="100000">
                                          <p:val>
                                            <p:strVal val="#ppt_w"/>
                                          </p:val>
                                        </p:tav>
                                      </p:tavLst>
                                    </p:anim>
                                    <p:anim calcmode="lin" valueType="num">
                                      <p:cBhvr>
                                        <p:cTn id="55" dur="500" fill="hold"/>
                                        <p:tgtEl>
                                          <p:spTgt spid="40"/>
                                        </p:tgtEl>
                                        <p:attrNameLst>
                                          <p:attrName>ppt_h</p:attrName>
                                        </p:attrNameLst>
                                      </p:cBhvr>
                                      <p:tavLst>
                                        <p:tav tm="0">
                                          <p:val>
                                            <p:fltVal val="0"/>
                                          </p:val>
                                        </p:tav>
                                        <p:tav tm="100000">
                                          <p:val>
                                            <p:strVal val="#ppt_h"/>
                                          </p:val>
                                        </p:tav>
                                      </p:tavLst>
                                    </p:anim>
                                    <p:animEffect transition="in" filter="fade">
                                      <p:cBhvr>
                                        <p:cTn id="56" dur="500"/>
                                        <p:tgtEl>
                                          <p:spTgt spid="40"/>
                                        </p:tgtEl>
                                      </p:cBhvr>
                                    </p:animEffect>
                                  </p:childTnLst>
                                </p:cTn>
                              </p:par>
                              <p:par>
                                <p:cTn id="57" presetID="53" presetClass="entr" presetSubtype="16" fill="hold" grpId="0" nodeType="withEffect">
                                  <p:stCondLst>
                                    <p:cond delay="200"/>
                                  </p:stCondLst>
                                  <p:childTnLst>
                                    <p:set>
                                      <p:cBhvr>
                                        <p:cTn id="58" dur="1" fill="hold">
                                          <p:stCondLst>
                                            <p:cond delay="0"/>
                                          </p:stCondLst>
                                        </p:cTn>
                                        <p:tgtEl>
                                          <p:spTgt spid="41">
                                            <p:txEl>
                                              <p:pRg st="0" end="0"/>
                                            </p:txEl>
                                          </p:spTgt>
                                        </p:tgtEl>
                                        <p:attrNameLst>
                                          <p:attrName>style.visibility</p:attrName>
                                        </p:attrNameLst>
                                      </p:cBhvr>
                                      <p:to>
                                        <p:strVal val="visible"/>
                                      </p:to>
                                    </p:set>
                                    <p:anim calcmode="lin" valueType="num">
                                      <p:cBhvr>
                                        <p:cTn id="59" dur="500" fill="hold"/>
                                        <p:tgtEl>
                                          <p:spTgt spid="41">
                                            <p:txEl>
                                              <p:pRg st="0" end="0"/>
                                            </p:txEl>
                                          </p:spTgt>
                                        </p:tgtEl>
                                        <p:attrNameLst>
                                          <p:attrName>ppt_w</p:attrName>
                                        </p:attrNameLst>
                                      </p:cBhvr>
                                      <p:tavLst>
                                        <p:tav tm="0">
                                          <p:val>
                                            <p:fltVal val="0"/>
                                          </p:val>
                                        </p:tav>
                                        <p:tav tm="100000">
                                          <p:val>
                                            <p:strVal val="#ppt_w"/>
                                          </p:val>
                                        </p:tav>
                                      </p:tavLst>
                                    </p:anim>
                                    <p:anim calcmode="lin" valueType="num">
                                      <p:cBhvr>
                                        <p:cTn id="60" dur="500" fill="hold"/>
                                        <p:tgtEl>
                                          <p:spTgt spid="41">
                                            <p:txEl>
                                              <p:pRg st="0" end="0"/>
                                            </p:txEl>
                                          </p:spTgt>
                                        </p:tgtEl>
                                        <p:attrNameLst>
                                          <p:attrName>ppt_h</p:attrName>
                                        </p:attrNameLst>
                                      </p:cBhvr>
                                      <p:tavLst>
                                        <p:tav tm="0">
                                          <p:val>
                                            <p:fltVal val="0"/>
                                          </p:val>
                                        </p:tav>
                                        <p:tav tm="100000">
                                          <p:val>
                                            <p:strVal val="#ppt_h"/>
                                          </p:val>
                                        </p:tav>
                                      </p:tavLst>
                                    </p:anim>
                                    <p:animEffect transition="in" filter="fade">
                                      <p:cBhvr>
                                        <p:cTn id="61" dur="500"/>
                                        <p:tgtEl>
                                          <p:spTgt spid="41">
                                            <p:txEl>
                                              <p:pRg st="0" end="0"/>
                                            </p:txEl>
                                          </p:spTgt>
                                        </p:tgtEl>
                                      </p:cBhvr>
                                    </p:animEffect>
                                  </p:childTnLst>
                                </p:cTn>
                              </p:par>
                              <p:par>
                                <p:cTn id="62" presetID="53" presetClass="entr" presetSubtype="16" fill="hold" grpId="0" nodeType="withEffect">
                                  <p:stCondLst>
                                    <p:cond delay="200"/>
                                  </p:stCondLst>
                                  <p:childTnLst>
                                    <p:set>
                                      <p:cBhvr>
                                        <p:cTn id="63" dur="1" fill="hold">
                                          <p:stCondLst>
                                            <p:cond delay="0"/>
                                          </p:stCondLst>
                                        </p:cTn>
                                        <p:tgtEl>
                                          <p:spTgt spid="42">
                                            <p:txEl>
                                              <p:pRg st="0" end="0"/>
                                            </p:txEl>
                                          </p:spTgt>
                                        </p:tgtEl>
                                        <p:attrNameLst>
                                          <p:attrName>style.visibility</p:attrName>
                                        </p:attrNameLst>
                                      </p:cBhvr>
                                      <p:to>
                                        <p:strVal val="visible"/>
                                      </p:to>
                                    </p:set>
                                    <p:anim calcmode="lin" valueType="num">
                                      <p:cBhvr>
                                        <p:cTn id="64" dur="500" fill="hold"/>
                                        <p:tgtEl>
                                          <p:spTgt spid="42">
                                            <p:txEl>
                                              <p:pRg st="0" end="0"/>
                                            </p:txEl>
                                          </p:spTgt>
                                        </p:tgtEl>
                                        <p:attrNameLst>
                                          <p:attrName>ppt_w</p:attrName>
                                        </p:attrNameLst>
                                      </p:cBhvr>
                                      <p:tavLst>
                                        <p:tav tm="0">
                                          <p:val>
                                            <p:fltVal val="0"/>
                                          </p:val>
                                        </p:tav>
                                        <p:tav tm="100000">
                                          <p:val>
                                            <p:strVal val="#ppt_w"/>
                                          </p:val>
                                        </p:tav>
                                      </p:tavLst>
                                    </p:anim>
                                    <p:anim calcmode="lin" valueType="num">
                                      <p:cBhvr>
                                        <p:cTn id="65" dur="500" fill="hold"/>
                                        <p:tgtEl>
                                          <p:spTgt spid="42">
                                            <p:txEl>
                                              <p:pRg st="0" end="0"/>
                                            </p:txEl>
                                          </p:spTgt>
                                        </p:tgtEl>
                                        <p:attrNameLst>
                                          <p:attrName>ppt_h</p:attrName>
                                        </p:attrNameLst>
                                      </p:cBhvr>
                                      <p:tavLst>
                                        <p:tav tm="0">
                                          <p:val>
                                            <p:fltVal val="0"/>
                                          </p:val>
                                        </p:tav>
                                        <p:tav tm="100000">
                                          <p:val>
                                            <p:strVal val="#ppt_h"/>
                                          </p:val>
                                        </p:tav>
                                      </p:tavLst>
                                    </p:anim>
                                    <p:animEffect transition="in" filter="fade">
                                      <p:cBhvr>
                                        <p:cTn id="66" dur="500"/>
                                        <p:tgtEl>
                                          <p:spTgt spid="42">
                                            <p:txEl>
                                              <p:pRg st="0" end="0"/>
                                            </p:txEl>
                                          </p:spTgt>
                                        </p:tgtEl>
                                      </p:cBhvr>
                                    </p:animEffect>
                                  </p:childTnLst>
                                </p:cTn>
                              </p:par>
                              <p:par>
                                <p:cTn id="67" presetID="23" presetClass="entr" presetSubtype="16" fill="hold" grpId="0" nodeType="withEffect">
                                  <p:stCondLst>
                                    <p:cond delay="200"/>
                                  </p:stCondLst>
                                  <p:childTnLst>
                                    <p:set>
                                      <p:cBhvr>
                                        <p:cTn id="68" dur="1" fill="hold">
                                          <p:stCondLst>
                                            <p:cond delay="0"/>
                                          </p:stCondLst>
                                        </p:cTn>
                                        <p:tgtEl>
                                          <p:spTgt spid="52">
                                            <p:txEl>
                                              <p:pRg st="0" end="0"/>
                                            </p:txEl>
                                          </p:spTgt>
                                        </p:tgtEl>
                                        <p:attrNameLst>
                                          <p:attrName>style.visibility</p:attrName>
                                        </p:attrNameLst>
                                      </p:cBhvr>
                                      <p:to>
                                        <p:strVal val="visible"/>
                                      </p:to>
                                    </p:set>
                                    <p:anim calcmode="lin" valueType="num">
                                      <p:cBhvr>
                                        <p:cTn id="69" dur="500" fill="hold"/>
                                        <p:tgtEl>
                                          <p:spTgt spid="52">
                                            <p:txEl>
                                              <p:pRg st="0" end="0"/>
                                            </p:txEl>
                                          </p:spTgt>
                                        </p:tgtEl>
                                        <p:attrNameLst>
                                          <p:attrName>ppt_w</p:attrName>
                                        </p:attrNameLst>
                                      </p:cBhvr>
                                      <p:tavLst>
                                        <p:tav tm="0">
                                          <p:val>
                                            <p:fltVal val="0"/>
                                          </p:val>
                                        </p:tav>
                                        <p:tav tm="100000">
                                          <p:val>
                                            <p:strVal val="#ppt_w"/>
                                          </p:val>
                                        </p:tav>
                                      </p:tavLst>
                                    </p:anim>
                                    <p:anim calcmode="lin" valueType="num">
                                      <p:cBhvr>
                                        <p:cTn id="70" dur="500" fill="hold"/>
                                        <p:tgtEl>
                                          <p:spTgt spid="52">
                                            <p:txEl>
                                              <p:pRg st="0" end="0"/>
                                            </p:txEl>
                                          </p:spTgt>
                                        </p:tgtEl>
                                        <p:attrNameLst>
                                          <p:attrName>ppt_h</p:attrName>
                                        </p:attrNameLst>
                                      </p:cBhvr>
                                      <p:tavLst>
                                        <p:tav tm="0">
                                          <p:val>
                                            <p:fltVal val="0"/>
                                          </p:val>
                                        </p:tav>
                                        <p:tav tm="100000">
                                          <p:val>
                                            <p:strVal val="#ppt_h"/>
                                          </p:val>
                                        </p:tav>
                                      </p:tavLst>
                                    </p:anim>
                                  </p:childTnLst>
                                </p:cTn>
                              </p:par>
                              <p:par>
                                <p:cTn id="71" presetID="53" presetClass="entr" presetSubtype="16" fill="hold" grpId="0" nodeType="withEffect">
                                  <p:stCondLst>
                                    <p:cond delay="200"/>
                                  </p:stCondLst>
                                  <p:childTnLst>
                                    <p:set>
                                      <p:cBhvr>
                                        <p:cTn id="72" dur="1" fill="hold">
                                          <p:stCondLst>
                                            <p:cond delay="0"/>
                                          </p:stCondLst>
                                        </p:cTn>
                                        <p:tgtEl>
                                          <p:spTgt spid="53"/>
                                        </p:tgtEl>
                                        <p:attrNameLst>
                                          <p:attrName>style.visibility</p:attrName>
                                        </p:attrNameLst>
                                      </p:cBhvr>
                                      <p:to>
                                        <p:strVal val="visible"/>
                                      </p:to>
                                    </p:set>
                                    <p:anim calcmode="lin" valueType="num">
                                      <p:cBhvr>
                                        <p:cTn id="73" dur="500" fill="hold"/>
                                        <p:tgtEl>
                                          <p:spTgt spid="53"/>
                                        </p:tgtEl>
                                        <p:attrNameLst>
                                          <p:attrName>ppt_w</p:attrName>
                                        </p:attrNameLst>
                                      </p:cBhvr>
                                      <p:tavLst>
                                        <p:tav tm="0">
                                          <p:val>
                                            <p:fltVal val="0"/>
                                          </p:val>
                                        </p:tav>
                                        <p:tav tm="100000">
                                          <p:val>
                                            <p:strVal val="#ppt_w"/>
                                          </p:val>
                                        </p:tav>
                                      </p:tavLst>
                                    </p:anim>
                                    <p:anim calcmode="lin" valueType="num">
                                      <p:cBhvr>
                                        <p:cTn id="74" dur="500" fill="hold"/>
                                        <p:tgtEl>
                                          <p:spTgt spid="53"/>
                                        </p:tgtEl>
                                        <p:attrNameLst>
                                          <p:attrName>ppt_h</p:attrName>
                                        </p:attrNameLst>
                                      </p:cBhvr>
                                      <p:tavLst>
                                        <p:tav tm="0">
                                          <p:val>
                                            <p:fltVal val="0"/>
                                          </p:val>
                                        </p:tav>
                                        <p:tav tm="100000">
                                          <p:val>
                                            <p:strVal val="#ppt_h"/>
                                          </p:val>
                                        </p:tav>
                                      </p:tavLst>
                                    </p:anim>
                                    <p:animEffect transition="in" filter="fade">
                                      <p:cBhvr>
                                        <p:cTn id="75" dur="500"/>
                                        <p:tgtEl>
                                          <p:spTgt spid="53"/>
                                        </p:tgtEl>
                                      </p:cBhvr>
                                    </p:animEffect>
                                  </p:childTnLst>
                                </p:cTn>
                              </p:par>
                              <p:par>
                                <p:cTn id="76" presetID="53" presetClass="entr" presetSubtype="16" fill="hold" grpId="0" nodeType="withEffect">
                                  <p:stCondLst>
                                    <p:cond delay="200"/>
                                  </p:stCondLst>
                                  <p:childTnLst>
                                    <p:set>
                                      <p:cBhvr>
                                        <p:cTn id="77" dur="1" fill="hold">
                                          <p:stCondLst>
                                            <p:cond delay="0"/>
                                          </p:stCondLst>
                                        </p:cTn>
                                        <p:tgtEl>
                                          <p:spTgt spid="54">
                                            <p:txEl>
                                              <p:pRg st="0" end="0"/>
                                            </p:txEl>
                                          </p:spTgt>
                                        </p:tgtEl>
                                        <p:attrNameLst>
                                          <p:attrName>style.visibility</p:attrName>
                                        </p:attrNameLst>
                                      </p:cBhvr>
                                      <p:to>
                                        <p:strVal val="visible"/>
                                      </p:to>
                                    </p:set>
                                    <p:anim calcmode="lin" valueType="num">
                                      <p:cBhvr>
                                        <p:cTn id="78" dur="500" fill="hold"/>
                                        <p:tgtEl>
                                          <p:spTgt spid="54">
                                            <p:txEl>
                                              <p:pRg st="0" end="0"/>
                                            </p:txEl>
                                          </p:spTgt>
                                        </p:tgtEl>
                                        <p:attrNameLst>
                                          <p:attrName>ppt_w</p:attrName>
                                        </p:attrNameLst>
                                      </p:cBhvr>
                                      <p:tavLst>
                                        <p:tav tm="0">
                                          <p:val>
                                            <p:fltVal val="0"/>
                                          </p:val>
                                        </p:tav>
                                        <p:tav tm="100000">
                                          <p:val>
                                            <p:strVal val="#ppt_w"/>
                                          </p:val>
                                        </p:tav>
                                      </p:tavLst>
                                    </p:anim>
                                    <p:anim calcmode="lin" valueType="num">
                                      <p:cBhvr>
                                        <p:cTn id="79" dur="500" fill="hold"/>
                                        <p:tgtEl>
                                          <p:spTgt spid="54">
                                            <p:txEl>
                                              <p:pRg st="0" end="0"/>
                                            </p:txEl>
                                          </p:spTgt>
                                        </p:tgtEl>
                                        <p:attrNameLst>
                                          <p:attrName>ppt_h</p:attrName>
                                        </p:attrNameLst>
                                      </p:cBhvr>
                                      <p:tavLst>
                                        <p:tav tm="0">
                                          <p:val>
                                            <p:fltVal val="0"/>
                                          </p:val>
                                        </p:tav>
                                        <p:tav tm="100000">
                                          <p:val>
                                            <p:strVal val="#ppt_h"/>
                                          </p:val>
                                        </p:tav>
                                      </p:tavLst>
                                    </p:anim>
                                    <p:animEffect transition="in" filter="fade">
                                      <p:cBhvr>
                                        <p:cTn id="80" dur="500"/>
                                        <p:tgtEl>
                                          <p:spTgt spid="54">
                                            <p:txEl>
                                              <p:pRg st="0" end="0"/>
                                            </p:txEl>
                                          </p:spTgt>
                                        </p:tgtEl>
                                      </p:cBhvr>
                                    </p:animEffect>
                                  </p:childTnLst>
                                </p:cTn>
                              </p:par>
                              <p:par>
                                <p:cTn id="81" presetID="53" presetClass="entr" presetSubtype="16" fill="hold" grpId="0" nodeType="withEffect">
                                  <p:stCondLst>
                                    <p:cond delay="200"/>
                                  </p:stCondLst>
                                  <p:childTnLst>
                                    <p:set>
                                      <p:cBhvr>
                                        <p:cTn id="82" dur="1" fill="hold">
                                          <p:stCondLst>
                                            <p:cond delay="0"/>
                                          </p:stCondLst>
                                        </p:cTn>
                                        <p:tgtEl>
                                          <p:spTgt spid="43">
                                            <p:txEl>
                                              <p:pRg st="0" end="0"/>
                                            </p:txEl>
                                          </p:spTgt>
                                        </p:tgtEl>
                                        <p:attrNameLst>
                                          <p:attrName>style.visibility</p:attrName>
                                        </p:attrNameLst>
                                      </p:cBhvr>
                                      <p:to>
                                        <p:strVal val="visible"/>
                                      </p:to>
                                    </p:set>
                                    <p:anim calcmode="lin" valueType="num">
                                      <p:cBhvr>
                                        <p:cTn id="83" dur="500" fill="hold"/>
                                        <p:tgtEl>
                                          <p:spTgt spid="43">
                                            <p:txEl>
                                              <p:pRg st="0" end="0"/>
                                            </p:txEl>
                                          </p:spTgt>
                                        </p:tgtEl>
                                        <p:attrNameLst>
                                          <p:attrName>ppt_w</p:attrName>
                                        </p:attrNameLst>
                                      </p:cBhvr>
                                      <p:tavLst>
                                        <p:tav tm="0">
                                          <p:val>
                                            <p:fltVal val="0"/>
                                          </p:val>
                                        </p:tav>
                                        <p:tav tm="100000">
                                          <p:val>
                                            <p:strVal val="#ppt_w"/>
                                          </p:val>
                                        </p:tav>
                                      </p:tavLst>
                                    </p:anim>
                                    <p:anim calcmode="lin" valueType="num">
                                      <p:cBhvr>
                                        <p:cTn id="84" dur="500" fill="hold"/>
                                        <p:tgtEl>
                                          <p:spTgt spid="43">
                                            <p:txEl>
                                              <p:pRg st="0" end="0"/>
                                            </p:txEl>
                                          </p:spTgt>
                                        </p:tgtEl>
                                        <p:attrNameLst>
                                          <p:attrName>ppt_h</p:attrName>
                                        </p:attrNameLst>
                                      </p:cBhvr>
                                      <p:tavLst>
                                        <p:tav tm="0">
                                          <p:val>
                                            <p:fltVal val="0"/>
                                          </p:val>
                                        </p:tav>
                                        <p:tav tm="100000">
                                          <p:val>
                                            <p:strVal val="#ppt_h"/>
                                          </p:val>
                                        </p:tav>
                                      </p:tavLst>
                                    </p:anim>
                                    <p:animEffect transition="in" filter="fade">
                                      <p:cBhvr>
                                        <p:cTn id="85" dur="500"/>
                                        <p:tgtEl>
                                          <p:spTgt spid="43">
                                            <p:txEl>
                                              <p:pRg st="0" end="0"/>
                                            </p:txEl>
                                          </p:spTgt>
                                        </p:tgtEl>
                                      </p:cBhvr>
                                    </p:animEffect>
                                  </p:childTnLst>
                                </p:cTn>
                              </p:par>
                              <p:par>
                                <p:cTn id="86" presetID="53" presetClass="entr" presetSubtype="16" fill="hold" grpId="0" nodeType="withEffect">
                                  <p:stCondLst>
                                    <p:cond delay="200"/>
                                  </p:stCondLst>
                                  <p:childTnLst>
                                    <p:set>
                                      <p:cBhvr>
                                        <p:cTn id="87" dur="1" fill="hold">
                                          <p:stCondLst>
                                            <p:cond delay="0"/>
                                          </p:stCondLst>
                                        </p:cTn>
                                        <p:tgtEl>
                                          <p:spTgt spid="45"/>
                                        </p:tgtEl>
                                        <p:attrNameLst>
                                          <p:attrName>style.visibility</p:attrName>
                                        </p:attrNameLst>
                                      </p:cBhvr>
                                      <p:to>
                                        <p:strVal val="visible"/>
                                      </p:to>
                                    </p:set>
                                    <p:anim calcmode="lin" valueType="num">
                                      <p:cBhvr>
                                        <p:cTn id="88" dur="500" fill="hold"/>
                                        <p:tgtEl>
                                          <p:spTgt spid="45"/>
                                        </p:tgtEl>
                                        <p:attrNameLst>
                                          <p:attrName>ppt_w</p:attrName>
                                        </p:attrNameLst>
                                      </p:cBhvr>
                                      <p:tavLst>
                                        <p:tav tm="0">
                                          <p:val>
                                            <p:fltVal val="0"/>
                                          </p:val>
                                        </p:tav>
                                        <p:tav tm="100000">
                                          <p:val>
                                            <p:strVal val="#ppt_w"/>
                                          </p:val>
                                        </p:tav>
                                      </p:tavLst>
                                    </p:anim>
                                    <p:anim calcmode="lin" valueType="num">
                                      <p:cBhvr>
                                        <p:cTn id="89" dur="500" fill="hold"/>
                                        <p:tgtEl>
                                          <p:spTgt spid="45"/>
                                        </p:tgtEl>
                                        <p:attrNameLst>
                                          <p:attrName>ppt_h</p:attrName>
                                        </p:attrNameLst>
                                      </p:cBhvr>
                                      <p:tavLst>
                                        <p:tav tm="0">
                                          <p:val>
                                            <p:fltVal val="0"/>
                                          </p:val>
                                        </p:tav>
                                        <p:tav tm="100000">
                                          <p:val>
                                            <p:strVal val="#ppt_h"/>
                                          </p:val>
                                        </p:tav>
                                      </p:tavLst>
                                    </p:anim>
                                    <p:animEffect transition="in" filter="fade">
                                      <p:cBhvr>
                                        <p:cTn id="90" dur="500"/>
                                        <p:tgtEl>
                                          <p:spTgt spid="45"/>
                                        </p:tgtEl>
                                      </p:cBhvr>
                                    </p:animEffect>
                                  </p:childTnLst>
                                </p:cTn>
                              </p:par>
                              <p:par>
                                <p:cTn id="91" presetID="53" presetClass="entr" presetSubtype="16" fill="hold" grpId="0" nodeType="withEffect">
                                  <p:stCondLst>
                                    <p:cond delay="200"/>
                                  </p:stCondLst>
                                  <p:childTnLst>
                                    <p:set>
                                      <p:cBhvr>
                                        <p:cTn id="92" dur="1" fill="hold">
                                          <p:stCondLst>
                                            <p:cond delay="0"/>
                                          </p:stCondLst>
                                        </p:cTn>
                                        <p:tgtEl>
                                          <p:spTgt spid="46">
                                            <p:txEl>
                                              <p:pRg st="0" end="0"/>
                                            </p:txEl>
                                          </p:spTgt>
                                        </p:tgtEl>
                                        <p:attrNameLst>
                                          <p:attrName>style.visibility</p:attrName>
                                        </p:attrNameLst>
                                      </p:cBhvr>
                                      <p:to>
                                        <p:strVal val="visible"/>
                                      </p:to>
                                    </p:set>
                                    <p:anim calcmode="lin" valueType="num">
                                      <p:cBhvr>
                                        <p:cTn id="93" dur="500" fill="hold"/>
                                        <p:tgtEl>
                                          <p:spTgt spid="46">
                                            <p:txEl>
                                              <p:pRg st="0" end="0"/>
                                            </p:txEl>
                                          </p:spTgt>
                                        </p:tgtEl>
                                        <p:attrNameLst>
                                          <p:attrName>ppt_w</p:attrName>
                                        </p:attrNameLst>
                                      </p:cBhvr>
                                      <p:tavLst>
                                        <p:tav tm="0">
                                          <p:val>
                                            <p:fltVal val="0"/>
                                          </p:val>
                                        </p:tav>
                                        <p:tav tm="100000">
                                          <p:val>
                                            <p:strVal val="#ppt_w"/>
                                          </p:val>
                                        </p:tav>
                                      </p:tavLst>
                                    </p:anim>
                                    <p:anim calcmode="lin" valueType="num">
                                      <p:cBhvr>
                                        <p:cTn id="94" dur="500" fill="hold"/>
                                        <p:tgtEl>
                                          <p:spTgt spid="46">
                                            <p:txEl>
                                              <p:pRg st="0" end="0"/>
                                            </p:txEl>
                                          </p:spTgt>
                                        </p:tgtEl>
                                        <p:attrNameLst>
                                          <p:attrName>ppt_h</p:attrName>
                                        </p:attrNameLst>
                                      </p:cBhvr>
                                      <p:tavLst>
                                        <p:tav tm="0">
                                          <p:val>
                                            <p:fltVal val="0"/>
                                          </p:val>
                                        </p:tav>
                                        <p:tav tm="100000">
                                          <p:val>
                                            <p:strVal val="#ppt_h"/>
                                          </p:val>
                                        </p:tav>
                                      </p:tavLst>
                                    </p:anim>
                                    <p:animEffect transition="in" filter="fade">
                                      <p:cBhvr>
                                        <p:cTn id="95" dur="500"/>
                                        <p:tgtEl>
                                          <p:spTgt spid="46">
                                            <p:txEl>
                                              <p:pRg st="0" end="0"/>
                                            </p:txEl>
                                          </p:spTgt>
                                        </p:tgtEl>
                                      </p:cBhvr>
                                    </p:animEffect>
                                  </p:childTnLst>
                                </p:cTn>
                              </p:par>
                              <p:par>
                                <p:cTn id="96" presetID="53" presetClass="entr" presetSubtype="16" fill="hold" grpId="0" nodeType="withEffect">
                                  <p:stCondLst>
                                    <p:cond delay="200"/>
                                  </p:stCondLst>
                                  <p:childTnLst>
                                    <p:set>
                                      <p:cBhvr>
                                        <p:cTn id="97" dur="1" fill="hold">
                                          <p:stCondLst>
                                            <p:cond delay="0"/>
                                          </p:stCondLst>
                                        </p:cTn>
                                        <p:tgtEl>
                                          <p:spTgt spid="47">
                                            <p:txEl>
                                              <p:pRg st="0" end="0"/>
                                            </p:txEl>
                                          </p:spTgt>
                                        </p:tgtEl>
                                        <p:attrNameLst>
                                          <p:attrName>style.visibility</p:attrName>
                                        </p:attrNameLst>
                                      </p:cBhvr>
                                      <p:to>
                                        <p:strVal val="visible"/>
                                      </p:to>
                                    </p:set>
                                    <p:anim calcmode="lin" valueType="num">
                                      <p:cBhvr>
                                        <p:cTn id="98" dur="500" fill="hold"/>
                                        <p:tgtEl>
                                          <p:spTgt spid="47">
                                            <p:txEl>
                                              <p:pRg st="0" end="0"/>
                                            </p:txEl>
                                          </p:spTgt>
                                        </p:tgtEl>
                                        <p:attrNameLst>
                                          <p:attrName>ppt_w</p:attrName>
                                        </p:attrNameLst>
                                      </p:cBhvr>
                                      <p:tavLst>
                                        <p:tav tm="0">
                                          <p:val>
                                            <p:fltVal val="0"/>
                                          </p:val>
                                        </p:tav>
                                        <p:tav tm="100000">
                                          <p:val>
                                            <p:strVal val="#ppt_w"/>
                                          </p:val>
                                        </p:tav>
                                      </p:tavLst>
                                    </p:anim>
                                    <p:anim calcmode="lin" valueType="num">
                                      <p:cBhvr>
                                        <p:cTn id="99" dur="500" fill="hold"/>
                                        <p:tgtEl>
                                          <p:spTgt spid="47">
                                            <p:txEl>
                                              <p:pRg st="0" end="0"/>
                                            </p:txEl>
                                          </p:spTgt>
                                        </p:tgtEl>
                                        <p:attrNameLst>
                                          <p:attrName>ppt_h</p:attrName>
                                        </p:attrNameLst>
                                      </p:cBhvr>
                                      <p:tavLst>
                                        <p:tav tm="0">
                                          <p:val>
                                            <p:fltVal val="0"/>
                                          </p:val>
                                        </p:tav>
                                        <p:tav tm="100000">
                                          <p:val>
                                            <p:strVal val="#ppt_h"/>
                                          </p:val>
                                        </p:tav>
                                      </p:tavLst>
                                    </p:anim>
                                    <p:animEffect transition="in" filter="fade">
                                      <p:cBhvr>
                                        <p:cTn id="100" dur="500"/>
                                        <p:tgtEl>
                                          <p:spTgt spid="47">
                                            <p:txEl>
                                              <p:pRg st="0" end="0"/>
                                            </p:txEl>
                                          </p:spTgt>
                                        </p:tgtEl>
                                      </p:cBhvr>
                                    </p:animEffect>
                                  </p:childTnLst>
                                </p:cTn>
                              </p:par>
                              <p:par>
                                <p:cTn id="101" presetID="23" presetClass="entr" presetSubtype="16" fill="hold" grpId="0" nodeType="withEffect">
                                  <p:stCondLst>
                                    <p:cond delay="200"/>
                                  </p:stCondLst>
                                  <p:childTnLst>
                                    <p:set>
                                      <p:cBhvr>
                                        <p:cTn id="102" dur="1" fill="hold">
                                          <p:stCondLst>
                                            <p:cond delay="0"/>
                                          </p:stCondLst>
                                        </p:cTn>
                                        <p:tgtEl>
                                          <p:spTgt spid="48">
                                            <p:txEl>
                                              <p:pRg st="0" end="0"/>
                                            </p:txEl>
                                          </p:spTgt>
                                        </p:tgtEl>
                                        <p:attrNameLst>
                                          <p:attrName>style.visibility</p:attrName>
                                        </p:attrNameLst>
                                      </p:cBhvr>
                                      <p:to>
                                        <p:strVal val="visible"/>
                                      </p:to>
                                    </p:set>
                                    <p:anim calcmode="lin" valueType="num">
                                      <p:cBhvr>
                                        <p:cTn id="103" dur="500" fill="hold"/>
                                        <p:tgtEl>
                                          <p:spTgt spid="48">
                                            <p:txEl>
                                              <p:pRg st="0" end="0"/>
                                            </p:txEl>
                                          </p:spTgt>
                                        </p:tgtEl>
                                        <p:attrNameLst>
                                          <p:attrName>ppt_w</p:attrName>
                                        </p:attrNameLst>
                                      </p:cBhvr>
                                      <p:tavLst>
                                        <p:tav tm="0">
                                          <p:val>
                                            <p:fltVal val="0"/>
                                          </p:val>
                                        </p:tav>
                                        <p:tav tm="100000">
                                          <p:val>
                                            <p:strVal val="#ppt_w"/>
                                          </p:val>
                                        </p:tav>
                                      </p:tavLst>
                                    </p:anim>
                                    <p:anim calcmode="lin" valueType="num">
                                      <p:cBhvr>
                                        <p:cTn id="104" dur="500" fill="hold"/>
                                        <p:tgtEl>
                                          <p:spTgt spid="48">
                                            <p:txEl>
                                              <p:pRg st="0" end="0"/>
                                            </p:txEl>
                                          </p:spTgt>
                                        </p:tgtEl>
                                        <p:attrNameLst>
                                          <p:attrName>ppt_h</p:attrName>
                                        </p:attrNameLst>
                                      </p:cBhvr>
                                      <p:tavLst>
                                        <p:tav tm="0">
                                          <p:val>
                                            <p:fltVal val="0"/>
                                          </p:val>
                                        </p:tav>
                                        <p:tav tm="100000">
                                          <p:val>
                                            <p:strVal val="#ppt_h"/>
                                          </p:val>
                                        </p:tav>
                                      </p:tavLst>
                                    </p:anim>
                                  </p:childTnLst>
                                </p:cTn>
                              </p:par>
                              <p:par>
                                <p:cTn id="105" presetID="53" presetClass="entr" presetSubtype="16" fill="hold" grpId="0" nodeType="withEffect">
                                  <p:stCondLst>
                                    <p:cond delay="200"/>
                                  </p:stCondLst>
                                  <p:childTnLst>
                                    <p:set>
                                      <p:cBhvr>
                                        <p:cTn id="106" dur="1" fill="hold">
                                          <p:stCondLst>
                                            <p:cond delay="0"/>
                                          </p:stCondLst>
                                        </p:cTn>
                                        <p:tgtEl>
                                          <p:spTgt spid="49"/>
                                        </p:tgtEl>
                                        <p:attrNameLst>
                                          <p:attrName>style.visibility</p:attrName>
                                        </p:attrNameLst>
                                      </p:cBhvr>
                                      <p:to>
                                        <p:strVal val="visible"/>
                                      </p:to>
                                    </p:set>
                                    <p:anim calcmode="lin" valueType="num">
                                      <p:cBhvr>
                                        <p:cTn id="107" dur="500" fill="hold"/>
                                        <p:tgtEl>
                                          <p:spTgt spid="49"/>
                                        </p:tgtEl>
                                        <p:attrNameLst>
                                          <p:attrName>ppt_w</p:attrName>
                                        </p:attrNameLst>
                                      </p:cBhvr>
                                      <p:tavLst>
                                        <p:tav tm="0">
                                          <p:val>
                                            <p:fltVal val="0"/>
                                          </p:val>
                                        </p:tav>
                                        <p:tav tm="100000">
                                          <p:val>
                                            <p:strVal val="#ppt_w"/>
                                          </p:val>
                                        </p:tav>
                                      </p:tavLst>
                                    </p:anim>
                                    <p:anim calcmode="lin" valueType="num">
                                      <p:cBhvr>
                                        <p:cTn id="108" dur="500" fill="hold"/>
                                        <p:tgtEl>
                                          <p:spTgt spid="49"/>
                                        </p:tgtEl>
                                        <p:attrNameLst>
                                          <p:attrName>ppt_h</p:attrName>
                                        </p:attrNameLst>
                                      </p:cBhvr>
                                      <p:tavLst>
                                        <p:tav tm="0">
                                          <p:val>
                                            <p:fltVal val="0"/>
                                          </p:val>
                                        </p:tav>
                                        <p:tav tm="100000">
                                          <p:val>
                                            <p:strVal val="#ppt_h"/>
                                          </p:val>
                                        </p:tav>
                                      </p:tavLst>
                                    </p:anim>
                                    <p:animEffect transition="in" filter="fade">
                                      <p:cBhvr>
                                        <p:cTn id="109" dur="500"/>
                                        <p:tgtEl>
                                          <p:spTgt spid="49"/>
                                        </p:tgtEl>
                                      </p:cBhvr>
                                    </p:animEffect>
                                  </p:childTnLst>
                                </p:cTn>
                              </p:par>
                              <p:par>
                                <p:cTn id="110" presetID="53" presetClass="entr" presetSubtype="16" fill="hold" grpId="0" nodeType="withEffect">
                                  <p:stCondLst>
                                    <p:cond delay="200"/>
                                  </p:stCondLst>
                                  <p:childTnLst>
                                    <p:set>
                                      <p:cBhvr>
                                        <p:cTn id="111" dur="1" fill="hold">
                                          <p:stCondLst>
                                            <p:cond delay="0"/>
                                          </p:stCondLst>
                                        </p:cTn>
                                        <p:tgtEl>
                                          <p:spTgt spid="50">
                                            <p:txEl>
                                              <p:pRg st="0" end="0"/>
                                            </p:txEl>
                                          </p:spTgt>
                                        </p:tgtEl>
                                        <p:attrNameLst>
                                          <p:attrName>style.visibility</p:attrName>
                                        </p:attrNameLst>
                                      </p:cBhvr>
                                      <p:to>
                                        <p:strVal val="visible"/>
                                      </p:to>
                                    </p:set>
                                    <p:anim calcmode="lin" valueType="num">
                                      <p:cBhvr>
                                        <p:cTn id="112" dur="500" fill="hold"/>
                                        <p:tgtEl>
                                          <p:spTgt spid="50">
                                            <p:txEl>
                                              <p:pRg st="0" end="0"/>
                                            </p:txEl>
                                          </p:spTgt>
                                        </p:tgtEl>
                                        <p:attrNameLst>
                                          <p:attrName>ppt_w</p:attrName>
                                        </p:attrNameLst>
                                      </p:cBhvr>
                                      <p:tavLst>
                                        <p:tav tm="0">
                                          <p:val>
                                            <p:fltVal val="0"/>
                                          </p:val>
                                        </p:tav>
                                        <p:tav tm="100000">
                                          <p:val>
                                            <p:strVal val="#ppt_w"/>
                                          </p:val>
                                        </p:tav>
                                      </p:tavLst>
                                    </p:anim>
                                    <p:anim calcmode="lin" valueType="num">
                                      <p:cBhvr>
                                        <p:cTn id="113" dur="500" fill="hold"/>
                                        <p:tgtEl>
                                          <p:spTgt spid="50">
                                            <p:txEl>
                                              <p:pRg st="0" end="0"/>
                                            </p:txEl>
                                          </p:spTgt>
                                        </p:tgtEl>
                                        <p:attrNameLst>
                                          <p:attrName>ppt_h</p:attrName>
                                        </p:attrNameLst>
                                      </p:cBhvr>
                                      <p:tavLst>
                                        <p:tav tm="0">
                                          <p:val>
                                            <p:fltVal val="0"/>
                                          </p:val>
                                        </p:tav>
                                        <p:tav tm="100000">
                                          <p:val>
                                            <p:strVal val="#ppt_h"/>
                                          </p:val>
                                        </p:tav>
                                      </p:tavLst>
                                    </p:anim>
                                    <p:animEffect transition="in" filter="fade">
                                      <p:cBhvr>
                                        <p:cTn id="114" dur="500"/>
                                        <p:tgtEl>
                                          <p:spTgt spid="5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tmplLst>
          <p:tmpl lvl="1">
            <p:tnLst>
              <p:par>
                <p:cTn presetID="53" presetClass="entr" presetSubtype="16" fill="hold" nodeType="withEffect">
                  <p:stCondLst>
                    <p:cond delay="200"/>
                  </p:stCondLst>
                  <p:childTnLst>
                    <p:set>
                      <p:cBhvr>
                        <p:cTn dur="1" fill="hold">
                          <p:stCondLst>
                            <p:cond delay="0"/>
                          </p:stCondLst>
                        </p:cTn>
                        <p:tgtEl>
                          <p:spTgt spid="4"/>
                        </p:tgtEl>
                        <p:attrNameLst>
                          <p:attrName>style.visibility</p:attrName>
                        </p:attrNameLst>
                      </p:cBhvr>
                      <p:to>
                        <p:strVal val="visible"/>
                      </p:to>
                    </p:set>
                    <p:anim calcmode="lin" valueType="num">
                      <p:cBhvr>
                        <p:cTn dur="500" fill="hold"/>
                        <p:tgtEl>
                          <p:spTgt spid="4"/>
                        </p:tgtEl>
                        <p:attrNameLst>
                          <p:attrName>ppt_w</p:attrName>
                        </p:attrNameLst>
                      </p:cBhvr>
                      <p:tavLst>
                        <p:tav tm="0">
                          <p:val>
                            <p:fltVal val="0"/>
                          </p:val>
                        </p:tav>
                        <p:tav tm="100000">
                          <p:val>
                            <p:strVal val="#ppt_w"/>
                          </p:val>
                        </p:tav>
                      </p:tavLst>
                    </p:anim>
                    <p:anim calcmode="lin" valueType="num">
                      <p:cBhvr>
                        <p:cTn dur="500" fill="hold"/>
                        <p:tgtEl>
                          <p:spTgt spid="4"/>
                        </p:tgtEl>
                        <p:attrNameLst>
                          <p:attrName>ppt_h</p:attrName>
                        </p:attrNameLst>
                      </p:cBhvr>
                      <p:tavLst>
                        <p:tav tm="0">
                          <p:val>
                            <p:fltVal val="0"/>
                          </p:val>
                        </p:tav>
                        <p:tav tm="100000">
                          <p:val>
                            <p:strVal val="#ppt_h"/>
                          </p:val>
                        </p:tav>
                      </p:tavLst>
                    </p:anim>
                    <p:animEffect transition="in" filter="fade">
                      <p:cBhvr>
                        <p:cTn dur="500"/>
                        <p:tgtEl>
                          <p:spTgt spid="4"/>
                        </p:tgtEl>
                      </p:cBhvr>
                    </p:animEffect>
                  </p:childTnLst>
                </p:cTn>
              </p:par>
            </p:tnLst>
          </p:tmpl>
        </p:tmplLst>
      </p:bldP>
      <p:bldP spid="8" grpId="0" build="p">
        <p:tmplLst>
          <p:tmpl lvl="1">
            <p:tnLst>
              <p:par>
                <p:cTn presetID="23" presetClass="entr" presetSubtype="16"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 calcmode="lin" valueType="num">
                      <p:cBhvr>
                        <p:cTn dur="500" fill="hold"/>
                        <p:tgtEl>
                          <p:spTgt spid="8"/>
                        </p:tgtEl>
                        <p:attrNameLst>
                          <p:attrName>ppt_w</p:attrName>
                        </p:attrNameLst>
                      </p:cBhvr>
                      <p:tavLst>
                        <p:tav tm="0">
                          <p:val>
                            <p:fltVal val="0"/>
                          </p:val>
                        </p:tav>
                        <p:tav tm="100000">
                          <p:val>
                            <p:strVal val="#ppt_w"/>
                          </p:val>
                        </p:tav>
                      </p:tavLst>
                    </p:anim>
                    <p:anim calcmode="lin" valueType="num">
                      <p:cBhvr>
                        <p:cTn dur="500" fill="hold"/>
                        <p:tgtEl>
                          <p:spTgt spid="8"/>
                        </p:tgtEl>
                        <p:attrNameLst>
                          <p:attrName>ppt_h</p:attrName>
                        </p:attrNameLst>
                      </p:cBhvr>
                      <p:tavLst>
                        <p:tav tm="0">
                          <p:val>
                            <p:fltVal val="0"/>
                          </p:val>
                        </p:tav>
                        <p:tav tm="100000">
                          <p:val>
                            <p:strVal val="#ppt_h"/>
                          </p:val>
                        </p:tav>
                      </p:tavLst>
                    </p:anim>
                  </p:childTnLst>
                </p:cTn>
              </p:par>
            </p:tnLst>
          </p:tmpl>
        </p:tmplLst>
      </p:bldP>
      <p:bldP spid="11" grpId="0" bldLvl="0" animBg="1"/>
      <p:bldP spid="12" grpId="0" build="p">
        <p:tmplLst>
          <p:tmpl lvl="1">
            <p:tnLst>
              <p:par>
                <p:cTn presetID="53" presetClass="entr" presetSubtype="16" fill="hold" nodeType="withEffect">
                  <p:stCondLst>
                    <p:cond delay="200"/>
                  </p:stCondLst>
                  <p:childTnLst>
                    <p:set>
                      <p:cBhvr>
                        <p:cTn dur="1" fill="hold">
                          <p:stCondLst>
                            <p:cond delay="0"/>
                          </p:stCondLst>
                        </p:cTn>
                        <p:tgtEl>
                          <p:spTgt spid="12"/>
                        </p:tgtEl>
                        <p:attrNameLst>
                          <p:attrName>style.visibility</p:attrName>
                        </p:attrNameLst>
                      </p:cBhvr>
                      <p:to>
                        <p:strVal val="visible"/>
                      </p:to>
                    </p:set>
                    <p:anim calcmode="lin" valueType="num">
                      <p:cBhvr>
                        <p:cTn dur="500" fill="hold"/>
                        <p:tgtEl>
                          <p:spTgt spid="12"/>
                        </p:tgtEl>
                        <p:attrNameLst>
                          <p:attrName>ppt_w</p:attrName>
                        </p:attrNameLst>
                      </p:cBhvr>
                      <p:tavLst>
                        <p:tav tm="0">
                          <p:val>
                            <p:fltVal val="0"/>
                          </p:val>
                        </p:tav>
                        <p:tav tm="100000">
                          <p:val>
                            <p:strVal val="#ppt_w"/>
                          </p:val>
                        </p:tav>
                      </p:tavLst>
                    </p:anim>
                    <p:anim calcmode="lin" valueType="num">
                      <p:cBhvr>
                        <p:cTn dur="500" fill="hold"/>
                        <p:tgtEl>
                          <p:spTgt spid="12"/>
                        </p:tgtEl>
                        <p:attrNameLst>
                          <p:attrName>ppt_h</p:attrName>
                        </p:attrNameLst>
                      </p:cBhvr>
                      <p:tavLst>
                        <p:tav tm="0">
                          <p:val>
                            <p:fltVal val="0"/>
                          </p:val>
                        </p:tav>
                        <p:tav tm="100000">
                          <p:val>
                            <p:strVal val="#ppt_h"/>
                          </p:val>
                        </p:tav>
                      </p:tavLst>
                    </p:anim>
                    <p:animEffect transition="in" filter="fade">
                      <p:cBhvr>
                        <p:cTn dur="500"/>
                        <p:tgtEl>
                          <p:spTgt spid="12"/>
                        </p:tgtEl>
                      </p:cBhvr>
                    </p:animEffect>
                  </p:childTnLst>
                </p:cTn>
              </p:par>
            </p:tnLst>
          </p:tmpl>
        </p:tmplLst>
      </p:bldP>
      <p:bldP spid="17" grpId="0" build="p">
        <p:tmplLst>
          <p:tmpl lvl="1">
            <p:tnLst>
              <p:par>
                <p:cTn presetID="53" presetClass="entr" presetSubtype="16" fill="hold" nodeType="withEffect">
                  <p:stCondLst>
                    <p:cond delay="200"/>
                  </p:stCondLst>
                  <p:childTnLst>
                    <p:set>
                      <p:cBhvr>
                        <p:cTn dur="1" fill="hold">
                          <p:stCondLst>
                            <p:cond delay="0"/>
                          </p:stCondLst>
                        </p:cTn>
                        <p:tgtEl>
                          <p:spTgt spid="17"/>
                        </p:tgtEl>
                        <p:attrNameLst>
                          <p:attrName>style.visibility</p:attrName>
                        </p:attrNameLst>
                      </p:cBhvr>
                      <p:to>
                        <p:strVal val="visible"/>
                      </p:to>
                    </p:set>
                    <p:anim calcmode="lin" valueType="num">
                      <p:cBhvr>
                        <p:cTn dur="500" fill="hold"/>
                        <p:tgtEl>
                          <p:spTgt spid="17"/>
                        </p:tgtEl>
                        <p:attrNameLst>
                          <p:attrName>ppt_w</p:attrName>
                        </p:attrNameLst>
                      </p:cBhvr>
                      <p:tavLst>
                        <p:tav tm="0">
                          <p:val>
                            <p:fltVal val="0"/>
                          </p:val>
                        </p:tav>
                        <p:tav tm="100000">
                          <p:val>
                            <p:strVal val="#ppt_w"/>
                          </p:val>
                        </p:tav>
                      </p:tavLst>
                    </p:anim>
                    <p:anim calcmode="lin" valueType="num">
                      <p:cBhvr>
                        <p:cTn dur="500" fill="hold"/>
                        <p:tgtEl>
                          <p:spTgt spid="17"/>
                        </p:tgtEl>
                        <p:attrNameLst>
                          <p:attrName>ppt_h</p:attrName>
                        </p:attrNameLst>
                      </p:cBhvr>
                      <p:tavLst>
                        <p:tav tm="0">
                          <p:val>
                            <p:fltVal val="0"/>
                          </p:val>
                        </p:tav>
                        <p:tav tm="100000">
                          <p:val>
                            <p:strVal val="#ppt_h"/>
                          </p:val>
                        </p:tav>
                      </p:tavLst>
                    </p:anim>
                    <p:animEffect transition="in" filter="fade">
                      <p:cBhvr>
                        <p:cTn dur="500"/>
                        <p:tgtEl>
                          <p:spTgt spid="17"/>
                        </p:tgtEl>
                      </p:cBhvr>
                    </p:animEffect>
                  </p:childTnLst>
                </p:cTn>
              </p:par>
            </p:tnLst>
          </p:tmpl>
        </p:tmplLst>
      </p:bldP>
      <p:bldP spid="18" grpId="0" build="p">
        <p:tmplLst>
          <p:tmpl lvl="1">
            <p:tnLst>
              <p:par>
                <p:cTn presetID="23" presetClass="entr" presetSubtype="16" fill="hold" nodeType="withEffect">
                  <p:stCondLst>
                    <p:cond delay="200"/>
                  </p:stCondLst>
                  <p:childTnLst>
                    <p:set>
                      <p:cBhvr>
                        <p:cTn dur="1" fill="hold">
                          <p:stCondLst>
                            <p:cond delay="0"/>
                          </p:stCondLst>
                        </p:cTn>
                        <p:tgtEl>
                          <p:spTgt spid="18"/>
                        </p:tgtEl>
                        <p:attrNameLst>
                          <p:attrName>style.visibility</p:attrName>
                        </p:attrNameLst>
                      </p:cBhvr>
                      <p:to>
                        <p:strVal val="visible"/>
                      </p:to>
                    </p:set>
                    <p:anim calcmode="lin" valueType="num">
                      <p:cBhvr>
                        <p:cTn dur="500" fill="hold"/>
                        <p:tgtEl>
                          <p:spTgt spid="18"/>
                        </p:tgtEl>
                        <p:attrNameLst>
                          <p:attrName>ppt_w</p:attrName>
                        </p:attrNameLst>
                      </p:cBhvr>
                      <p:tavLst>
                        <p:tav tm="0">
                          <p:val>
                            <p:fltVal val="0"/>
                          </p:val>
                        </p:tav>
                        <p:tav tm="100000">
                          <p:val>
                            <p:strVal val="#ppt_w"/>
                          </p:val>
                        </p:tav>
                      </p:tavLst>
                    </p:anim>
                    <p:anim calcmode="lin" valueType="num">
                      <p:cBhvr>
                        <p:cTn dur="500" fill="hold"/>
                        <p:tgtEl>
                          <p:spTgt spid="18"/>
                        </p:tgtEl>
                        <p:attrNameLst>
                          <p:attrName>ppt_h</p:attrName>
                        </p:attrNameLst>
                      </p:cBhvr>
                      <p:tavLst>
                        <p:tav tm="0">
                          <p:val>
                            <p:fltVal val="0"/>
                          </p:val>
                        </p:tav>
                        <p:tav tm="100000">
                          <p:val>
                            <p:strVal val="#ppt_h"/>
                          </p:val>
                        </p:tav>
                      </p:tavLst>
                    </p:anim>
                  </p:childTnLst>
                </p:cTn>
              </p:par>
            </p:tnLst>
          </p:tmpl>
        </p:tmplLst>
      </p:bldP>
      <p:bldP spid="19" grpId="0" bldLvl="0" animBg="1"/>
      <p:bldP spid="34" grpId="0" build="p">
        <p:tmplLst>
          <p:tmpl lvl="1">
            <p:tnLst>
              <p:par>
                <p:cTn presetID="53" presetClass="entr" presetSubtype="16" fill="hold" nodeType="withEffect">
                  <p:stCondLst>
                    <p:cond delay="200"/>
                  </p:stCondLst>
                  <p:childTnLst>
                    <p:set>
                      <p:cBhvr>
                        <p:cTn dur="1" fill="hold">
                          <p:stCondLst>
                            <p:cond delay="0"/>
                          </p:stCondLst>
                        </p:cTn>
                        <p:tgtEl>
                          <p:spTgt spid="34"/>
                        </p:tgtEl>
                        <p:attrNameLst>
                          <p:attrName>style.visibility</p:attrName>
                        </p:attrNameLst>
                      </p:cBhvr>
                      <p:to>
                        <p:strVal val="visible"/>
                      </p:to>
                    </p:set>
                    <p:anim calcmode="lin" valueType="num">
                      <p:cBhvr>
                        <p:cTn dur="500" fill="hold"/>
                        <p:tgtEl>
                          <p:spTgt spid="34"/>
                        </p:tgtEl>
                        <p:attrNameLst>
                          <p:attrName>ppt_w</p:attrName>
                        </p:attrNameLst>
                      </p:cBhvr>
                      <p:tavLst>
                        <p:tav tm="0">
                          <p:val>
                            <p:fltVal val="0"/>
                          </p:val>
                        </p:tav>
                        <p:tav tm="100000">
                          <p:val>
                            <p:strVal val="#ppt_w"/>
                          </p:val>
                        </p:tav>
                      </p:tavLst>
                    </p:anim>
                    <p:anim calcmode="lin" valueType="num">
                      <p:cBhvr>
                        <p:cTn dur="500" fill="hold"/>
                        <p:tgtEl>
                          <p:spTgt spid="34"/>
                        </p:tgtEl>
                        <p:attrNameLst>
                          <p:attrName>ppt_h</p:attrName>
                        </p:attrNameLst>
                      </p:cBhvr>
                      <p:tavLst>
                        <p:tav tm="0">
                          <p:val>
                            <p:fltVal val="0"/>
                          </p:val>
                        </p:tav>
                        <p:tav tm="100000">
                          <p:val>
                            <p:strVal val="#ppt_h"/>
                          </p:val>
                        </p:tav>
                      </p:tavLst>
                    </p:anim>
                    <p:animEffect transition="in" filter="fade">
                      <p:cBhvr>
                        <p:cTn dur="500"/>
                        <p:tgtEl>
                          <p:spTgt spid="34"/>
                        </p:tgtEl>
                      </p:cBhvr>
                    </p:animEffect>
                  </p:childTnLst>
                </p:cTn>
              </p:par>
            </p:tnLst>
          </p:tmpl>
        </p:tmplLst>
      </p:bldP>
      <p:bldP spid="35" grpId="0" build="p">
        <p:tmplLst>
          <p:tmpl lvl="1">
            <p:tnLst>
              <p:par>
                <p:cTn presetID="53" presetClass="entr" presetSubtype="16" fill="hold" nodeType="withEffect">
                  <p:stCondLst>
                    <p:cond delay="200"/>
                  </p:stCondLst>
                  <p:childTnLst>
                    <p:set>
                      <p:cBhvr>
                        <p:cTn dur="1" fill="hold">
                          <p:stCondLst>
                            <p:cond delay="0"/>
                          </p:stCondLst>
                        </p:cTn>
                        <p:tgtEl>
                          <p:spTgt spid="35"/>
                        </p:tgtEl>
                        <p:attrNameLst>
                          <p:attrName>style.visibility</p:attrName>
                        </p:attrNameLst>
                      </p:cBhvr>
                      <p:to>
                        <p:strVal val="visible"/>
                      </p:to>
                    </p:set>
                    <p:anim calcmode="lin" valueType="num">
                      <p:cBhvr>
                        <p:cTn dur="500" fill="hold"/>
                        <p:tgtEl>
                          <p:spTgt spid="35"/>
                        </p:tgtEl>
                        <p:attrNameLst>
                          <p:attrName>ppt_w</p:attrName>
                        </p:attrNameLst>
                      </p:cBhvr>
                      <p:tavLst>
                        <p:tav tm="0">
                          <p:val>
                            <p:fltVal val="0"/>
                          </p:val>
                        </p:tav>
                        <p:tav tm="100000">
                          <p:val>
                            <p:strVal val="#ppt_w"/>
                          </p:val>
                        </p:tav>
                      </p:tavLst>
                    </p:anim>
                    <p:anim calcmode="lin" valueType="num">
                      <p:cBhvr>
                        <p:cTn dur="500" fill="hold"/>
                        <p:tgtEl>
                          <p:spTgt spid="35"/>
                        </p:tgtEl>
                        <p:attrNameLst>
                          <p:attrName>ppt_h</p:attrName>
                        </p:attrNameLst>
                      </p:cBhvr>
                      <p:tavLst>
                        <p:tav tm="0">
                          <p:val>
                            <p:fltVal val="0"/>
                          </p:val>
                        </p:tav>
                        <p:tav tm="100000">
                          <p:val>
                            <p:strVal val="#ppt_h"/>
                          </p:val>
                        </p:tav>
                      </p:tavLst>
                    </p:anim>
                    <p:animEffect transition="in" filter="fade">
                      <p:cBhvr>
                        <p:cTn dur="500"/>
                        <p:tgtEl>
                          <p:spTgt spid="35"/>
                        </p:tgtEl>
                      </p:cBhvr>
                    </p:animEffect>
                  </p:childTnLst>
                </p:cTn>
              </p:par>
            </p:tnLst>
          </p:tmpl>
        </p:tmplLst>
      </p:bldP>
      <p:bldP spid="39" grpId="0" build="p">
        <p:tmplLst>
          <p:tmpl lvl="1">
            <p:tnLst>
              <p:par>
                <p:cTn presetID="23" presetClass="entr" presetSubtype="16" fill="hold" nodeType="withEffect">
                  <p:stCondLst>
                    <p:cond delay="200"/>
                  </p:stCondLst>
                  <p:childTnLst>
                    <p:set>
                      <p:cBhvr>
                        <p:cTn dur="1" fill="hold">
                          <p:stCondLst>
                            <p:cond delay="0"/>
                          </p:stCondLst>
                        </p:cTn>
                        <p:tgtEl>
                          <p:spTgt spid="39"/>
                        </p:tgtEl>
                        <p:attrNameLst>
                          <p:attrName>style.visibility</p:attrName>
                        </p:attrNameLst>
                      </p:cBhvr>
                      <p:to>
                        <p:strVal val="visible"/>
                      </p:to>
                    </p:set>
                    <p:anim calcmode="lin" valueType="num">
                      <p:cBhvr>
                        <p:cTn dur="500" fill="hold"/>
                        <p:tgtEl>
                          <p:spTgt spid="39"/>
                        </p:tgtEl>
                        <p:attrNameLst>
                          <p:attrName>ppt_w</p:attrName>
                        </p:attrNameLst>
                      </p:cBhvr>
                      <p:tavLst>
                        <p:tav tm="0">
                          <p:val>
                            <p:fltVal val="0"/>
                          </p:val>
                        </p:tav>
                        <p:tav tm="100000">
                          <p:val>
                            <p:strVal val="#ppt_w"/>
                          </p:val>
                        </p:tav>
                      </p:tavLst>
                    </p:anim>
                    <p:anim calcmode="lin" valueType="num">
                      <p:cBhvr>
                        <p:cTn dur="500" fill="hold"/>
                        <p:tgtEl>
                          <p:spTgt spid="39"/>
                        </p:tgtEl>
                        <p:attrNameLst>
                          <p:attrName>ppt_h</p:attrName>
                        </p:attrNameLst>
                      </p:cBhvr>
                      <p:tavLst>
                        <p:tav tm="0">
                          <p:val>
                            <p:fltVal val="0"/>
                          </p:val>
                        </p:tav>
                        <p:tav tm="100000">
                          <p:val>
                            <p:strVal val="#ppt_h"/>
                          </p:val>
                        </p:tav>
                      </p:tavLst>
                    </p:anim>
                  </p:childTnLst>
                </p:cTn>
              </p:par>
            </p:tnLst>
          </p:tmpl>
        </p:tmplLst>
      </p:bldP>
      <p:bldP spid="40" grpId="0" bldLvl="0" animBg="1"/>
      <p:bldP spid="41" grpId="0" build="p">
        <p:tmplLst>
          <p:tmpl lvl="1">
            <p:tnLst>
              <p:par>
                <p:cTn presetID="53" presetClass="entr" presetSubtype="16" fill="hold" nodeType="withEffect">
                  <p:stCondLst>
                    <p:cond delay="200"/>
                  </p:stCondLst>
                  <p:childTnLst>
                    <p:set>
                      <p:cBhvr>
                        <p:cTn dur="1" fill="hold">
                          <p:stCondLst>
                            <p:cond delay="0"/>
                          </p:stCondLst>
                        </p:cTn>
                        <p:tgtEl>
                          <p:spTgt spid="41"/>
                        </p:tgtEl>
                        <p:attrNameLst>
                          <p:attrName>style.visibility</p:attrName>
                        </p:attrNameLst>
                      </p:cBhvr>
                      <p:to>
                        <p:strVal val="visible"/>
                      </p:to>
                    </p:set>
                    <p:anim calcmode="lin" valueType="num">
                      <p:cBhvr>
                        <p:cTn dur="500" fill="hold"/>
                        <p:tgtEl>
                          <p:spTgt spid="41"/>
                        </p:tgtEl>
                        <p:attrNameLst>
                          <p:attrName>ppt_w</p:attrName>
                        </p:attrNameLst>
                      </p:cBhvr>
                      <p:tavLst>
                        <p:tav tm="0">
                          <p:val>
                            <p:fltVal val="0"/>
                          </p:val>
                        </p:tav>
                        <p:tav tm="100000">
                          <p:val>
                            <p:strVal val="#ppt_w"/>
                          </p:val>
                        </p:tav>
                      </p:tavLst>
                    </p:anim>
                    <p:anim calcmode="lin" valueType="num">
                      <p:cBhvr>
                        <p:cTn dur="500" fill="hold"/>
                        <p:tgtEl>
                          <p:spTgt spid="41"/>
                        </p:tgtEl>
                        <p:attrNameLst>
                          <p:attrName>ppt_h</p:attrName>
                        </p:attrNameLst>
                      </p:cBhvr>
                      <p:tavLst>
                        <p:tav tm="0">
                          <p:val>
                            <p:fltVal val="0"/>
                          </p:val>
                        </p:tav>
                        <p:tav tm="100000">
                          <p:val>
                            <p:strVal val="#ppt_h"/>
                          </p:val>
                        </p:tav>
                      </p:tavLst>
                    </p:anim>
                    <p:animEffect transition="in" filter="fade">
                      <p:cBhvr>
                        <p:cTn dur="500"/>
                        <p:tgtEl>
                          <p:spTgt spid="41"/>
                        </p:tgtEl>
                      </p:cBhvr>
                    </p:animEffect>
                  </p:childTnLst>
                </p:cTn>
              </p:par>
            </p:tnLst>
          </p:tmpl>
        </p:tmplLst>
      </p:bldP>
      <p:bldP spid="42" grpId="0" build="p">
        <p:tmplLst>
          <p:tmpl lvl="1">
            <p:tnLst>
              <p:par>
                <p:cTn presetID="53" presetClass="entr" presetSubtype="16" fill="hold" nodeType="withEffect">
                  <p:stCondLst>
                    <p:cond delay="200"/>
                  </p:stCondLst>
                  <p:childTnLst>
                    <p:set>
                      <p:cBhvr>
                        <p:cTn dur="1" fill="hold">
                          <p:stCondLst>
                            <p:cond delay="0"/>
                          </p:stCondLst>
                        </p:cTn>
                        <p:tgtEl>
                          <p:spTgt spid="42"/>
                        </p:tgtEl>
                        <p:attrNameLst>
                          <p:attrName>style.visibility</p:attrName>
                        </p:attrNameLst>
                      </p:cBhvr>
                      <p:to>
                        <p:strVal val="visible"/>
                      </p:to>
                    </p:set>
                    <p:anim calcmode="lin" valueType="num">
                      <p:cBhvr>
                        <p:cTn dur="500" fill="hold"/>
                        <p:tgtEl>
                          <p:spTgt spid="42"/>
                        </p:tgtEl>
                        <p:attrNameLst>
                          <p:attrName>ppt_w</p:attrName>
                        </p:attrNameLst>
                      </p:cBhvr>
                      <p:tavLst>
                        <p:tav tm="0">
                          <p:val>
                            <p:fltVal val="0"/>
                          </p:val>
                        </p:tav>
                        <p:tav tm="100000">
                          <p:val>
                            <p:strVal val="#ppt_w"/>
                          </p:val>
                        </p:tav>
                      </p:tavLst>
                    </p:anim>
                    <p:anim calcmode="lin" valueType="num">
                      <p:cBhvr>
                        <p:cTn dur="500" fill="hold"/>
                        <p:tgtEl>
                          <p:spTgt spid="42"/>
                        </p:tgtEl>
                        <p:attrNameLst>
                          <p:attrName>ppt_h</p:attrName>
                        </p:attrNameLst>
                      </p:cBhvr>
                      <p:tavLst>
                        <p:tav tm="0">
                          <p:val>
                            <p:fltVal val="0"/>
                          </p:val>
                        </p:tav>
                        <p:tav tm="100000">
                          <p:val>
                            <p:strVal val="#ppt_h"/>
                          </p:val>
                        </p:tav>
                      </p:tavLst>
                    </p:anim>
                    <p:animEffect transition="in" filter="fade">
                      <p:cBhvr>
                        <p:cTn dur="500"/>
                        <p:tgtEl>
                          <p:spTgt spid="42"/>
                        </p:tgtEl>
                      </p:cBhvr>
                    </p:animEffect>
                  </p:childTnLst>
                </p:cTn>
              </p:par>
            </p:tnLst>
          </p:tmpl>
        </p:tmplLst>
      </p:bldP>
      <p:bldP spid="52" grpId="0" build="p">
        <p:tmplLst>
          <p:tmpl lvl="1">
            <p:tnLst>
              <p:par>
                <p:cTn presetID="23" presetClass="entr" presetSubtype="16" fill="hold" nodeType="withEffect">
                  <p:stCondLst>
                    <p:cond delay="200"/>
                  </p:stCondLst>
                  <p:childTnLst>
                    <p:set>
                      <p:cBhvr>
                        <p:cTn dur="1" fill="hold">
                          <p:stCondLst>
                            <p:cond delay="0"/>
                          </p:stCondLst>
                        </p:cTn>
                        <p:tgtEl>
                          <p:spTgt spid="52"/>
                        </p:tgtEl>
                        <p:attrNameLst>
                          <p:attrName>style.visibility</p:attrName>
                        </p:attrNameLst>
                      </p:cBhvr>
                      <p:to>
                        <p:strVal val="visible"/>
                      </p:to>
                    </p:set>
                    <p:anim calcmode="lin" valueType="num">
                      <p:cBhvr>
                        <p:cTn dur="500" fill="hold"/>
                        <p:tgtEl>
                          <p:spTgt spid="52"/>
                        </p:tgtEl>
                        <p:attrNameLst>
                          <p:attrName>ppt_w</p:attrName>
                        </p:attrNameLst>
                      </p:cBhvr>
                      <p:tavLst>
                        <p:tav tm="0">
                          <p:val>
                            <p:fltVal val="0"/>
                          </p:val>
                        </p:tav>
                        <p:tav tm="100000">
                          <p:val>
                            <p:strVal val="#ppt_w"/>
                          </p:val>
                        </p:tav>
                      </p:tavLst>
                    </p:anim>
                    <p:anim calcmode="lin" valueType="num">
                      <p:cBhvr>
                        <p:cTn dur="500" fill="hold"/>
                        <p:tgtEl>
                          <p:spTgt spid="52"/>
                        </p:tgtEl>
                        <p:attrNameLst>
                          <p:attrName>ppt_h</p:attrName>
                        </p:attrNameLst>
                      </p:cBhvr>
                      <p:tavLst>
                        <p:tav tm="0">
                          <p:val>
                            <p:fltVal val="0"/>
                          </p:val>
                        </p:tav>
                        <p:tav tm="100000">
                          <p:val>
                            <p:strVal val="#ppt_h"/>
                          </p:val>
                        </p:tav>
                      </p:tavLst>
                    </p:anim>
                  </p:childTnLst>
                </p:cTn>
              </p:par>
            </p:tnLst>
          </p:tmpl>
        </p:tmplLst>
      </p:bldP>
      <p:bldP spid="53" grpId="0" bldLvl="0" animBg="1"/>
      <p:bldP spid="54" grpId="0" build="p">
        <p:tmplLst>
          <p:tmpl lvl="1">
            <p:tnLst>
              <p:par>
                <p:cTn presetID="53" presetClass="entr" presetSubtype="16" fill="hold" nodeType="withEffect">
                  <p:stCondLst>
                    <p:cond delay="200"/>
                  </p:stCondLst>
                  <p:childTnLst>
                    <p:set>
                      <p:cBhvr>
                        <p:cTn dur="1" fill="hold">
                          <p:stCondLst>
                            <p:cond delay="0"/>
                          </p:stCondLst>
                        </p:cTn>
                        <p:tgtEl>
                          <p:spTgt spid="54"/>
                        </p:tgtEl>
                        <p:attrNameLst>
                          <p:attrName>style.visibility</p:attrName>
                        </p:attrNameLst>
                      </p:cBhvr>
                      <p:to>
                        <p:strVal val="visible"/>
                      </p:to>
                    </p:set>
                    <p:anim calcmode="lin" valueType="num">
                      <p:cBhvr>
                        <p:cTn dur="500" fill="hold"/>
                        <p:tgtEl>
                          <p:spTgt spid="54"/>
                        </p:tgtEl>
                        <p:attrNameLst>
                          <p:attrName>ppt_w</p:attrName>
                        </p:attrNameLst>
                      </p:cBhvr>
                      <p:tavLst>
                        <p:tav tm="0">
                          <p:val>
                            <p:fltVal val="0"/>
                          </p:val>
                        </p:tav>
                        <p:tav tm="100000">
                          <p:val>
                            <p:strVal val="#ppt_w"/>
                          </p:val>
                        </p:tav>
                      </p:tavLst>
                    </p:anim>
                    <p:anim calcmode="lin" valueType="num">
                      <p:cBhvr>
                        <p:cTn dur="500" fill="hold"/>
                        <p:tgtEl>
                          <p:spTgt spid="54"/>
                        </p:tgtEl>
                        <p:attrNameLst>
                          <p:attrName>ppt_h</p:attrName>
                        </p:attrNameLst>
                      </p:cBhvr>
                      <p:tavLst>
                        <p:tav tm="0">
                          <p:val>
                            <p:fltVal val="0"/>
                          </p:val>
                        </p:tav>
                        <p:tav tm="100000">
                          <p:val>
                            <p:strVal val="#ppt_h"/>
                          </p:val>
                        </p:tav>
                      </p:tavLst>
                    </p:anim>
                    <p:animEffect transition="in" filter="fade">
                      <p:cBhvr>
                        <p:cTn dur="500"/>
                        <p:tgtEl>
                          <p:spTgt spid="54"/>
                        </p:tgtEl>
                      </p:cBhvr>
                    </p:animEffect>
                  </p:childTnLst>
                </p:cTn>
              </p:par>
            </p:tnLst>
          </p:tmpl>
        </p:tmplLst>
      </p:bldP>
      <p:bldP spid="43" grpId="0" build="p">
        <p:tmplLst>
          <p:tmpl lvl="1">
            <p:tnLst>
              <p:par>
                <p:cTn presetID="53" presetClass="entr" presetSubtype="16" fill="hold" nodeType="withEffect">
                  <p:stCondLst>
                    <p:cond delay="200"/>
                  </p:stCondLst>
                  <p:childTnLst>
                    <p:set>
                      <p:cBhvr>
                        <p:cTn dur="1" fill="hold">
                          <p:stCondLst>
                            <p:cond delay="0"/>
                          </p:stCondLst>
                        </p:cTn>
                        <p:tgtEl>
                          <p:spTgt spid="43"/>
                        </p:tgtEl>
                        <p:attrNameLst>
                          <p:attrName>style.visibility</p:attrName>
                        </p:attrNameLst>
                      </p:cBhvr>
                      <p:to>
                        <p:strVal val="visible"/>
                      </p:to>
                    </p:set>
                    <p:anim calcmode="lin" valueType="num">
                      <p:cBhvr>
                        <p:cTn dur="500" fill="hold"/>
                        <p:tgtEl>
                          <p:spTgt spid="43"/>
                        </p:tgtEl>
                        <p:attrNameLst>
                          <p:attrName>ppt_w</p:attrName>
                        </p:attrNameLst>
                      </p:cBhvr>
                      <p:tavLst>
                        <p:tav tm="0">
                          <p:val>
                            <p:fltVal val="0"/>
                          </p:val>
                        </p:tav>
                        <p:tav tm="100000">
                          <p:val>
                            <p:strVal val="#ppt_w"/>
                          </p:val>
                        </p:tav>
                      </p:tavLst>
                    </p:anim>
                    <p:anim calcmode="lin" valueType="num">
                      <p:cBhvr>
                        <p:cTn dur="500" fill="hold"/>
                        <p:tgtEl>
                          <p:spTgt spid="43"/>
                        </p:tgtEl>
                        <p:attrNameLst>
                          <p:attrName>ppt_h</p:attrName>
                        </p:attrNameLst>
                      </p:cBhvr>
                      <p:tavLst>
                        <p:tav tm="0">
                          <p:val>
                            <p:fltVal val="0"/>
                          </p:val>
                        </p:tav>
                        <p:tav tm="100000">
                          <p:val>
                            <p:strVal val="#ppt_h"/>
                          </p:val>
                        </p:tav>
                      </p:tavLst>
                    </p:anim>
                    <p:animEffect transition="in" filter="fade">
                      <p:cBhvr>
                        <p:cTn dur="500"/>
                        <p:tgtEl>
                          <p:spTgt spid="43"/>
                        </p:tgtEl>
                      </p:cBhvr>
                    </p:animEffect>
                  </p:childTnLst>
                </p:cTn>
              </p:par>
            </p:tnLst>
          </p:tmpl>
        </p:tmplLst>
      </p:bldP>
      <p:bldP spid="45" grpId="0" bldLvl="0" animBg="1"/>
      <p:bldP spid="46" grpId="0" build="p">
        <p:tmplLst>
          <p:tmpl lvl="1">
            <p:tnLst>
              <p:par>
                <p:cTn presetID="53" presetClass="entr" presetSubtype="16" fill="hold" nodeType="withEffect">
                  <p:stCondLst>
                    <p:cond delay="200"/>
                  </p:stCondLst>
                  <p:childTnLst>
                    <p:set>
                      <p:cBhvr>
                        <p:cTn dur="1" fill="hold">
                          <p:stCondLst>
                            <p:cond delay="0"/>
                          </p:stCondLst>
                        </p:cTn>
                        <p:tgtEl>
                          <p:spTgt spid="46"/>
                        </p:tgtEl>
                        <p:attrNameLst>
                          <p:attrName>style.visibility</p:attrName>
                        </p:attrNameLst>
                      </p:cBhvr>
                      <p:to>
                        <p:strVal val="visible"/>
                      </p:to>
                    </p:set>
                    <p:anim calcmode="lin" valueType="num">
                      <p:cBhvr>
                        <p:cTn dur="500" fill="hold"/>
                        <p:tgtEl>
                          <p:spTgt spid="46"/>
                        </p:tgtEl>
                        <p:attrNameLst>
                          <p:attrName>ppt_w</p:attrName>
                        </p:attrNameLst>
                      </p:cBhvr>
                      <p:tavLst>
                        <p:tav tm="0">
                          <p:val>
                            <p:fltVal val="0"/>
                          </p:val>
                        </p:tav>
                        <p:tav tm="100000">
                          <p:val>
                            <p:strVal val="#ppt_w"/>
                          </p:val>
                        </p:tav>
                      </p:tavLst>
                    </p:anim>
                    <p:anim calcmode="lin" valueType="num">
                      <p:cBhvr>
                        <p:cTn dur="500" fill="hold"/>
                        <p:tgtEl>
                          <p:spTgt spid="46"/>
                        </p:tgtEl>
                        <p:attrNameLst>
                          <p:attrName>ppt_h</p:attrName>
                        </p:attrNameLst>
                      </p:cBhvr>
                      <p:tavLst>
                        <p:tav tm="0">
                          <p:val>
                            <p:fltVal val="0"/>
                          </p:val>
                        </p:tav>
                        <p:tav tm="100000">
                          <p:val>
                            <p:strVal val="#ppt_h"/>
                          </p:val>
                        </p:tav>
                      </p:tavLst>
                    </p:anim>
                    <p:animEffect transition="in" filter="fade">
                      <p:cBhvr>
                        <p:cTn dur="500"/>
                        <p:tgtEl>
                          <p:spTgt spid="46"/>
                        </p:tgtEl>
                      </p:cBhvr>
                    </p:animEffect>
                  </p:childTnLst>
                </p:cTn>
              </p:par>
            </p:tnLst>
          </p:tmpl>
        </p:tmplLst>
      </p:bldP>
      <p:bldP spid="47" grpId="0" build="p">
        <p:tmplLst>
          <p:tmpl lvl="1">
            <p:tnLst>
              <p:par>
                <p:cTn presetID="53" presetClass="entr" presetSubtype="16" fill="hold" nodeType="withEffect">
                  <p:stCondLst>
                    <p:cond delay="200"/>
                  </p:stCondLst>
                  <p:childTnLst>
                    <p:set>
                      <p:cBhvr>
                        <p:cTn dur="1" fill="hold">
                          <p:stCondLst>
                            <p:cond delay="0"/>
                          </p:stCondLst>
                        </p:cTn>
                        <p:tgtEl>
                          <p:spTgt spid="47"/>
                        </p:tgtEl>
                        <p:attrNameLst>
                          <p:attrName>style.visibility</p:attrName>
                        </p:attrNameLst>
                      </p:cBhvr>
                      <p:to>
                        <p:strVal val="visible"/>
                      </p:to>
                    </p:set>
                    <p:anim calcmode="lin" valueType="num">
                      <p:cBhvr>
                        <p:cTn dur="500" fill="hold"/>
                        <p:tgtEl>
                          <p:spTgt spid="47"/>
                        </p:tgtEl>
                        <p:attrNameLst>
                          <p:attrName>ppt_w</p:attrName>
                        </p:attrNameLst>
                      </p:cBhvr>
                      <p:tavLst>
                        <p:tav tm="0">
                          <p:val>
                            <p:fltVal val="0"/>
                          </p:val>
                        </p:tav>
                        <p:tav tm="100000">
                          <p:val>
                            <p:strVal val="#ppt_w"/>
                          </p:val>
                        </p:tav>
                      </p:tavLst>
                    </p:anim>
                    <p:anim calcmode="lin" valueType="num">
                      <p:cBhvr>
                        <p:cTn dur="500" fill="hold"/>
                        <p:tgtEl>
                          <p:spTgt spid="47"/>
                        </p:tgtEl>
                        <p:attrNameLst>
                          <p:attrName>ppt_h</p:attrName>
                        </p:attrNameLst>
                      </p:cBhvr>
                      <p:tavLst>
                        <p:tav tm="0">
                          <p:val>
                            <p:fltVal val="0"/>
                          </p:val>
                        </p:tav>
                        <p:tav tm="100000">
                          <p:val>
                            <p:strVal val="#ppt_h"/>
                          </p:val>
                        </p:tav>
                      </p:tavLst>
                    </p:anim>
                    <p:animEffect transition="in" filter="fade">
                      <p:cBhvr>
                        <p:cTn dur="500"/>
                        <p:tgtEl>
                          <p:spTgt spid="47"/>
                        </p:tgtEl>
                      </p:cBhvr>
                    </p:animEffect>
                  </p:childTnLst>
                </p:cTn>
              </p:par>
            </p:tnLst>
          </p:tmpl>
        </p:tmplLst>
      </p:bldP>
      <p:bldP spid="48" grpId="0" build="p">
        <p:tmplLst>
          <p:tmpl lvl="1">
            <p:tnLst>
              <p:par>
                <p:cTn presetID="23" presetClass="entr" presetSubtype="16" fill="hold" nodeType="withEffect">
                  <p:stCondLst>
                    <p:cond delay="200"/>
                  </p:stCondLst>
                  <p:childTnLst>
                    <p:set>
                      <p:cBhvr>
                        <p:cTn dur="1" fill="hold">
                          <p:stCondLst>
                            <p:cond delay="0"/>
                          </p:stCondLst>
                        </p:cTn>
                        <p:tgtEl>
                          <p:spTgt spid="48"/>
                        </p:tgtEl>
                        <p:attrNameLst>
                          <p:attrName>style.visibility</p:attrName>
                        </p:attrNameLst>
                      </p:cBhvr>
                      <p:to>
                        <p:strVal val="visible"/>
                      </p:to>
                    </p:set>
                    <p:anim calcmode="lin" valueType="num">
                      <p:cBhvr>
                        <p:cTn dur="500" fill="hold"/>
                        <p:tgtEl>
                          <p:spTgt spid="48"/>
                        </p:tgtEl>
                        <p:attrNameLst>
                          <p:attrName>ppt_w</p:attrName>
                        </p:attrNameLst>
                      </p:cBhvr>
                      <p:tavLst>
                        <p:tav tm="0">
                          <p:val>
                            <p:fltVal val="0"/>
                          </p:val>
                        </p:tav>
                        <p:tav tm="100000">
                          <p:val>
                            <p:strVal val="#ppt_w"/>
                          </p:val>
                        </p:tav>
                      </p:tavLst>
                    </p:anim>
                    <p:anim calcmode="lin" valueType="num">
                      <p:cBhvr>
                        <p:cTn dur="500" fill="hold"/>
                        <p:tgtEl>
                          <p:spTgt spid="48"/>
                        </p:tgtEl>
                        <p:attrNameLst>
                          <p:attrName>ppt_h</p:attrName>
                        </p:attrNameLst>
                      </p:cBhvr>
                      <p:tavLst>
                        <p:tav tm="0">
                          <p:val>
                            <p:fltVal val="0"/>
                          </p:val>
                        </p:tav>
                        <p:tav tm="100000">
                          <p:val>
                            <p:strVal val="#ppt_h"/>
                          </p:val>
                        </p:tav>
                      </p:tavLst>
                    </p:anim>
                  </p:childTnLst>
                </p:cTn>
              </p:par>
            </p:tnLst>
          </p:tmpl>
        </p:tmplLst>
      </p:bldP>
      <p:bldP spid="49" grpId="0" bldLvl="0" animBg="1"/>
      <p:bldP spid="50" grpId="0" build="p">
        <p:tmplLst>
          <p:tmpl lvl="1">
            <p:tnLst>
              <p:par>
                <p:cTn presetID="53" presetClass="entr" presetSubtype="16" fill="hold" nodeType="withEffect">
                  <p:stCondLst>
                    <p:cond delay="200"/>
                  </p:stCondLst>
                  <p:childTnLst>
                    <p:set>
                      <p:cBhvr>
                        <p:cTn dur="1" fill="hold">
                          <p:stCondLst>
                            <p:cond delay="0"/>
                          </p:stCondLst>
                        </p:cTn>
                        <p:tgtEl>
                          <p:spTgt spid="50"/>
                        </p:tgtEl>
                        <p:attrNameLst>
                          <p:attrName>style.visibility</p:attrName>
                        </p:attrNameLst>
                      </p:cBhvr>
                      <p:to>
                        <p:strVal val="visible"/>
                      </p:to>
                    </p:set>
                    <p:anim calcmode="lin" valueType="num">
                      <p:cBhvr>
                        <p:cTn dur="500" fill="hold"/>
                        <p:tgtEl>
                          <p:spTgt spid="50"/>
                        </p:tgtEl>
                        <p:attrNameLst>
                          <p:attrName>ppt_w</p:attrName>
                        </p:attrNameLst>
                      </p:cBhvr>
                      <p:tavLst>
                        <p:tav tm="0">
                          <p:val>
                            <p:fltVal val="0"/>
                          </p:val>
                        </p:tav>
                        <p:tav tm="100000">
                          <p:val>
                            <p:strVal val="#ppt_w"/>
                          </p:val>
                        </p:tav>
                      </p:tavLst>
                    </p:anim>
                    <p:anim calcmode="lin" valueType="num">
                      <p:cBhvr>
                        <p:cTn dur="500" fill="hold"/>
                        <p:tgtEl>
                          <p:spTgt spid="50"/>
                        </p:tgtEl>
                        <p:attrNameLst>
                          <p:attrName>ppt_h</p:attrName>
                        </p:attrNameLst>
                      </p:cBhvr>
                      <p:tavLst>
                        <p:tav tm="0">
                          <p:val>
                            <p:fltVal val="0"/>
                          </p:val>
                        </p:tav>
                        <p:tav tm="100000">
                          <p:val>
                            <p:strVal val="#ppt_h"/>
                          </p:val>
                        </p:tav>
                      </p:tavLst>
                    </p:anim>
                    <p:animEffect transition="in" filter="fade">
                      <p:cBhvr>
                        <p:cTn dur="500"/>
                        <p:tgtEl>
                          <p:spTgt spid="50"/>
                        </p:tgtEl>
                      </p:cBhvr>
                    </p:animEffect>
                  </p:childTnLst>
                </p:cTn>
              </p:par>
            </p:tnLst>
          </p:tmpl>
        </p:tmplLst>
      </p:b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0" y="203648"/>
            <a:ext cx="5765123" cy="583565"/>
            <a:chOff x="0" y="245553"/>
            <a:chExt cx="5765123" cy="583565"/>
          </a:xfrm>
        </p:grpSpPr>
        <p:sp>
          <p:nvSpPr>
            <p:cNvPr id="39" name="文本框 25"/>
            <p:cNvSpPr txBox="1"/>
            <p:nvPr/>
          </p:nvSpPr>
          <p:spPr>
            <a:xfrm>
              <a:off x="722588" y="245553"/>
              <a:ext cx="5042535"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关于</a:t>
              </a:r>
              <a:r>
                <a:rPr lang="en-US" altLang="zh-CN" sz="2665" b="1" spc="400" dirty="0">
                  <a:ea typeface="思源黑体 CN Medium" panose="020B0600000000000000" pitchFamily="34" charset="-122"/>
                  <a:cs typeface="+mn-ea"/>
                  <a:sym typeface="+mn-lt"/>
                </a:rPr>
                <a:t>DynSQL</a:t>
              </a:r>
              <a:r>
                <a:rPr lang="zh-CN" altLang="en-US" sz="2665" b="1" spc="400" dirty="0">
                  <a:ea typeface="思源黑体 CN Medium" panose="020B0600000000000000" pitchFamily="34" charset="-122"/>
                  <a:cs typeface="+mn-ea"/>
                  <a:sym typeface="+mn-lt"/>
                </a:rPr>
                <a:t>实现的重要</a:t>
              </a:r>
              <a:r>
                <a:rPr lang="zh-CN" altLang="en-US" sz="2665" b="1" spc="400" dirty="0">
                  <a:ea typeface="思源黑体 CN Medium" panose="020B0600000000000000" pitchFamily="34" charset="-122"/>
                  <a:cs typeface="+mn-ea"/>
                  <a:sym typeface="+mn-lt"/>
                </a:rPr>
                <a:t>细节</a:t>
              </a:r>
              <a:endParaRPr lang="zh-CN" altLang="en-US" sz="2665" b="1" spc="400" dirty="0">
                <a:ea typeface="思源黑体 CN Medium" panose="020B0600000000000000" pitchFamily="34" charset="-122"/>
                <a:cs typeface="+mn-ea"/>
                <a:sym typeface="+mn-lt"/>
              </a:endParaRPr>
            </a:p>
          </p:txBody>
        </p:sp>
        <p:sp>
          <p:nvSpPr>
            <p:cNvPr id="40" name="矩形 39"/>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17"/>
          <p:cNvGrpSpPr/>
          <p:nvPr/>
        </p:nvGrpSpPr>
        <p:grpSpPr>
          <a:xfrm>
            <a:off x="700405" y="1137920"/>
            <a:ext cx="10348595" cy="5116195"/>
            <a:chOff x="601" y="628"/>
            <a:chExt cx="13023" cy="6214"/>
          </a:xfrm>
        </p:grpSpPr>
        <p:grpSp>
          <p:nvGrpSpPr>
            <p:cNvPr id="4" name="组合 32"/>
            <p:cNvGrpSpPr/>
            <p:nvPr/>
          </p:nvGrpSpPr>
          <p:grpSpPr>
            <a:xfrm>
              <a:off x="1070" y="1143"/>
              <a:ext cx="4082" cy="2209"/>
              <a:chOff x="-727" y="892"/>
              <a:chExt cx="4082" cy="2209"/>
            </a:xfrm>
          </p:grpSpPr>
          <p:grpSp>
            <p:nvGrpSpPr>
              <p:cNvPr id="55" name="Group 6"/>
              <p:cNvGrpSpPr/>
              <p:nvPr/>
            </p:nvGrpSpPr>
            <p:grpSpPr>
              <a:xfrm>
                <a:off x="-727" y="892"/>
                <a:ext cx="3490" cy="1575"/>
                <a:chOff x="7713765" y="962502"/>
                <a:chExt cx="2955030" cy="1328325"/>
              </a:xfrm>
            </p:grpSpPr>
            <p:sp>
              <p:nvSpPr>
                <p:cNvPr id="1048605" name="TextBox 78"/>
                <p:cNvSpPr txBox="1"/>
                <p:nvPr>
                  <p:custDataLst>
                    <p:tags r:id="rId1"/>
                  </p:custDataLst>
                </p:nvPr>
              </p:nvSpPr>
              <p:spPr>
                <a:xfrm>
                  <a:off x="7713765" y="962502"/>
                  <a:ext cx="2834268" cy="496258"/>
                </a:xfrm>
                <a:prstGeom prst="rect">
                  <a:avLst/>
                </a:prstGeom>
                <a:noFill/>
              </p:spPr>
              <p:txBody>
                <a:bodyPr wrap="square" lIns="0" tIns="0" rIns="0" bIns="0" rtlCol="0">
                  <a:spAutoFit/>
                </a:bodyPr>
                <a:p>
                  <a:pPr marL="0" lvl="1" algn="r" defTabSz="1131570">
                    <a:lnSpc>
                      <a:spcPct val="150000"/>
                    </a:lnSpc>
                  </a:pPr>
                  <a:r>
                    <a:rPr lang="en-US" altLang="zh-CN" sz="2100" b="1" dirty="0">
                      <a:solidFill>
                        <a:schemeClr val="tx1"/>
                      </a:solidFill>
                      <a:latin typeface="微软雅黑" panose="020B0503020204020204" charset="-122"/>
                      <a:ea typeface="微软雅黑" panose="020B0503020204020204" charset="-122"/>
                    </a:rPr>
                    <a:t>DBMS</a:t>
                  </a:r>
                  <a:r>
                    <a:rPr lang="zh-CN" altLang="en-US" sz="2100" b="1" dirty="0">
                      <a:solidFill>
                        <a:schemeClr val="tx1"/>
                      </a:solidFill>
                      <a:latin typeface="微软雅黑" panose="020B0503020204020204" charset="-122"/>
                      <a:ea typeface="微软雅黑" panose="020B0503020204020204" charset="-122"/>
                    </a:rPr>
                    <a:t>支持</a:t>
                  </a:r>
                  <a:endParaRPr lang="zh-CN" altLang="en-US" sz="2100" b="1" dirty="0">
                    <a:solidFill>
                      <a:schemeClr val="tx1"/>
                    </a:solidFill>
                    <a:latin typeface="微软雅黑" panose="020B0503020204020204" charset="-122"/>
                    <a:ea typeface="微软雅黑" panose="020B0503020204020204" charset="-122"/>
                  </a:endParaRPr>
                </a:p>
              </p:txBody>
            </p:sp>
            <p:sp>
              <p:nvSpPr>
                <p:cNvPr id="1048606" name="TextBox 79"/>
                <p:cNvSpPr txBox="1"/>
                <p:nvPr>
                  <p:custDataLst>
                    <p:tags r:id="rId2"/>
                  </p:custDataLst>
                </p:nvPr>
              </p:nvSpPr>
              <p:spPr>
                <a:xfrm>
                  <a:off x="7834000" y="1688058"/>
                  <a:ext cx="2834795" cy="602769"/>
                </a:xfrm>
                <a:prstGeom prst="rect">
                  <a:avLst/>
                </a:prstGeom>
                <a:noFill/>
              </p:spPr>
              <p:txBody>
                <a:bodyPr wrap="square" lIns="0" tIns="0" rIns="0" bIns="0" rtlCol="0">
                  <a:spAutoFit/>
                </a:bodyPr>
                <a:p>
                  <a:pPr lvl="0" algn="r">
                    <a:lnSpc>
                      <a:spcPct val="150000"/>
                    </a:lnSpc>
                  </a:pP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DBMS</a:t>
                  </a:r>
                  <a:r>
                    <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会</a:t>
                  </a:r>
                  <a:r>
                    <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提供明确</a:t>
                  </a: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API</a:t>
                  </a:r>
                  <a:r>
                    <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  </a:t>
                  </a: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a:t>
                  </a:r>
                  <a:endPar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endParaRPr>
                </a:p>
                <a:p>
                  <a:pPr lvl="0" algn="r">
                    <a:lnSpc>
                      <a:spcPct val="150000"/>
                    </a:lnSpc>
                  </a:pPr>
                  <a:r>
                    <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利用接口来实现连接查询等等操作。  </a:t>
                  </a:r>
                  <a:endPar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endParaRPr>
                </a:p>
              </p:txBody>
            </p:sp>
          </p:grpSp>
          <p:grpSp>
            <p:nvGrpSpPr>
              <p:cNvPr id="56" name="Group 4"/>
              <p:cNvGrpSpPr/>
              <p:nvPr/>
            </p:nvGrpSpPr>
            <p:grpSpPr>
              <a:xfrm flipH="1">
                <a:off x="2938" y="1254"/>
                <a:ext cx="417" cy="1847"/>
                <a:chOff x="6186426" y="1252692"/>
                <a:chExt cx="353137" cy="1563610"/>
              </a:xfrm>
            </p:grpSpPr>
            <p:cxnSp>
              <p:nvCxnSpPr>
                <p:cNvPr id="3145731" name="直接连接符 86"/>
                <p:cNvCxnSpPr/>
                <p:nvPr>
                  <p:custDataLst>
                    <p:tags r:id="rId3"/>
                  </p:custDataLst>
                </p:nvPr>
              </p:nvCxnSpPr>
              <p:spPr>
                <a:xfrm>
                  <a:off x="6539563" y="1252692"/>
                  <a:ext cx="0" cy="1563610"/>
                </a:xfrm>
                <a:prstGeom prst="line">
                  <a:avLst/>
                </a:prstGeom>
                <a:noFill/>
                <a:ln w="12700" cap="flat" cmpd="sng" algn="ctr">
                  <a:solidFill>
                    <a:schemeClr val="accent1"/>
                  </a:solidFill>
                  <a:prstDash val="solid"/>
                </a:ln>
                <a:effectLst/>
              </p:spPr>
            </p:cxnSp>
            <p:cxnSp>
              <p:nvCxnSpPr>
                <p:cNvPr id="3145732" name="直接连接符 87"/>
                <p:cNvCxnSpPr/>
                <p:nvPr>
                  <p:custDataLst>
                    <p:tags r:id="rId4"/>
                  </p:custDataLst>
                </p:nvPr>
              </p:nvCxnSpPr>
              <p:spPr>
                <a:xfrm>
                  <a:off x="6186426" y="2485157"/>
                  <a:ext cx="352903" cy="0"/>
                </a:xfrm>
                <a:prstGeom prst="line">
                  <a:avLst/>
                </a:prstGeom>
                <a:noFill/>
                <a:ln w="12700" cap="flat" cmpd="sng" algn="ctr">
                  <a:solidFill>
                    <a:schemeClr val="accent1"/>
                  </a:solidFill>
                  <a:prstDash val="solid"/>
                  <a:headEnd type="oval"/>
                </a:ln>
                <a:effectLst/>
              </p:spPr>
            </p:cxnSp>
          </p:grpSp>
        </p:grpSp>
        <p:grpSp>
          <p:nvGrpSpPr>
            <p:cNvPr id="57" name="组合 24"/>
            <p:cNvGrpSpPr/>
            <p:nvPr/>
          </p:nvGrpSpPr>
          <p:grpSpPr>
            <a:xfrm>
              <a:off x="8400" y="628"/>
              <a:ext cx="5141" cy="2787"/>
              <a:chOff x="8364" y="420"/>
              <a:chExt cx="5141" cy="2787"/>
            </a:xfrm>
          </p:grpSpPr>
          <p:grpSp>
            <p:nvGrpSpPr>
              <p:cNvPr id="58" name="Group 7"/>
              <p:cNvGrpSpPr/>
              <p:nvPr/>
            </p:nvGrpSpPr>
            <p:grpSpPr>
              <a:xfrm>
                <a:off x="8364" y="679"/>
                <a:ext cx="417" cy="2528"/>
                <a:chOff x="8575649" y="3174774"/>
                <a:chExt cx="352903" cy="2140514"/>
              </a:xfrm>
            </p:grpSpPr>
            <p:cxnSp>
              <p:nvCxnSpPr>
                <p:cNvPr id="3145733" name="直接连接符 88"/>
                <p:cNvCxnSpPr/>
                <p:nvPr>
                  <p:custDataLst>
                    <p:tags r:id="rId5"/>
                  </p:custDataLst>
                </p:nvPr>
              </p:nvCxnSpPr>
              <p:spPr>
                <a:xfrm>
                  <a:off x="8928552" y="3174774"/>
                  <a:ext cx="0" cy="2140514"/>
                </a:xfrm>
                <a:prstGeom prst="line">
                  <a:avLst/>
                </a:prstGeom>
                <a:noFill/>
                <a:ln w="12700" cap="flat" cmpd="sng" algn="ctr">
                  <a:solidFill>
                    <a:schemeClr val="accent1"/>
                  </a:solidFill>
                  <a:prstDash val="solid"/>
                </a:ln>
                <a:effectLst/>
              </p:spPr>
            </p:cxnSp>
            <p:cxnSp>
              <p:nvCxnSpPr>
                <p:cNvPr id="3145734" name="直接连接符 89"/>
                <p:cNvCxnSpPr/>
                <p:nvPr>
                  <p:custDataLst>
                    <p:tags r:id="rId6"/>
                  </p:custDataLst>
                </p:nvPr>
              </p:nvCxnSpPr>
              <p:spPr>
                <a:xfrm>
                  <a:off x="8575649" y="4933573"/>
                  <a:ext cx="352903" cy="0"/>
                </a:xfrm>
                <a:prstGeom prst="line">
                  <a:avLst/>
                </a:prstGeom>
                <a:noFill/>
                <a:ln w="12700" cap="flat" cmpd="sng" algn="ctr">
                  <a:solidFill>
                    <a:schemeClr val="accent1"/>
                  </a:solidFill>
                  <a:prstDash val="solid"/>
                  <a:headEnd type="oval"/>
                </a:ln>
                <a:effectLst/>
              </p:spPr>
            </p:cxnSp>
          </p:grpSp>
          <p:grpSp>
            <p:nvGrpSpPr>
              <p:cNvPr id="59" name="Group 44"/>
              <p:cNvGrpSpPr/>
              <p:nvPr/>
            </p:nvGrpSpPr>
            <p:grpSpPr>
              <a:xfrm>
                <a:off x="8997" y="420"/>
                <a:ext cx="4508" cy="1518"/>
                <a:chOff x="6652356" y="1301348"/>
                <a:chExt cx="3816817" cy="1286551"/>
              </a:xfrm>
            </p:grpSpPr>
            <p:sp>
              <p:nvSpPr>
                <p:cNvPr id="1048607" name="TextBox 46"/>
                <p:cNvSpPr txBox="1"/>
                <p:nvPr>
                  <p:custDataLst>
                    <p:tags r:id="rId7"/>
                  </p:custDataLst>
                </p:nvPr>
              </p:nvSpPr>
              <p:spPr>
                <a:xfrm>
                  <a:off x="6738277" y="1301348"/>
                  <a:ext cx="2834268" cy="498659"/>
                </a:xfrm>
                <a:prstGeom prst="rect">
                  <a:avLst/>
                </a:prstGeom>
                <a:noFill/>
              </p:spPr>
              <p:txBody>
                <a:bodyPr wrap="square" lIns="0" tIns="0" rIns="0" bIns="0" rtlCol="0">
                  <a:spAutoFit/>
                </a:bodyPr>
                <a:p>
                  <a:pPr marL="0" lvl="1" defTabSz="1131570">
                    <a:lnSpc>
                      <a:spcPct val="150000"/>
                    </a:lnSpc>
                  </a:pPr>
                  <a:r>
                    <a:rPr lang="zh-CN" altLang="en-US" sz="2100" b="1" dirty="0">
                      <a:latin typeface="微软雅黑" panose="020B0503020204020204" charset="-122"/>
                      <a:ea typeface="微软雅黑" panose="020B0503020204020204" charset="-122"/>
                    </a:rPr>
                    <a:t>错误检测</a:t>
                  </a:r>
                  <a:endParaRPr lang="zh-CN" altLang="en-US" sz="2100" b="1" dirty="0">
                    <a:solidFill>
                      <a:srgbClr val="314371"/>
                    </a:solidFill>
                    <a:latin typeface="微软雅黑" panose="020B0503020204020204" charset="-122"/>
                    <a:ea typeface="微软雅黑" panose="020B0503020204020204" charset="-122"/>
                  </a:endParaRPr>
                </a:p>
              </p:txBody>
            </p:sp>
            <p:sp>
              <p:nvSpPr>
                <p:cNvPr id="1048608" name="TextBox 47"/>
                <p:cNvSpPr txBox="1"/>
                <p:nvPr>
                  <p:custDataLst>
                    <p:tags r:id="rId8"/>
                  </p:custDataLst>
                </p:nvPr>
              </p:nvSpPr>
              <p:spPr>
                <a:xfrm>
                  <a:off x="6652356" y="1990554"/>
                  <a:ext cx="3816817" cy="597345"/>
                </a:xfrm>
                <a:prstGeom prst="rect">
                  <a:avLst/>
                </a:prstGeom>
                <a:noFill/>
              </p:spPr>
              <p:txBody>
                <a:bodyPr wrap="square" lIns="0" tIns="0" rIns="0" bIns="0" rtlCol="0">
                  <a:spAutoFit/>
                </a:bodyPr>
                <a:p>
                  <a:pPr lvl="0">
                    <a:lnSpc>
                      <a:spcPct val="140000"/>
                    </a:lnSpc>
                  </a:pP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 </a:t>
                  </a:r>
                  <a:r>
                    <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利用</a:t>
                  </a: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Asan</a:t>
                  </a:r>
                  <a:r>
                    <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检测关键的内存</a:t>
                  </a: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bug</a:t>
                  </a:r>
                  <a:endPar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endParaRPr>
                </a:p>
                <a:p>
                  <a:pPr lvl="0">
                    <a:lnSpc>
                      <a:spcPct val="140000"/>
                    </a:lnSpc>
                  </a:pP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 </a:t>
                  </a:r>
                  <a:r>
                    <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分析动态查询交互中的异常错误</a:t>
                  </a:r>
                  <a:endPar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endParaRPr>
                </a:p>
              </p:txBody>
            </p:sp>
          </p:grpSp>
        </p:grpSp>
        <p:grpSp>
          <p:nvGrpSpPr>
            <p:cNvPr id="60" name="组合 29"/>
            <p:cNvGrpSpPr/>
            <p:nvPr/>
          </p:nvGrpSpPr>
          <p:grpSpPr>
            <a:xfrm>
              <a:off x="601" y="3749"/>
              <a:ext cx="4525" cy="3093"/>
              <a:chOff x="825" y="3749"/>
              <a:chExt cx="4525" cy="3093"/>
            </a:xfrm>
          </p:grpSpPr>
          <p:grpSp>
            <p:nvGrpSpPr>
              <p:cNvPr id="61" name="Group 10"/>
              <p:cNvGrpSpPr/>
              <p:nvPr/>
            </p:nvGrpSpPr>
            <p:grpSpPr>
              <a:xfrm>
                <a:off x="4933" y="3929"/>
                <a:ext cx="417" cy="2913"/>
                <a:chOff x="3710738" y="1110569"/>
                <a:chExt cx="352903" cy="2466518"/>
              </a:xfrm>
            </p:grpSpPr>
            <p:cxnSp>
              <p:nvCxnSpPr>
                <p:cNvPr id="3145735" name="直接连接符 94"/>
                <p:cNvCxnSpPr/>
                <p:nvPr>
                  <p:custDataLst>
                    <p:tags r:id="rId9"/>
                  </p:custDataLst>
                </p:nvPr>
              </p:nvCxnSpPr>
              <p:spPr>
                <a:xfrm>
                  <a:off x="3710738" y="1110569"/>
                  <a:ext cx="0" cy="2466518"/>
                </a:xfrm>
                <a:prstGeom prst="line">
                  <a:avLst/>
                </a:prstGeom>
                <a:noFill/>
                <a:ln w="12700" cap="flat" cmpd="sng" algn="ctr">
                  <a:solidFill>
                    <a:schemeClr val="accent1"/>
                  </a:solidFill>
                  <a:prstDash val="solid"/>
                </a:ln>
                <a:effectLst/>
              </p:spPr>
            </p:cxnSp>
            <p:cxnSp>
              <p:nvCxnSpPr>
                <p:cNvPr id="3145736" name="直接连接符 95"/>
                <p:cNvCxnSpPr/>
                <p:nvPr>
                  <p:custDataLst>
                    <p:tags r:id="rId10"/>
                  </p:custDataLst>
                </p:nvPr>
              </p:nvCxnSpPr>
              <p:spPr>
                <a:xfrm flipH="1">
                  <a:off x="3710738" y="2969399"/>
                  <a:ext cx="352903" cy="0"/>
                </a:xfrm>
                <a:prstGeom prst="line">
                  <a:avLst/>
                </a:prstGeom>
                <a:noFill/>
                <a:ln w="12700" cap="flat" cmpd="sng" algn="ctr">
                  <a:solidFill>
                    <a:schemeClr val="accent1"/>
                  </a:solidFill>
                  <a:prstDash val="solid"/>
                  <a:headEnd type="oval"/>
                </a:ln>
                <a:effectLst/>
              </p:spPr>
            </p:cxnSp>
          </p:grpSp>
          <p:sp>
            <p:nvSpPr>
              <p:cNvPr id="1048609" name="TextBox 50"/>
              <p:cNvSpPr txBox="1"/>
              <p:nvPr>
                <p:custDataLst>
                  <p:tags r:id="rId11"/>
                </p:custDataLst>
              </p:nvPr>
            </p:nvSpPr>
            <p:spPr>
              <a:xfrm>
                <a:off x="1402" y="3749"/>
                <a:ext cx="3348" cy="588"/>
              </a:xfrm>
              <a:prstGeom prst="rect">
                <a:avLst/>
              </a:prstGeom>
              <a:noFill/>
            </p:spPr>
            <p:txBody>
              <a:bodyPr wrap="square" lIns="0" tIns="0" rIns="0" bIns="0" rtlCol="0">
                <a:spAutoFit/>
              </a:bodyPr>
              <a:p>
                <a:pPr marL="0" lvl="1" algn="r" defTabSz="1131570">
                  <a:lnSpc>
                    <a:spcPct val="150000"/>
                  </a:lnSpc>
                </a:pPr>
                <a:r>
                  <a:rPr lang="en-US" altLang="zh-CN" sz="2100" b="1" dirty="0">
                    <a:latin typeface="微软雅黑" panose="020B0503020204020204" charset="-122"/>
                    <a:ea typeface="微软雅黑" panose="020B0503020204020204" charset="-122"/>
                  </a:rPr>
                  <a:t>SQL</a:t>
                </a:r>
                <a:r>
                  <a:rPr lang="zh-CN" altLang="en-US" sz="2100" b="1" dirty="0">
                    <a:latin typeface="微软雅黑" panose="020B0503020204020204" charset="-122"/>
                    <a:ea typeface="微软雅黑" panose="020B0503020204020204" charset="-122"/>
                  </a:rPr>
                  <a:t>语句的生成</a:t>
                </a:r>
                <a:endParaRPr lang="zh-CN" altLang="en-US" sz="2100" b="1" dirty="0">
                  <a:solidFill>
                    <a:srgbClr val="314371"/>
                  </a:solidFill>
                  <a:latin typeface="微软雅黑" panose="020B0503020204020204" charset="-122"/>
                  <a:ea typeface="微软雅黑" panose="020B0503020204020204" charset="-122"/>
                </a:endParaRPr>
              </a:p>
            </p:txBody>
          </p:sp>
          <p:sp>
            <p:nvSpPr>
              <p:cNvPr id="1048610" name="TextBox 16"/>
              <p:cNvSpPr txBox="1"/>
              <p:nvPr>
                <p:custDataLst>
                  <p:tags r:id="rId12"/>
                </p:custDataLst>
              </p:nvPr>
            </p:nvSpPr>
            <p:spPr>
              <a:xfrm>
                <a:off x="825" y="4651"/>
                <a:ext cx="3923" cy="1639"/>
              </a:xfrm>
              <a:prstGeom prst="rect">
                <a:avLst/>
              </a:prstGeom>
              <a:noFill/>
            </p:spPr>
            <p:txBody>
              <a:bodyPr wrap="square" rtlCol="0">
                <a:spAutoFit/>
              </a:bodyPr>
              <a:p>
                <a:pPr algn="r" defTabSz="1131570">
                  <a:lnSpc>
                    <a:spcPct val="150000"/>
                  </a:lnSpc>
                </a:pPr>
                <a:r>
                  <a:rPr lang="zh-CN" altLang="en-US" sz="1350" b="1" u="sng" dirty="0">
                    <a:solidFill>
                      <a:schemeClr val="bg2">
                        <a:lumMod val="25000"/>
                      </a:schemeClr>
                    </a:solidFill>
                    <a:latin typeface="微软雅黑" panose="020B0503020204020204" charset="-122"/>
                    <a:ea typeface="微软雅黑" panose="020B0503020204020204" charset="-122"/>
                    <a:cs typeface="微软雅黑" panose="020B0503020204020204" charset="-122"/>
                  </a:rPr>
                  <a:t>支持不同</a:t>
                </a:r>
                <a:r>
                  <a:rPr lang="en-US" altLang="zh-CN" sz="1350" b="1" u="sng" dirty="0">
                    <a:solidFill>
                      <a:schemeClr val="bg2">
                        <a:lumMod val="25000"/>
                      </a:schemeClr>
                    </a:solidFill>
                    <a:latin typeface="微软雅黑" panose="020B0503020204020204" charset="-122"/>
                    <a:ea typeface="微软雅黑" panose="020B0503020204020204" charset="-122"/>
                    <a:cs typeface="微软雅黑" panose="020B0503020204020204" charset="-122"/>
                  </a:rPr>
                  <a:t>SQL</a:t>
                </a:r>
                <a:r>
                  <a:rPr lang="zh-CN" altLang="en-US" sz="1350" b="1" u="sng" dirty="0">
                    <a:solidFill>
                      <a:schemeClr val="bg2">
                        <a:lumMod val="25000"/>
                      </a:schemeClr>
                    </a:solidFill>
                    <a:latin typeface="微软雅黑" panose="020B0503020204020204" charset="-122"/>
                    <a:ea typeface="微软雅黑" panose="020B0503020204020204" charset="-122"/>
                    <a:cs typeface="微软雅黑" panose="020B0503020204020204" charset="-122"/>
                  </a:rPr>
                  <a:t>特性</a:t>
                </a:r>
                <a:endParaRPr lang="en-US" altLang="zh-CN" sz="1350" b="1" u="sng" dirty="0">
                  <a:solidFill>
                    <a:schemeClr val="bg2">
                      <a:lumMod val="25000"/>
                    </a:schemeClr>
                  </a:solidFill>
                  <a:latin typeface="微软雅黑" panose="020B0503020204020204" charset="-122"/>
                  <a:ea typeface="微软雅黑" panose="020B0503020204020204" charset="-122"/>
                  <a:cs typeface="微软雅黑" panose="020B0503020204020204" charset="-122"/>
                </a:endParaRPr>
              </a:p>
              <a:p>
                <a:pPr algn="r" defTabSz="1131570">
                  <a:lnSpc>
                    <a:spcPct val="150000"/>
                  </a:lnSpc>
                </a:pPr>
                <a:r>
                  <a:rPr lang="zh-CN" altLang="en-US" sz="1350" dirty="0">
                    <a:latin typeface="微软雅黑" panose="020B0503020204020204" charset="-122"/>
                    <a:ea typeface="微软雅黑" panose="020B0503020204020204" charset="-122"/>
                    <a:cs typeface="微软雅黑" panose="020B0503020204020204" charset="-122"/>
                  </a:rPr>
                  <a:t>固定</a:t>
                </a:r>
                <a:r>
                  <a:rPr lang="en-US" sz="1350" dirty="0">
                    <a:latin typeface="微软雅黑" panose="020B0503020204020204" charset="-122"/>
                    <a:ea typeface="微软雅黑" panose="020B0503020204020204" charset="-122"/>
                    <a:cs typeface="微软雅黑" panose="020B0503020204020204" charset="-122"/>
                  </a:rPr>
                  <a:t>SQL</a:t>
                </a:r>
                <a:r>
                  <a:rPr lang="zh-CN" altLang="en-US" sz="1350" dirty="0">
                    <a:latin typeface="微软雅黑" panose="020B0503020204020204" charset="-122"/>
                    <a:ea typeface="微软雅黑" panose="020B0503020204020204" charset="-122"/>
                    <a:cs typeface="微软雅黑" panose="020B0503020204020204" charset="-122"/>
                  </a:rPr>
                  <a:t>特征一般部分 </a:t>
                </a:r>
                <a:r>
                  <a:rPr lang="en-US" altLang="zh-CN" sz="1400" dirty="0">
                    <a:solidFill>
                      <a:schemeClr val="bg2">
                        <a:lumMod val="25000"/>
                      </a:schemeClr>
                    </a:solidFill>
                    <a:latin typeface="微软雅黑" panose="020B0503020204020204" charset="-122"/>
                    <a:ea typeface="微软雅黑" panose="020B0503020204020204" charset="-122"/>
                    <a:cs typeface="微软雅黑" panose="020B0503020204020204" charset="-122"/>
                  </a:rPr>
                  <a:t>•</a:t>
                </a:r>
                <a:endParaRPr lang="en-US" sz="1350" dirty="0">
                  <a:latin typeface="微软雅黑" panose="020B0503020204020204" charset="-122"/>
                  <a:ea typeface="微软雅黑" panose="020B0503020204020204" charset="-122"/>
                  <a:cs typeface="微软雅黑" panose="020B0503020204020204" charset="-122"/>
                </a:endParaRPr>
              </a:p>
              <a:p>
                <a:pPr algn="r">
                  <a:lnSpc>
                    <a:spcPct val="150000"/>
                  </a:lnSpc>
                </a:pPr>
                <a:r>
                  <a:rPr lang="zh-CN" altLang="en-US" sz="1350" dirty="0">
                    <a:latin typeface="微软雅黑" panose="020B0503020204020204" charset="-122"/>
                    <a:ea typeface="微软雅黑" panose="020B0503020204020204" charset="-122"/>
                    <a:cs typeface="微软雅黑" panose="020B0503020204020204" charset="-122"/>
                  </a:rPr>
                  <a:t>不同</a:t>
                </a:r>
                <a:r>
                  <a:rPr lang="en-US" altLang="zh-CN" sz="1350" dirty="0">
                    <a:latin typeface="微软雅黑" panose="020B0503020204020204" charset="-122"/>
                    <a:ea typeface="微软雅黑" panose="020B0503020204020204" charset="-122"/>
                    <a:cs typeface="微软雅黑" panose="020B0503020204020204" charset="-122"/>
                  </a:rPr>
                  <a:t>DBMS</a:t>
                </a:r>
                <a:r>
                  <a:rPr lang="zh-CN" altLang="en-US" sz="1350" dirty="0">
                    <a:latin typeface="微软雅黑" panose="020B0503020204020204" charset="-122"/>
                    <a:ea typeface="微软雅黑" panose="020B0503020204020204" charset="-122"/>
                    <a:cs typeface="微软雅黑" panose="020B0503020204020204" charset="-122"/>
                  </a:rPr>
                  <a:t>特征成为可选项（在面对不</a:t>
                </a:r>
                <a:r>
                  <a:rPr lang="zh-CN" altLang="en-US" sz="1350" dirty="0">
                    <a:latin typeface="微软雅黑" panose="020B0503020204020204" charset="-122"/>
                    <a:ea typeface="微软雅黑" panose="020B0503020204020204" charset="-122"/>
                    <a:cs typeface="微软雅黑" panose="020B0503020204020204" charset="-122"/>
                    <a:sym typeface="+mn-ea"/>
                  </a:rPr>
                  <a:t> </a:t>
                </a:r>
                <a:endParaRPr lang="en-US" sz="1350" dirty="0">
                  <a:latin typeface="微软雅黑" panose="020B0503020204020204" charset="-122"/>
                  <a:ea typeface="微软雅黑" panose="020B0503020204020204" charset="-122"/>
                  <a:cs typeface="微软雅黑" panose="020B0503020204020204" charset="-122"/>
                </a:endParaRPr>
              </a:p>
              <a:p>
                <a:pPr algn="r">
                  <a:lnSpc>
                    <a:spcPct val="150000"/>
                  </a:lnSpc>
                </a:pPr>
                <a:r>
                  <a:rPr lang="zh-CN" altLang="en-US" sz="1350" dirty="0">
                    <a:latin typeface="微软雅黑" panose="020B0503020204020204" charset="-122"/>
                    <a:ea typeface="微软雅黑" panose="020B0503020204020204" charset="-122"/>
                    <a:cs typeface="微软雅黑" panose="020B0503020204020204" charset="-122"/>
                  </a:rPr>
                  <a:t>同</a:t>
                </a:r>
                <a:r>
                  <a:rPr lang="en-US" altLang="zh-CN" sz="1350" dirty="0">
                    <a:latin typeface="微软雅黑" panose="020B0503020204020204" charset="-122"/>
                    <a:ea typeface="微软雅黑" panose="020B0503020204020204" charset="-122"/>
                    <a:cs typeface="微软雅黑" panose="020B0503020204020204" charset="-122"/>
                  </a:rPr>
                  <a:t>DBMS</a:t>
                </a:r>
                <a:r>
                  <a:rPr lang="zh-CN" altLang="en-US" sz="1350" dirty="0">
                    <a:latin typeface="微软雅黑" panose="020B0503020204020204" charset="-122"/>
                    <a:ea typeface="微软雅黑" panose="020B0503020204020204" charset="-122"/>
                    <a:cs typeface="微软雅黑" panose="020B0503020204020204" charset="-122"/>
                  </a:rPr>
                  <a:t>时候进行选择）</a:t>
                </a: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350" dirty="0">
                    <a:latin typeface="微软雅黑" panose="020B0503020204020204" charset="-122"/>
                    <a:ea typeface="微软雅黑" panose="020B0503020204020204" charset="-122"/>
                    <a:cs typeface="微软雅黑" panose="020B0503020204020204" charset="-122"/>
                  </a:rPr>
                  <a:t> </a:t>
                </a:r>
                <a:endParaRPr lang="en-US" sz="1350" dirty="0">
                  <a:latin typeface="微软雅黑" panose="020B0503020204020204" charset="-122"/>
                  <a:ea typeface="微软雅黑" panose="020B0503020204020204" charset="-122"/>
                  <a:cs typeface="微软雅黑" panose="020B0503020204020204" charset="-122"/>
                </a:endParaRPr>
              </a:p>
            </p:txBody>
          </p:sp>
        </p:grpSp>
        <p:grpSp>
          <p:nvGrpSpPr>
            <p:cNvPr id="62" name="组合 22"/>
            <p:cNvGrpSpPr/>
            <p:nvPr/>
          </p:nvGrpSpPr>
          <p:grpSpPr>
            <a:xfrm>
              <a:off x="5489" y="3393"/>
              <a:ext cx="2658" cy="2307"/>
              <a:chOff x="3857" y="3317"/>
              <a:chExt cx="3615" cy="3142"/>
            </a:xfrm>
          </p:grpSpPr>
          <p:sp>
            <p:nvSpPr>
              <p:cNvPr id="1048611" name="泪滴形 30"/>
              <p:cNvSpPr/>
              <p:nvPr>
                <p:custDataLst>
                  <p:tags r:id="rId13"/>
                </p:custDataLst>
              </p:nvPr>
            </p:nvSpPr>
            <p:spPr>
              <a:xfrm rot="16200000">
                <a:off x="4054" y="3317"/>
                <a:ext cx="1301" cy="1301"/>
              </a:xfrm>
              <a:prstGeom prst="teardrop">
                <a:avLst>
                  <a:gd name="adj" fmla="val 200000"/>
                </a:avLst>
              </a:prstGeom>
              <a:solidFill>
                <a:schemeClr val="accent1"/>
              </a:solidFill>
              <a:ln>
                <a:noFill/>
              </a:ln>
            </p:spPr>
            <p:style>
              <a:lnRef idx="2">
                <a:srgbClr val="1F74AD">
                  <a:shade val="50000"/>
                </a:srgbClr>
              </a:lnRef>
              <a:fillRef idx="1">
                <a:srgbClr val="1F74AD"/>
              </a:fillRef>
              <a:effectRef idx="0">
                <a:srgbClr val="1F74AD"/>
              </a:effectRef>
              <a:fontRef idx="minor">
                <a:sysClr val="window" lastClr="FFFFFF"/>
              </a:fontRef>
            </p:style>
            <p:txBody>
              <a:bodyPr wrap="square" lIns="68580" tIns="34290" rIns="68580" bIns="34290" anchor="ctr">
                <a:normAutofit/>
              </a:bodyPr>
              <a:p>
                <a:pPr algn="ctr"/>
                <a:endParaRPr sz="1350">
                  <a:solidFill>
                    <a:srgbClr val="000000">
                      <a:lumMod val="85000"/>
                      <a:lumOff val="15000"/>
                    </a:srgbClr>
                  </a:solidFill>
                </a:endParaRPr>
              </a:p>
            </p:txBody>
          </p:sp>
          <p:sp>
            <p:nvSpPr>
              <p:cNvPr id="1048612" name="文本框 31"/>
              <p:cNvSpPr txBox="1"/>
              <p:nvPr>
                <p:custDataLst>
                  <p:tags r:id="rId14"/>
                </p:custDataLst>
              </p:nvPr>
            </p:nvSpPr>
            <p:spPr>
              <a:xfrm>
                <a:off x="4013" y="3725"/>
                <a:ext cx="1361" cy="569"/>
              </a:xfrm>
              <a:prstGeom prst="rect">
                <a:avLst/>
              </a:prstGeom>
              <a:noFill/>
            </p:spPr>
            <p:txBody>
              <a:bodyPr wrap="square" lIns="68580" tIns="34290" rIns="68580" bIns="34290"/>
              <a:p>
                <a:pPr algn="ctr"/>
                <a:r>
                  <a:rPr lang="en-US" altLang="zh-CN" sz="1000" b="1" dirty="0">
                    <a:solidFill>
                      <a:sysClr val="window" lastClr="FFFFFF"/>
                    </a:solidFill>
                  </a:rPr>
                  <a:t>Support</a:t>
                </a:r>
                <a:endParaRPr lang="en-US" altLang="zh-CN" sz="1000" b="1" dirty="0">
                  <a:solidFill>
                    <a:sysClr val="window" lastClr="FFFFFF"/>
                  </a:solidFill>
                </a:endParaRPr>
              </a:p>
            </p:txBody>
          </p:sp>
          <p:sp>
            <p:nvSpPr>
              <p:cNvPr id="1048613" name="泪滴形 33"/>
              <p:cNvSpPr/>
              <p:nvPr>
                <p:custDataLst>
                  <p:tags r:id="rId15"/>
                </p:custDataLst>
              </p:nvPr>
            </p:nvSpPr>
            <p:spPr>
              <a:xfrm>
                <a:off x="5895" y="3317"/>
                <a:ext cx="1301" cy="1301"/>
              </a:xfrm>
              <a:prstGeom prst="teardrop">
                <a:avLst>
                  <a:gd name="adj" fmla="val 200000"/>
                </a:avLst>
              </a:prstGeom>
              <a:solidFill>
                <a:schemeClr val="accent1"/>
              </a:solidFill>
              <a:ln>
                <a:noFill/>
              </a:ln>
            </p:spPr>
            <p:style>
              <a:lnRef idx="2">
                <a:srgbClr val="1F74AD">
                  <a:shade val="50000"/>
                </a:srgbClr>
              </a:lnRef>
              <a:fillRef idx="1">
                <a:srgbClr val="1F74AD"/>
              </a:fillRef>
              <a:effectRef idx="0">
                <a:srgbClr val="1F74AD"/>
              </a:effectRef>
              <a:fontRef idx="minor">
                <a:sysClr val="window" lastClr="FFFFFF"/>
              </a:fontRef>
            </p:style>
            <p:txBody>
              <a:bodyPr wrap="square" lIns="68580" tIns="34290" rIns="68580" bIns="34290" anchor="ctr">
                <a:normAutofit/>
              </a:bodyPr>
              <a:p>
                <a:pPr algn="ctr"/>
                <a:endParaRPr sz="1350">
                  <a:solidFill>
                    <a:srgbClr val="000000">
                      <a:lumMod val="85000"/>
                      <a:lumOff val="15000"/>
                    </a:srgbClr>
                  </a:solidFill>
                </a:endParaRPr>
              </a:p>
            </p:txBody>
          </p:sp>
          <p:sp>
            <p:nvSpPr>
              <p:cNvPr id="1048614" name="文本框 34"/>
              <p:cNvSpPr txBox="1"/>
              <p:nvPr>
                <p:custDataLst>
                  <p:tags r:id="rId16"/>
                </p:custDataLst>
              </p:nvPr>
            </p:nvSpPr>
            <p:spPr>
              <a:xfrm>
                <a:off x="6003" y="3729"/>
                <a:ext cx="1159" cy="653"/>
              </a:xfrm>
              <a:prstGeom prst="rect">
                <a:avLst/>
              </a:prstGeom>
              <a:noFill/>
            </p:spPr>
            <p:txBody>
              <a:bodyPr wrap="square" lIns="68580" tIns="34290" rIns="68580" bIns="34290"/>
              <a:p>
                <a:pPr algn="ctr"/>
                <a:r>
                  <a:rPr lang="en-US" altLang="zh-CN" sz="1000" b="1" dirty="0">
                    <a:solidFill>
                      <a:sysClr val="window" lastClr="FFFFFF"/>
                    </a:solidFill>
                  </a:rPr>
                  <a:t>detect</a:t>
                </a:r>
                <a:endParaRPr lang="en-US" altLang="zh-CN" sz="1000" b="1" dirty="0">
                  <a:solidFill>
                    <a:sysClr val="window" lastClr="FFFFFF"/>
                  </a:solidFill>
                </a:endParaRPr>
              </a:p>
            </p:txBody>
          </p:sp>
          <p:sp>
            <p:nvSpPr>
              <p:cNvPr id="1048615" name="泪滴形 12"/>
              <p:cNvSpPr/>
              <p:nvPr>
                <p:custDataLst>
                  <p:tags r:id="rId17"/>
                </p:custDataLst>
              </p:nvPr>
            </p:nvSpPr>
            <p:spPr>
              <a:xfrm rot="5400000">
                <a:off x="5895" y="5158"/>
                <a:ext cx="1301" cy="1301"/>
              </a:xfrm>
              <a:prstGeom prst="teardrop">
                <a:avLst>
                  <a:gd name="adj" fmla="val 200000"/>
                </a:avLst>
              </a:prstGeom>
              <a:solidFill>
                <a:schemeClr val="accent1"/>
              </a:solidFill>
              <a:ln>
                <a:noFill/>
              </a:ln>
            </p:spPr>
            <p:style>
              <a:lnRef idx="2">
                <a:srgbClr val="1F74AD">
                  <a:shade val="50000"/>
                </a:srgbClr>
              </a:lnRef>
              <a:fillRef idx="1">
                <a:srgbClr val="1F74AD"/>
              </a:fillRef>
              <a:effectRef idx="0">
                <a:srgbClr val="1F74AD"/>
              </a:effectRef>
              <a:fontRef idx="minor">
                <a:sysClr val="window" lastClr="FFFFFF"/>
              </a:fontRef>
            </p:style>
            <p:txBody>
              <a:bodyPr wrap="square" lIns="68580" tIns="34290" rIns="68580" bIns="34290" anchor="ctr">
                <a:normAutofit/>
              </a:bodyPr>
              <a:p>
                <a:pPr algn="ctr"/>
                <a:endParaRPr sz="1350">
                  <a:solidFill>
                    <a:srgbClr val="000000">
                      <a:lumMod val="85000"/>
                      <a:lumOff val="15000"/>
                    </a:srgbClr>
                  </a:solidFill>
                </a:endParaRPr>
              </a:p>
            </p:txBody>
          </p:sp>
          <p:sp>
            <p:nvSpPr>
              <p:cNvPr id="1048616" name="文本框 13"/>
              <p:cNvSpPr txBox="1"/>
              <p:nvPr>
                <p:custDataLst>
                  <p:tags r:id="rId18"/>
                </p:custDataLst>
              </p:nvPr>
            </p:nvSpPr>
            <p:spPr>
              <a:xfrm>
                <a:off x="5693" y="5637"/>
                <a:ext cx="1779" cy="531"/>
              </a:xfrm>
              <a:prstGeom prst="rect">
                <a:avLst/>
              </a:prstGeom>
              <a:noFill/>
            </p:spPr>
            <p:txBody>
              <a:bodyPr wrap="square" lIns="68580" tIns="34290" rIns="68580" bIns="34290"/>
              <a:p>
                <a:pPr algn="ctr"/>
                <a:r>
                  <a:rPr lang="en-US" altLang="zh-CN" sz="1000" b="1" dirty="0">
                    <a:solidFill>
                      <a:sysClr val="window" lastClr="FFFFFF"/>
                    </a:solidFill>
                  </a:rPr>
                  <a:t>minimum</a:t>
                </a:r>
                <a:endParaRPr lang="en-US" altLang="zh-CN" sz="1000" b="1" dirty="0">
                  <a:solidFill>
                    <a:sysClr val="window" lastClr="FFFFFF"/>
                  </a:solidFill>
                </a:endParaRPr>
              </a:p>
            </p:txBody>
          </p:sp>
          <p:sp>
            <p:nvSpPr>
              <p:cNvPr id="1048617" name="泪滴形 14"/>
              <p:cNvSpPr/>
              <p:nvPr>
                <p:custDataLst>
                  <p:tags r:id="rId19"/>
                </p:custDataLst>
              </p:nvPr>
            </p:nvSpPr>
            <p:spPr>
              <a:xfrm rot="10800000">
                <a:off x="4054" y="5158"/>
                <a:ext cx="1301" cy="1301"/>
              </a:xfrm>
              <a:prstGeom prst="teardrop">
                <a:avLst>
                  <a:gd name="adj" fmla="val 200000"/>
                </a:avLst>
              </a:prstGeom>
              <a:solidFill>
                <a:schemeClr val="accent1"/>
              </a:solidFill>
              <a:ln>
                <a:noFill/>
              </a:ln>
            </p:spPr>
            <p:style>
              <a:lnRef idx="2">
                <a:srgbClr val="1F74AD">
                  <a:shade val="50000"/>
                </a:srgbClr>
              </a:lnRef>
              <a:fillRef idx="1">
                <a:srgbClr val="1F74AD"/>
              </a:fillRef>
              <a:effectRef idx="0">
                <a:srgbClr val="1F74AD"/>
              </a:effectRef>
              <a:fontRef idx="minor">
                <a:sysClr val="window" lastClr="FFFFFF"/>
              </a:fontRef>
            </p:style>
            <p:txBody>
              <a:bodyPr wrap="square" lIns="68580" tIns="34290" rIns="68580" bIns="34290" anchor="ctr">
                <a:normAutofit/>
              </a:bodyPr>
              <a:p>
                <a:pPr algn="ctr"/>
                <a:endParaRPr sz="1350">
                  <a:solidFill>
                    <a:srgbClr val="000000">
                      <a:lumMod val="85000"/>
                      <a:lumOff val="15000"/>
                    </a:srgbClr>
                  </a:solidFill>
                </a:endParaRPr>
              </a:p>
            </p:txBody>
          </p:sp>
          <p:sp>
            <p:nvSpPr>
              <p:cNvPr id="1048618" name="文本框 15"/>
              <p:cNvSpPr txBox="1"/>
              <p:nvPr>
                <p:custDataLst>
                  <p:tags r:id="rId20"/>
                </p:custDataLst>
              </p:nvPr>
            </p:nvSpPr>
            <p:spPr>
              <a:xfrm>
                <a:off x="3857" y="5659"/>
                <a:ext cx="1672" cy="549"/>
              </a:xfrm>
              <a:prstGeom prst="rect">
                <a:avLst/>
              </a:prstGeom>
              <a:noFill/>
            </p:spPr>
            <p:txBody>
              <a:bodyPr wrap="square" lIns="68580" tIns="34290" rIns="68580" bIns="34290"/>
              <a:p>
                <a:pPr algn="ctr"/>
                <a:r>
                  <a:rPr lang="en-US" altLang="zh-CN" sz="1000" b="1" dirty="0">
                    <a:solidFill>
                      <a:sysClr val="window" lastClr="FFFFFF"/>
                    </a:solidFill>
                  </a:rPr>
                  <a:t>generate</a:t>
                </a:r>
                <a:endParaRPr lang="en-US" altLang="zh-CN" sz="1000" b="1" dirty="0">
                  <a:solidFill>
                    <a:sysClr val="window" lastClr="FFFFFF"/>
                  </a:solidFill>
                </a:endParaRPr>
              </a:p>
            </p:txBody>
          </p:sp>
          <p:sp>
            <p:nvSpPr>
              <p:cNvPr id="1048619" name="椭圆 25"/>
              <p:cNvSpPr/>
              <p:nvPr>
                <p:custDataLst>
                  <p:tags r:id="rId21"/>
                </p:custDataLst>
              </p:nvPr>
            </p:nvSpPr>
            <p:spPr>
              <a:xfrm>
                <a:off x="4751" y="4014"/>
                <a:ext cx="1748" cy="1748"/>
              </a:xfrm>
              <a:prstGeom prst="ellipse">
                <a:avLst/>
              </a:prstGeom>
              <a:solidFill>
                <a:sysClr val="window" lastClr="FFFFFF">
                  <a:alpha val="48000"/>
                </a:sysClr>
              </a:solidFill>
              <a:ln>
                <a:noFill/>
              </a:ln>
            </p:spPr>
            <p:style>
              <a:lnRef idx="2">
                <a:srgbClr val="1F74AD">
                  <a:shade val="50000"/>
                </a:srgbClr>
              </a:lnRef>
              <a:fillRef idx="1">
                <a:srgbClr val="1F74AD"/>
              </a:fillRef>
              <a:effectRef idx="0">
                <a:srgbClr val="1F74AD"/>
              </a:effectRef>
              <a:fontRef idx="minor">
                <a:sysClr val="window" lastClr="FFFFFF"/>
              </a:fontRef>
            </p:style>
            <p:txBody>
              <a:bodyPr wrap="square" lIns="68580" tIns="34290" rIns="68580" bIns="34290" anchor="ctr">
                <a:normAutofit/>
              </a:bodyPr>
              <a:p>
                <a:pPr algn="ctr"/>
                <a:endParaRPr sz="1350"/>
              </a:p>
            </p:txBody>
          </p:sp>
          <p:sp>
            <p:nvSpPr>
              <p:cNvPr id="1048620" name="椭圆 26"/>
              <p:cNvSpPr/>
              <p:nvPr>
                <p:custDataLst>
                  <p:tags r:id="rId22"/>
                </p:custDataLst>
              </p:nvPr>
            </p:nvSpPr>
            <p:spPr>
              <a:xfrm>
                <a:off x="4983" y="4245"/>
                <a:ext cx="1285" cy="1285"/>
              </a:xfrm>
              <a:prstGeom prst="ellipse">
                <a:avLst/>
              </a:prstGeom>
              <a:solidFill>
                <a:sysClr val="window" lastClr="FFFFFF">
                  <a:alpha val="48000"/>
                </a:sysClr>
              </a:solidFill>
              <a:ln>
                <a:noFill/>
              </a:ln>
            </p:spPr>
            <p:style>
              <a:lnRef idx="2">
                <a:srgbClr val="1F74AD">
                  <a:shade val="50000"/>
                </a:srgbClr>
              </a:lnRef>
              <a:fillRef idx="1">
                <a:srgbClr val="1F74AD"/>
              </a:fillRef>
              <a:effectRef idx="0">
                <a:srgbClr val="1F74AD"/>
              </a:effectRef>
              <a:fontRef idx="minor">
                <a:sysClr val="window" lastClr="FFFFFF"/>
              </a:fontRef>
            </p:style>
            <p:txBody>
              <a:bodyPr wrap="square" lIns="68580" tIns="34290" rIns="68580" bIns="34290" anchor="ctr">
                <a:normAutofit/>
              </a:bodyPr>
              <a:p>
                <a:pPr algn="ctr"/>
                <a:endParaRPr sz="1350"/>
              </a:p>
            </p:txBody>
          </p:sp>
          <p:sp>
            <p:nvSpPr>
              <p:cNvPr id="1048622" name="任意多边形 17"/>
              <p:cNvSpPr/>
              <p:nvPr>
                <p:custDataLst>
                  <p:tags r:id="rId23"/>
                </p:custDataLst>
              </p:nvPr>
            </p:nvSpPr>
            <p:spPr bwMode="auto">
              <a:xfrm>
                <a:off x="5385" y="4657"/>
                <a:ext cx="480" cy="462"/>
              </a:xfrm>
              <a:custGeom>
                <a:avLst/>
                <a:gdLst>
                  <a:gd name="connsiteX0" fmla="*/ 61288 w 609549"/>
                  <a:gd name="connsiteY0" fmla="*/ 383285 h 586216"/>
                  <a:gd name="connsiteX1" fmla="*/ 71162 w 609549"/>
                  <a:gd name="connsiteY1" fmla="*/ 387101 h 586216"/>
                  <a:gd name="connsiteX2" fmla="*/ 120018 w 609549"/>
                  <a:gd name="connsiteY2" fmla="*/ 435892 h 586216"/>
                  <a:gd name="connsiteX3" fmla="*/ 120018 w 609549"/>
                  <a:gd name="connsiteY3" fmla="*/ 454200 h 586216"/>
                  <a:gd name="connsiteX4" fmla="*/ 56639 w 609549"/>
                  <a:gd name="connsiteY4" fmla="*/ 517543 h 586216"/>
                  <a:gd name="connsiteX5" fmla="*/ 35592 w 609549"/>
                  <a:gd name="connsiteY5" fmla="*/ 513644 h 586216"/>
                  <a:gd name="connsiteX6" fmla="*/ 51877 w 609549"/>
                  <a:gd name="connsiteY6" fmla="*/ 388099 h 586216"/>
                  <a:gd name="connsiteX7" fmla="*/ 61288 w 609549"/>
                  <a:gd name="connsiteY7" fmla="*/ 383285 h 586216"/>
                  <a:gd name="connsiteX8" fmla="*/ 235245 w 609549"/>
                  <a:gd name="connsiteY8" fmla="*/ 302810 h 586216"/>
                  <a:gd name="connsiteX9" fmla="*/ 306042 w 609549"/>
                  <a:gd name="connsiteY9" fmla="*/ 373466 h 586216"/>
                  <a:gd name="connsiteX10" fmla="*/ 258717 w 609549"/>
                  <a:gd name="connsiteY10" fmla="*/ 420680 h 586216"/>
                  <a:gd name="connsiteX11" fmla="*/ 230246 w 609549"/>
                  <a:gd name="connsiteY11" fmla="*/ 550152 h 586216"/>
                  <a:gd name="connsiteX12" fmla="*/ 92223 w 609549"/>
                  <a:gd name="connsiteY12" fmla="*/ 575305 h 586216"/>
                  <a:gd name="connsiteX13" fmla="*/ 88748 w 609549"/>
                  <a:gd name="connsiteY13" fmla="*/ 556143 h 586216"/>
                  <a:gd name="connsiteX14" fmla="*/ 165115 w 609549"/>
                  <a:gd name="connsiteY14" fmla="*/ 479877 h 586216"/>
                  <a:gd name="connsiteX15" fmla="*/ 165115 w 609549"/>
                  <a:gd name="connsiteY15" fmla="*/ 446308 h 586216"/>
                  <a:gd name="connsiteX16" fmla="*/ 88700 w 609549"/>
                  <a:gd name="connsiteY16" fmla="*/ 369995 h 586216"/>
                  <a:gd name="connsiteX17" fmla="*/ 92128 w 609549"/>
                  <a:gd name="connsiteY17" fmla="*/ 350976 h 586216"/>
                  <a:gd name="connsiteX18" fmla="*/ 189111 w 609549"/>
                  <a:gd name="connsiteY18" fmla="*/ 348884 h 586216"/>
                  <a:gd name="connsiteX19" fmla="*/ 257958 w 609549"/>
                  <a:gd name="connsiteY19" fmla="*/ 161679 h 586216"/>
                  <a:gd name="connsiteX20" fmla="*/ 317251 w 609549"/>
                  <a:gd name="connsiteY20" fmla="*/ 220879 h 586216"/>
                  <a:gd name="connsiteX21" fmla="*/ 388070 w 609549"/>
                  <a:gd name="connsiteY21" fmla="*/ 291586 h 586216"/>
                  <a:gd name="connsiteX22" fmla="*/ 604906 w 609549"/>
                  <a:gd name="connsiteY22" fmla="*/ 508130 h 586216"/>
                  <a:gd name="connsiteX23" fmla="*/ 604906 w 609549"/>
                  <a:gd name="connsiteY23" fmla="*/ 530526 h 586216"/>
                  <a:gd name="connsiteX24" fmla="*/ 556567 w 609549"/>
                  <a:gd name="connsiteY24" fmla="*/ 578789 h 586216"/>
                  <a:gd name="connsiteX25" fmla="*/ 545327 w 609549"/>
                  <a:gd name="connsiteY25" fmla="*/ 583449 h 586216"/>
                  <a:gd name="connsiteX26" fmla="*/ 534135 w 609549"/>
                  <a:gd name="connsiteY26" fmla="*/ 578789 h 586216"/>
                  <a:gd name="connsiteX27" fmla="*/ 317251 w 609549"/>
                  <a:gd name="connsiteY27" fmla="*/ 362293 h 586216"/>
                  <a:gd name="connsiteX28" fmla="*/ 246481 w 609549"/>
                  <a:gd name="connsiteY28" fmla="*/ 291586 h 586216"/>
                  <a:gd name="connsiteX29" fmla="*/ 187140 w 609549"/>
                  <a:gd name="connsiteY29" fmla="*/ 232339 h 586216"/>
                  <a:gd name="connsiteX30" fmla="*/ 58606 w 609549"/>
                  <a:gd name="connsiteY30" fmla="*/ 160814 h 586216"/>
                  <a:gd name="connsiteX31" fmla="*/ 126401 w 609549"/>
                  <a:gd name="connsiteY31" fmla="*/ 228498 h 586216"/>
                  <a:gd name="connsiteX32" fmla="*/ 111975 w 609549"/>
                  <a:gd name="connsiteY32" fmla="*/ 242899 h 586216"/>
                  <a:gd name="connsiteX33" fmla="*/ 119307 w 609549"/>
                  <a:gd name="connsiteY33" fmla="*/ 250219 h 586216"/>
                  <a:gd name="connsiteX34" fmla="*/ 119307 w 609549"/>
                  <a:gd name="connsiteY34" fmla="*/ 277692 h 586216"/>
                  <a:gd name="connsiteX35" fmla="*/ 115641 w 609549"/>
                  <a:gd name="connsiteY35" fmla="*/ 281352 h 586216"/>
                  <a:gd name="connsiteX36" fmla="*/ 88123 w 609549"/>
                  <a:gd name="connsiteY36" fmla="*/ 281352 h 586216"/>
                  <a:gd name="connsiteX37" fmla="*/ 5712 w 609549"/>
                  <a:gd name="connsiteY37" fmla="*/ 199029 h 586216"/>
                  <a:gd name="connsiteX38" fmla="*/ 5712 w 609549"/>
                  <a:gd name="connsiteY38" fmla="*/ 171604 h 586216"/>
                  <a:gd name="connsiteX39" fmla="*/ 9378 w 609549"/>
                  <a:gd name="connsiteY39" fmla="*/ 167944 h 586216"/>
                  <a:gd name="connsiteX40" fmla="*/ 36849 w 609549"/>
                  <a:gd name="connsiteY40" fmla="*/ 167944 h 586216"/>
                  <a:gd name="connsiteX41" fmla="*/ 44180 w 609549"/>
                  <a:gd name="connsiteY41" fmla="*/ 175264 h 586216"/>
                  <a:gd name="connsiteX42" fmla="*/ 585775 w 609549"/>
                  <a:gd name="connsiteY42" fmla="*/ 66370 h 586216"/>
                  <a:gd name="connsiteX43" fmla="*/ 595263 w 609549"/>
                  <a:gd name="connsiteY43" fmla="*/ 73839 h 586216"/>
                  <a:gd name="connsiteX44" fmla="*/ 578978 w 609549"/>
                  <a:gd name="connsiteY44" fmla="*/ 199341 h 586216"/>
                  <a:gd name="connsiteX45" fmla="*/ 559693 w 609549"/>
                  <a:gd name="connsiteY45" fmla="*/ 200387 h 586216"/>
                  <a:gd name="connsiteX46" fmla="*/ 510789 w 609549"/>
                  <a:gd name="connsiteY46" fmla="*/ 151612 h 586216"/>
                  <a:gd name="connsiteX47" fmla="*/ 510789 w 609549"/>
                  <a:gd name="connsiteY47" fmla="*/ 133262 h 586216"/>
                  <a:gd name="connsiteX48" fmla="*/ 574216 w 609549"/>
                  <a:gd name="connsiteY48" fmla="*/ 69988 h 586216"/>
                  <a:gd name="connsiteX49" fmla="*/ 585775 w 609549"/>
                  <a:gd name="connsiteY49" fmla="*/ 66370 h 586216"/>
                  <a:gd name="connsiteX50" fmla="*/ 158702 w 609549"/>
                  <a:gd name="connsiteY50" fmla="*/ 26758 h 586216"/>
                  <a:gd name="connsiteX51" fmla="*/ 172463 w 609549"/>
                  <a:gd name="connsiteY51" fmla="*/ 32464 h 586216"/>
                  <a:gd name="connsiteX52" fmla="*/ 179701 w 609549"/>
                  <a:gd name="connsiteY52" fmla="*/ 39691 h 586216"/>
                  <a:gd name="connsiteX53" fmla="*/ 246935 w 609549"/>
                  <a:gd name="connsiteY53" fmla="*/ 106831 h 586216"/>
                  <a:gd name="connsiteX54" fmla="*/ 254886 w 609549"/>
                  <a:gd name="connsiteY54" fmla="*/ 114819 h 586216"/>
                  <a:gd name="connsiteX55" fmla="*/ 257600 w 609549"/>
                  <a:gd name="connsiteY55" fmla="*/ 138879 h 586216"/>
                  <a:gd name="connsiteX56" fmla="*/ 254886 w 609549"/>
                  <a:gd name="connsiteY56" fmla="*/ 142255 h 586216"/>
                  <a:gd name="connsiteX57" fmla="*/ 252315 w 609549"/>
                  <a:gd name="connsiteY57" fmla="*/ 144823 h 586216"/>
                  <a:gd name="connsiteX58" fmla="*/ 246696 w 609549"/>
                  <a:gd name="connsiteY58" fmla="*/ 150434 h 586216"/>
                  <a:gd name="connsiteX59" fmla="*/ 175892 w 609549"/>
                  <a:gd name="connsiteY59" fmla="*/ 221140 h 586216"/>
                  <a:gd name="connsiteX60" fmla="*/ 172463 w 609549"/>
                  <a:gd name="connsiteY60" fmla="*/ 224611 h 586216"/>
                  <a:gd name="connsiteX61" fmla="*/ 170130 w 609549"/>
                  <a:gd name="connsiteY61" fmla="*/ 226560 h 586216"/>
                  <a:gd name="connsiteX62" fmla="*/ 162274 w 609549"/>
                  <a:gd name="connsiteY62" fmla="*/ 229936 h 586216"/>
                  <a:gd name="connsiteX63" fmla="*/ 158702 w 609549"/>
                  <a:gd name="connsiteY63" fmla="*/ 230269 h 586216"/>
                  <a:gd name="connsiteX64" fmla="*/ 144942 w 609549"/>
                  <a:gd name="connsiteY64" fmla="*/ 224611 h 586216"/>
                  <a:gd name="connsiteX65" fmla="*/ 137609 w 609549"/>
                  <a:gd name="connsiteY65" fmla="*/ 217288 h 586216"/>
                  <a:gd name="connsiteX66" fmla="*/ 69804 w 609549"/>
                  <a:gd name="connsiteY66" fmla="*/ 149578 h 586216"/>
                  <a:gd name="connsiteX67" fmla="*/ 62519 w 609549"/>
                  <a:gd name="connsiteY67" fmla="*/ 142255 h 586216"/>
                  <a:gd name="connsiteX68" fmla="*/ 62519 w 609549"/>
                  <a:gd name="connsiteY68" fmla="*/ 114819 h 586216"/>
                  <a:gd name="connsiteX69" fmla="*/ 144942 w 609549"/>
                  <a:gd name="connsiteY69" fmla="*/ 32464 h 586216"/>
                  <a:gd name="connsiteX70" fmla="*/ 158702 w 609549"/>
                  <a:gd name="connsiteY70" fmla="*/ 26758 h 586216"/>
                  <a:gd name="connsiteX71" fmla="*/ 254809 w 609549"/>
                  <a:gd name="connsiteY71" fmla="*/ 6542 h 586216"/>
                  <a:gd name="connsiteX72" fmla="*/ 321015 w 609549"/>
                  <a:gd name="connsiteY72" fmla="*/ 29913 h 586216"/>
                  <a:gd name="connsiteX73" fmla="*/ 260017 w 609549"/>
                  <a:gd name="connsiteY73" fmla="*/ 97465 h 586216"/>
                  <a:gd name="connsiteX74" fmla="*/ 193067 w 609549"/>
                  <a:gd name="connsiteY74" fmla="*/ 30626 h 586216"/>
                  <a:gd name="connsiteX75" fmla="*/ 254809 w 609549"/>
                  <a:gd name="connsiteY75" fmla="*/ 6542 h 586216"/>
                  <a:gd name="connsiteX76" fmla="*/ 503105 w 609549"/>
                  <a:gd name="connsiteY76" fmla="*/ 953 h 586216"/>
                  <a:gd name="connsiteX77" fmla="*/ 538560 w 609549"/>
                  <a:gd name="connsiteY77" fmla="*/ 10911 h 586216"/>
                  <a:gd name="connsiteX78" fmla="*/ 542083 w 609549"/>
                  <a:gd name="connsiteY78" fmla="*/ 30073 h 586216"/>
                  <a:gd name="connsiteX79" fmla="*/ 465709 w 609549"/>
                  <a:gd name="connsiteY79" fmla="*/ 106341 h 586216"/>
                  <a:gd name="connsiteX80" fmla="*/ 465709 w 609549"/>
                  <a:gd name="connsiteY80" fmla="*/ 139911 h 586216"/>
                  <a:gd name="connsiteX81" fmla="*/ 542131 w 609549"/>
                  <a:gd name="connsiteY81" fmla="*/ 216227 h 586216"/>
                  <a:gd name="connsiteX82" fmla="*/ 538655 w 609549"/>
                  <a:gd name="connsiteY82" fmla="*/ 235246 h 586216"/>
                  <a:gd name="connsiteX83" fmla="*/ 442187 w 609549"/>
                  <a:gd name="connsiteY83" fmla="*/ 237528 h 586216"/>
                  <a:gd name="connsiteX84" fmla="*/ 399238 w 609549"/>
                  <a:gd name="connsiteY84" fmla="*/ 280370 h 586216"/>
                  <a:gd name="connsiteX85" fmla="*/ 328482 w 609549"/>
                  <a:gd name="connsiteY85" fmla="*/ 209712 h 586216"/>
                  <a:gd name="connsiteX86" fmla="*/ 372240 w 609549"/>
                  <a:gd name="connsiteY86" fmla="*/ 166015 h 586216"/>
                  <a:gd name="connsiteX87" fmla="*/ 400571 w 609549"/>
                  <a:gd name="connsiteY87" fmla="*/ 36064 h 586216"/>
                  <a:gd name="connsiteX88" fmla="*/ 503105 w 609549"/>
                  <a:gd name="connsiteY88" fmla="*/ 953 h 58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609549" h="586216">
                    <a:moveTo>
                      <a:pt x="61288" y="383285"/>
                    </a:moveTo>
                    <a:cubicBezTo>
                      <a:pt x="64829" y="383106"/>
                      <a:pt x="68448" y="384367"/>
                      <a:pt x="71162" y="387101"/>
                    </a:cubicBezTo>
                    <a:lnTo>
                      <a:pt x="120018" y="435892"/>
                    </a:lnTo>
                    <a:cubicBezTo>
                      <a:pt x="125113" y="440933"/>
                      <a:pt x="125113" y="449160"/>
                      <a:pt x="120018" y="454200"/>
                    </a:cubicBezTo>
                    <a:lnTo>
                      <a:pt x="56639" y="517543"/>
                    </a:lnTo>
                    <a:cubicBezTo>
                      <a:pt x="50211" y="523963"/>
                      <a:pt x="39211" y="522013"/>
                      <a:pt x="35592" y="513644"/>
                    </a:cubicBezTo>
                    <a:cubicBezTo>
                      <a:pt x="17783" y="472794"/>
                      <a:pt x="23211" y="424288"/>
                      <a:pt x="51877" y="388099"/>
                    </a:cubicBezTo>
                    <a:cubicBezTo>
                      <a:pt x="54282" y="385079"/>
                      <a:pt x="57746" y="383463"/>
                      <a:pt x="61288" y="383285"/>
                    </a:cubicBezTo>
                    <a:close/>
                    <a:moveTo>
                      <a:pt x="235245" y="302810"/>
                    </a:moveTo>
                    <a:lnTo>
                      <a:pt x="306042" y="373466"/>
                    </a:lnTo>
                    <a:lnTo>
                      <a:pt x="258717" y="420680"/>
                    </a:lnTo>
                    <a:cubicBezTo>
                      <a:pt x="274667" y="464329"/>
                      <a:pt x="265192" y="515300"/>
                      <a:pt x="230246" y="550152"/>
                    </a:cubicBezTo>
                    <a:cubicBezTo>
                      <a:pt x="192919" y="587430"/>
                      <a:pt x="137644" y="595798"/>
                      <a:pt x="92223" y="575305"/>
                    </a:cubicBezTo>
                    <a:cubicBezTo>
                      <a:pt x="84701" y="571882"/>
                      <a:pt x="82892" y="561992"/>
                      <a:pt x="88748" y="556143"/>
                    </a:cubicBezTo>
                    <a:lnTo>
                      <a:pt x="165115" y="479877"/>
                    </a:lnTo>
                    <a:cubicBezTo>
                      <a:pt x="174399" y="470605"/>
                      <a:pt x="174399" y="455580"/>
                      <a:pt x="165115" y="446308"/>
                    </a:cubicBezTo>
                    <a:lnTo>
                      <a:pt x="88700" y="369995"/>
                    </a:lnTo>
                    <a:cubicBezTo>
                      <a:pt x="82844" y="364194"/>
                      <a:pt x="84653" y="354399"/>
                      <a:pt x="92128" y="350976"/>
                    </a:cubicBezTo>
                    <a:cubicBezTo>
                      <a:pt x="122789" y="337092"/>
                      <a:pt x="157973" y="336379"/>
                      <a:pt x="189111" y="348884"/>
                    </a:cubicBezTo>
                    <a:close/>
                    <a:moveTo>
                      <a:pt x="257958" y="161679"/>
                    </a:moveTo>
                    <a:lnTo>
                      <a:pt x="317251" y="220879"/>
                    </a:lnTo>
                    <a:lnTo>
                      <a:pt x="388070" y="291586"/>
                    </a:lnTo>
                    <a:lnTo>
                      <a:pt x="604906" y="508130"/>
                    </a:lnTo>
                    <a:cubicBezTo>
                      <a:pt x="611097" y="514311"/>
                      <a:pt x="611097" y="524344"/>
                      <a:pt x="604906" y="530526"/>
                    </a:cubicBezTo>
                    <a:lnTo>
                      <a:pt x="556567" y="578789"/>
                    </a:lnTo>
                    <a:cubicBezTo>
                      <a:pt x="553471" y="581880"/>
                      <a:pt x="549423" y="583449"/>
                      <a:pt x="545327" y="583449"/>
                    </a:cubicBezTo>
                    <a:cubicBezTo>
                      <a:pt x="541279" y="583449"/>
                      <a:pt x="537231" y="581880"/>
                      <a:pt x="534135" y="578789"/>
                    </a:cubicBezTo>
                    <a:lnTo>
                      <a:pt x="317251" y="362293"/>
                    </a:lnTo>
                    <a:lnTo>
                      <a:pt x="246481" y="291586"/>
                    </a:lnTo>
                    <a:lnTo>
                      <a:pt x="187140" y="232339"/>
                    </a:lnTo>
                    <a:close/>
                    <a:moveTo>
                      <a:pt x="58606" y="160814"/>
                    </a:moveTo>
                    <a:lnTo>
                      <a:pt x="126401" y="228498"/>
                    </a:lnTo>
                    <a:lnTo>
                      <a:pt x="111975" y="242899"/>
                    </a:lnTo>
                    <a:lnTo>
                      <a:pt x="119307" y="250219"/>
                    </a:lnTo>
                    <a:cubicBezTo>
                      <a:pt x="126877" y="257824"/>
                      <a:pt x="126877" y="270087"/>
                      <a:pt x="119307" y="277692"/>
                    </a:cubicBezTo>
                    <a:lnTo>
                      <a:pt x="115641" y="281352"/>
                    </a:lnTo>
                    <a:cubicBezTo>
                      <a:pt x="108024" y="288909"/>
                      <a:pt x="95741" y="288909"/>
                      <a:pt x="88123" y="281352"/>
                    </a:cubicBezTo>
                    <a:lnTo>
                      <a:pt x="5712" y="199029"/>
                    </a:lnTo>
                    <a:cubicBezTo>
                      <a:pt x="-1905" y="191424"/>
                      <a:pt x="-1905" y="179161"/>
                      <a:pt x="5712" y="171604"/>
                    </a:cubicBezTo>
                    <a:lnTo>
                      <a:pt x="9378" y="167944"/>
                    </a:lnTo>
                    <a:cubicBezTo>
                      <a:pt x="16948" y="160339"/>
                      <a:pt x="29231" y="160339"/>
                      <a:pt x="36849" y="167944"/>
                    </a:cubicBezTo>
                    <a:lnTo>
                      <a:pt x="44180" y="175264"/>
                    </a:lnTo>
                    <a:close/>
                    <a:moveTo>
                      <a:pt x="585775" y="66370"/>
                    </a:moveTo>
                    <a:cubicBezTo>
                      <a:pt x="589775" y="67101"/>
                      <a:pt x="593430" y="69680"/>
                      <a:pt x="595263" y="73839"/>
                    </a:cubicBezTo>
                    <a:cubicBezTo>
                      <a:pt x="613072" y="114675"/>
                      <a:pt x="607644" y="163212"/>
                      <a:pt x="578978" y="199341"/>
                    </a:cubicBezTo>
                    <a:cubicBezTo>
                      <a:pt x="574168" y="205379"/>
                      <a:pt x="565121" y="205854"/>
                      <a:pt x="559693" y="200387"/>
                    </a:cubicBezTo>
                    <a:lnTo>
                      <a:pt x="510789" y="151612"/>
                    </a:lnTo>
                    <a:cubicBezTo>
                      <a:pt x="505742" y="146526"/>
                      <a:pt x="505742" y="138349"/>
                      <a:pt x="510789" y="133262"/>
                    </a:cubicBezTo>
                    <a:lnTo>
                      <a:pt x="574216" y="69988"/>
                    </a:lnTo>
                    <a:cubicBezTo>
                      <a:pt x="577430" y="66756"/>
                      <a:pt x="581775" y="65639"/>
                      <a:pt x="585775" y="66370"/>
                    </a:cubicBezTo>
                    <a:close/>
                    <a:moveTo>
                      <a:pt x="158702" y="26758"/>
                    </a:moveTo>
                    <a:cubicBezTo>
                      <a:pt x="163655" y="26758"/>
                      <a:pt x="168654" y="28660"/>
                      <a:pt x="172463" y="32464"/>
                    </a:cubicBezTo>
                    <a:lnTo>
                      <a:pt x="179701" y="39691"/>
                    </a:lnTo>
                    <a:lnTo>
                      <a:pt x="246935" y="106831"/>
                    </a:lnTo>
                    <a:lnTo>
                      <a:pt x="254886" y="114819"/>
                    </a:lnTo>
                    <a:cubicBezTo>
                      <a:pt x="261457" y="121334"/>
                      <a:pt x="262362" y="131414"/>
                      <a:pt x="257600" y="138879"/>
                    </a:cubicBezTo>
                    <a:cubicBezTo>
                      <a:pt x="256839" y="140068"/>
                      <a:pt x="255934" y="141209"/>
                      <a:pt x="254886" y="142255"/>
                    </a:cubicBezTo>
                    <a:lnTo>
                      <a:pt x="252315" y="144823"/>
                    </a:lnTo>
                    <a:lnTo>
                      <a:pt x="246696" y="150434"/>
                    </a:lnTo>
                    <a:lnTo>
                      <a:pt x="175892" y="221140"/>
                    </a:lnTo>
                    <a:lnTo>
                      <a:pt x="172463" y="224611"/>
                    </a:lnTo>
                    <a:cubicBezTo>
                      <a:pt x="171702" y="225324"/>
                      <a:pt x="170940" y="225990"/>
                      <a:pt x="170130" y="226560"/>
                    </a:cubicBezTo>
                    <a:cubicBezTo>
                      <a:pt x="167749" y="228319"/>
                      <a:pt x="165083" y="229413"/>
                      <a:pt x="162274" y="229936"/>
                    </a:cubicBezTo>
                    <a:cubicBezTo>
                      <a:pt x="161083" y="230174"/>
                      <a:pt x="159893" y="230269"/>
                      <a:pt x="158702" y="230269"/>
                    </a:cubicBezTo>
                    <a:cubicBezTo>
                      <a:pt x="153703" y="230269"/>
                      <a:pt x="148751" y="228367"/>
                      <a:pt x="144942" y="224611"/>
                    </a:cubicBezTo>
                    <a:lnTo>
                      <a:pt x="137609" y="217288"/>
                    </a:lnTo>
                    <a:lnTo>
                      <a:pt x="69804" y="149578"/>
                    </a:lnTo>
                    <a:lnTo>
                      <a:pt x="62519" y="142255"/>
                    </a:lnTo>
                    <a:cubicBezTo>
                      <a:pt x="54900" y="134647"/>
                      <a:pt x="54900" y="122380"/>
                      <a:pt x="62519" y="114819"/>
                    </a:cubicBezTo>
                    <a:lnTo>
                      <a:pt x="144942" y="32464"/>
                    </a:lnTo>
                    <a:cubicBezTo>
                      <a:pt x="148751" y="28660"/>
                      <a:pt x="153750" y="26758"/>
                      <a:pt x="158702" y="26758"/>
                    </a:cubicBezTo>
                    <a:close/>
                    <a:moveTo>
                      <a:pt x="254809" y="6542"/>
                    </a:moveTo>
                    <a:cubicBezTo>
                      <a:pt x="277279" y="4029"/>
                      <a:pt x="300492" y="9424"/>
                      <a:pt x="321015" y="29913"/>
                    </a:cubicBezTo>
                    <a:cubicBezTo>
                      <a:pt x="380347" y="89193"/>
                      <a:pt x="337205" y="46124"/>
                      <a:pt x="260017" y="97465"/>
                    </a:cubicBezTo>
                    <a:lnTo>
                      <a:pt x="193067" y="30626"/>
                    </a:lnTo>
                    <a:cubicBezTo>
                      <a:pt x="210614" y="19479"/>
                      <a:pt x="232340" y="9056"/>
                      <a:pt x="254809" y="6542"/>
                    </a:cubicBezTo>
                    <a:close/>
                    <a:moveTo>
                      <a:pt x="503105" y="953"/>
                    </a:moveTo>
                    <a:cubicBezTo>
                      <a:pt x="515252" y="2468"/>
                      <a:pt x="527216" y="5788"/>
                      <a:pt x="538560" y="10911"/>
                    </a:cubicBezTo>
                    <a:cubicBezTo>
                      <a:pt x="546131" y="14334"/>
                      <a:pt x="547940" y="24224"/>
                      <a:pt x="542083" y="30073"/>
                    </a:cubicBezTo>
                    <a:lnTo>
                      <a:pt x="465709" y="106341"/>
                    </a:lnTo>
                    <a:cubicBezTo>
                      <a:pt x="456424" y="115613"/>
                      <a:pt x="456424" y="130639"/>
                      <a:pt x="465709" y="139911"/>
                    </a:cubicBezTo>
                    <a:lnTo>
                      <a:pt x="542131" y="216227"/>
                    </a:lnTo>
                    <a:cubicBezTo>
                      <a:pt x="547940" y="222028"/>
                      <a:pt x="546178" y="231823"/>
                      <a:pt x="538655" y="235246"/>
                    </a:cubicBezTo>
                    <a:cubicBezTo>
                      <a:pt x="508181" y="249035"/>
                      <a:pt x="473184" y="249844"/>
                      <a:pt x="442187" y="237528"/>
                    </a:cubicBezTo>
                    <a:lnTo>
                      <a:pt x="399238" y="280370"/>
                    </a:lnTo>
                    <a:lnTo>
                      <a:pt x="328482" y="209712"/>
                    </a:lnTo>
                    <a:lnTo>
                      <a:pt x="372240" y="166015"/>
                    </a:lnTo>
                    <a:cubicBezTo>
                      <a:pt x="356051" y="122270"/>
                      <a:pt x="365527" y="71060"/>
                      <a:pt x="400571" y="36064"/>
                    </a:cubicBezTo>
                    <a:cubicBezTo>
                      <a:pt x="428569" y="8106"/>
                      <a:pt x="466664" y="-3592"/>
                      <a:pt x="503105" y="953"/>
                    </a:cubicBezTo>
                    <a:close/>
                  </a:path>
                </a:pathLst>
              </a:custGeom>
              <a:solidFill>
                <a:sysClr val="window" lastClr="FFFFFF"/>
              </a:solidFill>
              <a:ln>
                <a:noFill/>
              </a:ln>
            </p:spPr>
            <p:txBody>
              <a:bodyPr/>
              <a:p>
                <a:endParaRPr lang="zh-CN" altLang="en-US" sz="1350"/>
              </a:p>
            </p:txBody>
          </p:sp>
        </p:grpSp>
        <p:grpSp>
          <p:nvGrpSpPr>
            <p:cNvPr id="63" name="组合 23"/>
            <p:cNvGrpSpPr/>
            <p:nvPr/>
          </p:nvGrpSpPr>
          <p:grpSpPr>
            <a:xfrm>
              <a:off x="8400" y="4137"/>
              <a:ext cx="5224" cy="2263"/>
              <a:chOff x="7947" y="5111"/>
              <a:chExt cx="5224" cy="2263"/>
            </a:xfrm>
          </p:grpSpPr>
          <p:grpSp>
            <p:nvGrpSpPr>
              <p:cNvPr id="64" name="Group 8"/>
              <p:cNvGrpSpPr/>
              <p:nvPr/>
            </p:nvGrpSpPr>
            <p:grpSpPr>
              <a:xfrm flipH="1">
                <a:off x="7947" y="5430"/>
                <a:ext cx="417" cy="1891"/>
                <a:chOff x="5433107" y="4833340"/>
                <a:chExt cx="352904" cy="1601073"/>
              </a:xfrm>
            </p:grpSpPr>
            <p:cxnSp>
              <p:nvCxnSpPr>
                <p:cNvPr id="3145737" name="直接连接符 90"/>
                <p:cNvCxnSpPr/>
                <p:nvPr>
                  <p:custDataLst>
                    <p:tags r:id="rId24"/>
                  </p:custDataLst>
                </p:nvPr>
              </p:nvCxnSpPr>
              <p:spPr>
                <a:xfrm>
                  <a:off x="5433107" y="4833340"/>
                  <a:ext cx="1" cy="1601073"/>
                </a:xfrm>
                <a:prstGeom prst="line">
                  <a:avLst/>
                </a:prstGeom>
                <a:noFill/>
                <a:ln w="12700" cap="flat" cmpd="sng" algn="ctr">
                  <a:solidFill>
                    <a:schemeClr val="accent1"/>
                  </a:solidFill>
                  <a:prstDash val="solid"/>
                </a:ln>
                <a:effectLst/>
              </p:spPr>
            </p:cxnSp>
            <p:cxnSp>
              <p:nvCxnSpPr>
                <p:cNvPr id="3145738" name="直接连接符 91"/>
                <p:cNvCxnSpPr/>
                <p:nvPr>
                  <p:custDataLst>
                    <p:tags r:id="rId25"/>
                  </p:custDataLst>
                </p:nvPr>
              </p:nvCxnSpPr>
              <p:spPr>
                <a:xfrm flipH="1">
                  <a:off x="5433108" y="6215160"/>
                  <a:ext cx="352903" cy="0"/>
                </a:xfrm>
                <a:prstGeom prst="line">
                  <a:avLst/>
                </a:prstGeom>
                <a:noFill/>
                <a:ln w="12700" cap="flat" cmpd="sng" algn="ctr">
                  <a:solidFill>
                    <a:schemeClr val="accent1"/>
                  </a:solidFill>
                  <a:prstDash val="solid"/>
                  <a:headEnd type="oval"/>
                </a:ln>
                <a:effectLst/>
              </p:spPr>
            </p:cxnSp>
          </p:grpSp>
          <p:sp>
            <p:nvSpPr>
              <p:cNvPr id="1048623" name="TextBox 93"/>
              <p:cNvSpPr txBox="1"/>
              <p:nvPr>
                <p:custDataLst>
                  <p:tags r:id="rId26"/>
                </p:custDataLst>
              </p:nvPr>
            </p:nvSpPr>
            <p:spPr>
              <a:xfrm>
                <a:off x="8580" y="6225"/>
                <a:ext cx="4591" cy="1149"/>
              </a:xfrm>
              <a:prstGeom prst="rect">
                <a:avLst/>
              </a:prstGeom>
              <a:noFill/>
            </p:spPr>
            <p:txBody>
              <a:bodyPr wrap="square" lIns="0" tIns="0" rIns="0" bIns="0" rtlCol="0">
                <a:spAutoFit/>
              </a:bodyPr>
              <a:p>
                <a:pPr defTabSz="1131570">
                  <a:lnSpc>
                    <a:spcPct val="150000"/>
                  </a:lnSpc>
                </a:pPr>
                <a:r>
                  <a:rPr lang="en-US" altLang="zh-CN" sz="1400" dirty="0">
                    <a:solidFill>
                      <a:schemeClr val="bg2">
                        <a:lumMod val="25000"/>
                      </a:schemeClr>
                    </a:solidFill>
                    <a:latin typeface="微软雅黑" panose="020B0503020204020204" charset="-122"/>
                    <a:ea typeface="微软雅黑" panose="020B0503020204020204" charset="-122"/>
                    <a:cs typeface="微软雅黑" panose="020B0503020204020204" charset="-122"/>
                  </a:rPr>
                  <a:t>• </a:t>
                </a:r>
                <a:r>
                  <a:rPr lang="zh-CN" altLang="en-US" sz="1400" dirty="0">
                    <a:solidFill>
                      <a:schemeClr val="bg2">
                        <a:lumMod val="25000"/>
                      </a:schemeClr>
                    </a:solidFill>
                    <a:latin typeface="微软雅黑" panose="020B0503020204020204" charset="-122"/>
                    <a:ea typeface="微软雅黑" panose="020B0503020204020204" charset="-122"/>
                    <a:cs typeface="微软雅黑" panose="020B0503020204020204" charset="-122"/>
                  </a:rPr>
                  <a:t>为了重现和定位</a:t>
                </a:r>
                <a:r>
                  <a:rPr lang="en-US" altLang="zh-CN" sz="1400" dirty="0">
                    <a:solidFill>
                      <a:schemeClr val="bg2">
                        <a:lumMod val="25000"/>
                      </a:schemeClr>
                    </a:solidFill>
                    <a:latin typeface="微软雅黑" panose="020B0503020204020204" charset="-122"/>
                    <a:ea typeface="微软雅黑" panose="020B0503020204020204" charset="-122"/>
                    <a:cs typeface="微软雅黑" panose="020B0503020204020204" charset="-122"/>
                  </a:rPr>
                  <a:t>DBMS</a:t>
                </a:r>
                <a:r>
                  <a:rPr lang="zh-CN" altLang="en-US" sz="1400" dirty="0">
                    <a:solidFill>
                      <a:schemeClr val="bg2">
                        <a:lumMod val="25000"/>
                      </a:schemeClr>
                    </a:solidFill>
                    <a:latin typeface="微软雅黑" panose="020B0503020204020204" charset="-122"/>
                    <a:ea typeface="微软雅黑" panose="020B0503020204020204" charset="-122"/>
                    <a:cs typeface="微软雅黑" panose="020B0503020204020204" charset="-122"/>
                  </a:rPr>
                  <a:t>的错误</a:t>
                </a:r>
                <a:endParaRPr lang="zh-CN" altLang="en-US" sz="1400" dirty="0">
                  <a:solidFill>
                    <a:schemeClr val="bg2">
                      <a:lumMod val="25000"/>
                    </a:schemeClr>
                  </a:solidFill>
                  <a:latin typeface="微软雅黑" panose="020B0503020204020204" charset="-122"/>
                  <a:ea typeface="微软雅黑" panose="020B0503020204020204" charset="-122"/>
                  <a:cs typeface="微软雅黑" panose="020B0503020204020204" charset="-122"/>
                </a:endParaRPr>
              </a:p>
              <a:p>
                <a:pPr defTabSz="1131570">
                  <a:lnSpc>
                    <a:spcPct val="150000"/>
                  </a:lnSpc>
                </a:pP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实现参考了APOLLO和C-Reduce，有时候还需要开发者的帮助</a:t>
                </a:r>
                <a:r>
                  <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rPr>
                  <a:t>。</a:t>
                </a:r>
                <a:endParaRPr lang="zh-CN" altLang="en-US" sz="1350" dirty="0">
                  <a:solidFill>
                    <a:schemeClr val="bg2">
                      <a:lumMod val="25000"/>
                    </a:schemeClr>
                  </a:solidFill>
                  <a:latin typeface="微软雅黑" panose="020B0503020204020204" charset="-122"/>
                  <a:ea typeface="微软雅黑" panose="020B0503020204020204" charset="-122"/>
                  <a:cs typeface="微软雅黑" panose="020B0503020204020204" charset="-122"/>
                </a:endParaRPr>
              </a:p>
            </p:txBody>
          </p:sp>
          <p:sp>
            <p:nvSpPr>
              <p:cNvPr id="1048624" name="文本框 20"/>
              <p:cNvSpPr txBox="1"/>
              <p:nvPr>
                <p:custDataLst>
                  <p:tags r:id="rId27"/>
                </p:custDataLst>
              </p:nvPr>
            </p:nvSpPr>
            <p:spPr>
              <a:xfrm>
                <a:off x="8511" y="5111"/>
                <a:ext cx="3384" cy="700"/>
              </a:xfrm>
              <a:prstGeom prst="rect">
                <a:avLst/>
              </a:prstGeom>
              <a:noFill/>
            </p:spPr>
            <p:txBody>
              <a:bodyPr wrap="square" rtlCol="0">
                <a:spAutoFit/>
              </a:bodyPr>
              <a:p>
                <a:pPr>
                  <a:lnSpc>
                    <a:spcPct val="150000"/>
                  </a:lnSpc>
                </a:pPr>
                <a:r>
                  <a:rPr lang="zh-CN" altLang="en-US" sz="2100" b="1" dirty="0">
                    <a:latin typeface="微软雅黑" panose="020B0503020204020204" charset="-122"/>
                    <a:ea typeface="微软雅黑" panose="020B0503020204020204" charset="-122"/>
                    <a:sym typeface="+mn-ea"/>
                  </a:rPr>
                  <a:t>查询最小化</a:t>
                </a:r>
                <a:endParaRPr lang="zh-CN" altLang="en-US" sz="2100" b="1" dirty="0">
                  <a:latin typeface="微软雅黑" panose="020B0503020204020204" charset="-122"/>
                  <a:ea typeface="微软雅黑" panose="020B0503020204020204" charset="-122"/>
                  <a:sym typeface="+mn-ea"/>
                </a:endParaRPr>
              </a:p>
            </p:txBody>
          </p:sp>
        </p:grpSp>
      </p:grpSp>
      <p:sp>
        <p:nvSpPr>
          <p:cNvPr id="5" name="椭圆 4"/>
          <p:cNvSpPr/>
          <p:nvPr>
            <p:custDataLst>
              <p:tags r:id="rId28"/>
            </p:custDataLst>
          </p:nvPr>
        </p:nvSpPr>
        <p:spPr>
          <a:xfrm>
            <a:off x="5244801" y="4058356"/>
            <a:ext cx="705099" cy="599125"/>
          </a:xfrm>
          <a:prstGeom prst="ellipse">
            <a:avLst/>
          </a:prstGeom>
        </p:spPr>
        <p:style>
          <a:lnRef idx="0">
            <a:schemeClr val="accent5"/>
          </a:lnRef>
          <a:fillRef idx="3">
            <a:schemeClr val="accent5"/>
          </a:fillRef>
          <a:effectRef idx="3">
            <a:schemeClr val="accent5"/>
          </a:effectRef>
          <a:fontRef idx="minor">
            <a:schemeClr val="lt1"/>
          </a:fontRef>
        </p:style>
        <p:txBody>
          <a:bodyPr rtlCol="0" anchor="ctr"/>
          <a:p>
            <a:pPr algn="ctr"/>
            <a:r>
              <a:rPr lang="en-US" altLang="zh-CN" sz="1200" b="1" dirty="0" err="1">
                <a:latin typeface="+mj-ea"/>
                <a:ea typeface="+mj-ea"/>
              </a:rPr>
              <a:t>Dyn</a:t>
            </a:r>
            <a:endParaRPr lang="en-US" altLang="zh-CN" sz="1200" b="1" dirty="0" err="1">
              <a:latin typeface="+mj-ea"/>
              <a:ea typeface="+mj-ea"/>
            </a:endParaRPr>
          </a:p>
          <a:p>
            <a:pPr algn="ctr"/>
            <a:r>
              <a:rPr lang="en-US" altLang="zh-CN" sz="1200" b="1" dirty="0" err="1">
                <a:latin typeface="+mj-ea"/>
                <a:ea typeface="+mj-ea"/>
              </a:rPr>
              <a:t>SQL</a:t>
            </a:r>
            <a:endParaRPr lang="en-US" altLang="zh-CN" sz="1200" b="1" dirty="0" err="1">
              <a:latin typeface="+mj-ea"/>
              <a:ea typeface="+mj-ea"/>
            </a:endParaRPr>
          </a:p>
        </p:txBody>
      </p:sp>
    </p:spTree>
  </p:cSld>
  <p:clrMapOvr>
    <a:masterClrMapping/>
  </p:clrMapOvr>
  <p:transition spd="slow" advTm="3000">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文本框 114"/>
          <p:cNvSpPr txBox="1"/>
          <p:nvPr/>
        </p:nvSpPr>
        <p:spPr>
          <a:xfrm>
            <a:off x="3186321" y="2767082"/>
            <a:ext cx="6355080" cy="922020"/>
          </a:xfrm>
          <a:prstGeom prst="rect">
            <a:avLst/>
          </a:prstGeom>
          <a:noFill/>
        </p:spPr>
        <p:txBody>
          <a:bodyPr wrap="none" rtlCol="0">
            <a:spAutoFit/>
          </a:bodyPr>
          <a:lstStyle/>
          <a:p>
            <a:pPr algn="r"/>
            <a:r>
              <a:rPr kumimoji="1" lang="zh-CN" altLang="en-US" sz="5400" dirty="0" smtClean="0">
                <a:ln>
                  <a:solidFill>
                    <a:sysClr val="windowText" lastClr="000000"/>
                  </a:solidFill>
                </a:ln>
                <a:solidFill>
                  <a:schemeClr val="tx1"/>
                </a:solidFill>
                <a:effectLst/>
                <a:latin typeface="Times New Roman" panose="02020603050405020304" charset="0"/>
                <a:ea typeface="Times New Roman" panose="02020603050405020304" charset="0"/>
              </a:rPr>
              <a:t>对比实验与研究成果</a:t>
            </a:r>
            <a:endParaRPr kumimoji="1" lang="zh-CN" altLang="en-US" sz="5400" dirty="0" smtClean="0">
              <a:ln>
                <a:solidFill>
                  <a:sysClr val="windowText" lastClr="000000"/>
                </a:solidFill>
              </a:ln>
              <a:solidFill>
                <a:schemeClr val="tx1"/>
              </a:solidFill>
              <a:effectLst/>
              <a:latin typeface="Times New Roman" panose="02020603050405020304" charset="0"/>
              <a:ea typeface="Times New Roman" panose="02020603050405020304" charset="0"/>
            </a:endParaRPr>
          </a:p>
        </p:txBody>
      </p:sp>
      <p:sp>
        <p:nvSpPr>
          <p:cNvPr id="117" name="矩形 116"/>
          <p:cNvSpPr/>
          <p:nvPr/>
        </p:nvSpPr>
        <p:spPr>
          <a:xfrm>
            <a:off x="4067175" y="3942080"/>
            <a:ext cx="4714240" cy="650240"/>
          </a:xfrm>
          <a:prstGeom prst="rect">
            <a:avLst/>
          </a:prstGeom>
        </p:spPr>
        <p:txBody>
          <a:bodyPr wrap="square">
            <a:spAutoFit/>
          </a:bodyPr>
          <a:lstStyle/>
          <a:p>
            <a:pPr algn="l">
              <a:lnSpc>
                <a:spcPct val="130000"/>
              </a:lnSpc>
            </a:pPr>
            <a:r>
              <a:rPr lang="zh-CN" altLang="en-US" sz="1400" dirty="0" smtClean="0">
                <a:latin typeface="思源宋体 CN" panose="02020400000000000000" pitchFamily="18" charset="-122"/>
                <a:cs typeface="Arial" panose="020B0604020202020204" pitchFamily="34" charset="0"/>
              </a:rPr>
              <a:t>介绍作者使用DynSQL框架对6个广泛使用的DBMS进行测试的实验过程和结果，以及与现有技术的比较。</a:t>
            </a:r>
            <a:endParaRPr lang="zh-CN" altLang="en-US" sz="1400" dirty="0" smtClean="0">
              <a:latin typeface="思源宋体 CN" panose="02020400000000000000" pitchFamily="18" charset="-122"/>
              <a:cs typeface="Arial" panose="020B0604020202020204" pitchFamily="34" charset="0"/>
            </a:endParaRPr>
          </a:p>
        </p:txBody>
      </p:sp>
      <p:sp>
        <p:nvSpPr>
          <p:cNvPr id="23" name="文本框 22"/>
          <p:cNvSpPr txBox="1"/>
          <p:nvPr/>
        </p:nvSpPr>
        <p:spPr>
          <a:xfrm>
            <a:off x="427728" y="3228747"/>
            <a:ext cx="1922321" cy="1862048"/>
          </a:xfrm>
          <a:prstGeom prst="rect">
            <a:avLst/>
          </a:prstGeom>
          <a:noFill/>
        </p:spPr>
        <p:txBody>
          <a:bodyPr wrap="none" rtlCol="0">
            <a:spAutoFit/>
          </a:bodyPr>
          <a:lstStyle/>
          <a:p>
            <a:pPr algn="ctr"/>
            <a:r>
              <a:rPr kumimoji="1" lang="en-US" altLang="zh-CN" sz="11500" b="1" dirty="0">
                <a:latin typeface="Times New Roman" panose="02020603050405020304" charset="0"/>
                <a:ea typeface="Times New Roman" panose="02020603050405020304" charset="0"/>
                <a:cs typeface="Arial" panose="020B0604020202020204" pitchFamily="34" charset="0"/>
              </a:rPr>
              <a:t>03</a:t>
            </a:r>
            <a:endParaRPr kumimoji="1" lang="zh-CN" altLang="en-US" sz="9600" b="1" dirty="0">
              <a:latin typeface="Times New Roman" panose="02020603050405020304" charset="0"/>
              <a:ea typeface="Times New Roman" panose="02020603050405020304" charset="0"/>
              <a:cs typeface="Arial" panose="020B0604020202020204" pitchFamily="34" charset="0"/>
            </a:endParaRPr>
          </a:p>
        </p:txBody>
      </p:sp>
      <p:sp>
        <p:nvSpPr>
          <p:cNvPr id="116" name="文本框 115"/>
          <p:cNvSpPr txBox="1"/>
          <p:nvPr/>
        </p:nvSpPr>
        <p:spPr>
          <a:xfrm>
            <a:off x="571998" y="2977218"/>
            <a:ext cx="1633781" cy="523220"/>
          </a:xfrm>
          <a:prstGeom prst="rect">
            <a:avLst/>
          </a:prstGeom>
          <a:noFill/>
        </p:spPr>
        <p:txBody>
          <a:bodyPr wrap="square" rtlCol="0">
            <a:spAutoFit/>
          </a:bodyPr>
          <a:lstStyle/>
          <a:p>
            <a:pPr algn="dist"/>
            <a:r>
              <a:rPr kumimoji="1" lang="en-US" altLang="zh-CN" sz="2800" b="1" dirty="0">
                <a:latin typeface="Times New Roman" panose="02020603050405020304" charset="0"/>
                <a:ea typeface="Times New Roman" panose="02020603050405020304" charset="0"/>
                <a:cs typeface="Arial" panose="020B0604020202020204" pitchFamily="34" charset="0"/>
              </a:rPr>
              <a:t>PART</a:t>
            </a:r>
            <a:endParaRPr kumimoji="1" lang="zh-CN" altLang="en-US" sz="2800" b="1" dirty="0">
              <a:latin typeface="Times New Roman" panose="02020603050405020304" charset="0"/>
              <a:ea typeface="Times New Roman" panose="02020603050405020304" charset="0"/>
              <a:cs typeface="Arial" panose="020B0604020202020204" pitchFamily="34" charset="0"/>
            </a:endParaRPr>
          </a:p>
        </p:txBody>
      </p:sp>
      <p:sp>
        <p:nvSpPr>
          <p:cNvPr id="9" name="矩形 8"/>
          <p:cNvSpPr/>
          <p:nvPr/>
        </p:nvSpPr>
        <p:spPr>
          <a:xfrm>
            <a:off x="0" y="5144012"/>
            <a:ext cx="3304674" cy="705853"/>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rot="5400000">
            <a:off x="9368589" y="3690412"/>
            <a:ext cx="2407029" cy="0"/>
          </a:xfrm>
          <a:prstGeom prst="line">
            <a:avLst/>
          </a:prstGeom>
          <a:ln w="63500">
            <a:solidFill>
              <a:srgbClr val="7F1769"/>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758866" y="615471"/>
            <a:ext cx="1633034" cy="1622814"/>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500"/>
                                        <p:tgtEl>
                                          <p:spTgt spid="116"/>
                                        </p:tgtEl>
                                      </p:cBhvr>
                                    </p:animEffect>
                                  </p:childTnLst>
                                </p:cTn>
                              </p:par>
                            </p:childTnLst>
                          </p:cTn>
                        </p:par>
                        <p:par>
                          <p:cTn id="8" fill="hold">
                            <p:stCondLst>
                              <p:cond delay="5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115"/>
                                        </p:tgtEl>
                                        <p:attrNameLst>
                                          <p:attrName>style.visibility</p:attrName>
                                        </p:attrNameLst>
                                      </p:cBhvr>
                                      <p:to>
                                        <p:strVal val="visible"/>
                                      </p:to>
                                    </p:set>
                                    <p:anim calcmode="lin" valueType="num">
                                      <p:cBhvr>
                                        <p:cTn id="11" dur="500" fill="hold"/>
                                        <p:tgtEl>
                                          <p:spTgt spid="115"/>
                                        </p:tgtEl>
                                        <p:attrNameLst>
                                          <p:attrName>ppt_w</p:attrName>
                                        </p:attrNameLst>
                                      </p:cBhvr>
                                      <p:tavLst>
                                        <p:tav tm="0">
                                          <p:val>
                                            <p:fltVal val="0"/>
                                          </p:val>
                                        </p:tav>
                                        <p:tav tm="100000">
                                          <p:val>
                                            <p:strVal val="#ppt_w"/>
                                          </p:val>
                                        </p:tav>
                                      </p:tavLst>
                                    </p:anim>
                                    <p:anim calcmode="lin" valueType="num">
                                      <p:cBhvr>
                                        <p:cTn id="12" dur="500" fill="hold"/>
                                        <p:tgtEl>
                                          <p:spTgt spid="115"/>
                                        </p:tgtEl>
                                        <p:attrNameLst>
                                          <p:attrName>ppt_h</p:attrName>
                                        </p:attrNameLst>
                                      </p:cBhvr>
                                      <p:tavLst>
                                        <p:tav tm="0">
                                          <p:val>
                                            <p:strVal val="#ppt_h"/>
                                          </p:val>
                                        </p:tav>
                                        <p:tav tm="100000">
                                          <p:val>
                                            <p:strVal val="#ppt_h"/>
                                          </p:val>
                                        </p:tav>
                                      </p:tavLst>
                                    </p:anim>
                                  </p:childTnLst>
                                </p:cTn>
                              </p:par>
                            </p:childTnLst>
                          </p:cTn>
                        </p:par>
                        <p:par>
                          <p:cTn id="13" fill="hold">
                            <p:stCondLst>
                              <p:cond delay="1399"/>
                            </p:stCondLst>
                            <p:childTnLst>
                              <p:par>
                                <p:cTn id="14" presetID="42" presetClass="entr" presetSubtype="0" fill="hold" grpId="0" nodeType="afterEffect">
                                  <p:stCondLst>
                                    <p:cond delay="0"/>
                                  </p:stCondLst>
                                  <p:childTnLst>
                                    <p:set>
                                      <p:cBhvr>
                                        <p:cTn id="15" dur="1" fill="hold">
                                          <p:stCondLst>
                                            <p:cond delay="0"/>
                                          </p:stCondLst>
                                        </p:cTn>
                                        <p:tgtEl>
                                          <p:spTgt spid="117"/>
                                        </p:tgtEl>
                                        <p:attrNameLst>
                                          <p:attrName>style.visibility</p:attrName>
                                        </p:attrNameLst>
                                      </p:cBhvr>
                                      <p:to>
                                        <p:strVal val="visible"/>
                                      </p:to>
                                    </p:set>
                                    <p:animEffect transition="in" filter="fade">
                                      <p:cBhvr>
                                        <p:cTn id="16" dur="1000"/>
                                        <p:tgtEl>
                                          <p:spTgt spid="117"/>
                                        </p:tgtEl>
                                      </p:cBhvr>
                                    </p:animEffect>
                                    <p:anim calcmode="lin" valueType="num">
                                      <p:cBhvr>
                                        <p:cTn id="17" dur="1000" fill="hold"/>
                                        <p:tgtEl>
                                          <p:spTgt spid="117"/>
                                        </p:tgtEl>
                                        <p:attrNameLst>
                                          <p:attrName>ppt_x</p:attrName>
                                        </p:attrNameLst>
                                      </p:cBhvr>
                                      <p:tavLst>
                                        <p:tav tm="0">
                                          <p:val>
                                            <p:strVal val="#ppt_x"/>
                                          </p:val>
                                        </p:tav>
                                        <p:tav tm="100000">
                                          <p:val>
                                            <p:strVal val="#ppt_x"/>
                                          </p:val>
                                        </p:tav>
                                      </p:tavLst>
                                    </p:anim>
                                    <p:anim calcmode="lin" valueType="num">
                                      <p:cBhvr>
                                        <p:cTn id="18" dur="1000" fill="hold"/>
                                        <p:tgtEl>
                                          <p:spTgt spid="117"/>
                                        </p:tgtEl>
                                        <p:attrNameLst>
                                          <p:attrName>ppt_y</p:attrName>
                                        </p:attrNameLst>
                                      </p:cBhvr>
                                      <p:tavLst>
                                        <p:tav tm="0">
                                          <p:val>
                                            <p:strVal val="#ppt_y+.1"/>
                                          </p:val>
                                        </p:tav>
                                        <p:tav tm="100000">
                                          <p:val>
                                            <p:strVal val="#ppt_y"/>
                                          </p:val>
                                        </p:tav>
                                      </p:tavLst>
                                    </p:anim>
                                  </p:childTnLst>
                                </p:cTn>
                              </p:par>
                            </p:childTnLst>
                          </p:cTn>
                        </p:par>
                        <p:par>
                          <p:cTn id="19" fill="hold">
                            <p:stCondLst>
                              <p:cond delay="2399"/>
                            </p:stCondLst>
                            <p:childTnLst>
                              <p:par>
                                <p:cTn id="20" presetID="10" presetClass="entr" presetSubtype="0" fill="hold" grpId="0"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17" grpId="0"/>
      <p:bldP spid="23" grpId="0"/>
      <p:bldP spid="1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43954" y="1302203"/>
            <a:ext cx="10790379" cy="4789267"/>
            <a:chOff x="1703512" y="1911957"/>
            <a:chExt cx="9288063" cy="4122470"/>
          </a:xfrm>
        </p:grpSpPr>
        <p:grpSp>
          <p:nvGrpSpPr>
            <p:cNvPr id="31" name="组合 30"/>
            <p:cNvGrpSpPr/>
            <p:nvPr/>
          </p:nvGrpSpPr>
          <p:grpSpPr>
            <a:xfrm>
              <a:off x="1703512" y="1911957"/>
              <a:ext cx="9288063" cy="4122470"/>
              <a:chOff x="2105125" y="2512333"/>
              <a:chExt cx="9288063" cy="4122470"/>
            </a:xfrm>
          </p:grpSpPr>
          <p:sp>
            <p:nvSpPr>
              <p:cNvPr id="4" name="直角三角形 3"/>
              <p:cNvSpPr/>
              <p:nvPr/>
            </p:nvSpPr>
            <p:spPr>
              <a:xfrm rot="5400000" flipH="1">
                <a:off x="2105125" y="2836103"/>
                <a:ext cx="3429000" cy="3429000"/>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30" name="组合 29"/>
              <p:cNvGrpSpPr/>
              <p:nvPr/>
            </p:nvGrpSpPr>
            <p:grpSpPr>
              <a:xfrm>
                <a:off x="3964780" y="2512333"/>
                <a:ext cx="7428408" cy="4122470"/>
                <a:chOff x="3964780" y="2512333"/>
                <a:chExt cx="7428408" cy="4122470"/>
              </a:xfrm>
            </p:grpSpPr>
            <p:grpSp>
              <p:nvGrpSpPr>
                <p:cNvPr id="19" name="组合 18"/>
                <p:cNvGrpSpPr/>
                <p:nvPr/>
              </p:nvGrpSpPr>
              <p:grpSpPr>
                <a:xfrm>
                  <a:off x="3964780" y="2512333"/>
                  <a:ext cx="5532262" cy="1251693"/>
                  <a:chOff x="3964780" y="2512333"/>
                  <a:chExt cx="5532262" cy="1251693"/>
                </a:xfrm>
              </p:grpSpPr>
              <p:sp>
                <p:nvSpPr>
                  <p:cNvPr id="9" name="直角三角形 8"/>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8" name="组合 17"/>
                  <p:cNvGrpSpPr/>
                  <p:nvPr/>
                </p:nvGrpSpPr>
                <p:grpSpPr>
                  <a:xfrm>
                    <a:off x="4859220" y="2512333"/>
                    <a:ext cx="4637822" cy="1251693"/>
                    <a:chOff x="5006740" y="2638312"/>
                    <a:chExt cx="4637822" cy="1251693"/>
                  </a:xfrm>
                </p:grpSpPr>
                <p:sp>
                  <p:nvSpPr>
                    <p:cNvPr id="15" name="文本框 14"/>
                    <p:cNvSpPr txBox="1"/>
                    <p:nvPr/>
                  </p:nvSpPr>
                  <p:spPr>
                    <a:xfrm>
                      <a:off x="5006740" y="2638312"/>
                      <a:ext cx="2429012" cy="366194"/>
                    </a:xfrm>
                    <a:prstGeom prst="rect">
                      <a:avLst/>
                    </a:prstGeom>
                    <a:noFill/>
                  </p:spPr>
                  <p:txBody>
                    <a:bodyPr wrap="square" rtlCol="0">
                      <a:noAutofit/>
                      <a:scene3d>
                        <a:camera prst="orthographicFront"/>
                        <a:lightRig rig="threePt" dir="t"/>
                      </a:scene3d>
                    </a:bodyPr>
                    <a:lstStyle/>
                    <a:p>
                      <a:pPr>
                        <a:lnSpc>
                          <a:spcPct val="120000"/>
                        </a:lnSpc>
                      </a:pPr>
                      <a:r>
                        <a:rPr lang="zh-CN" altLang="en-US"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cs typeface="+mn-ea"/>
                          <a:sym typeface="+mn-lt"/>
                        </a:rPr>
                        <a:t>实验目标</a:t>
                      </a:r>
                      <a:endParaRPr lang="zh-CN" altLang="en-US"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cs typeface="+mn-ea"/>
                        <a:sym typeface="+mn-lt"/>
                      </a:endParaRPr>
                    </a:p>
                  </p:txBody>
                </p:sp>
                <p:sp>
                  <p:nvSpPr>
                    <p:cNvPr id="17" name="文本框 16"/>
                    <p:cNvSpPr txBox="1"/>
                    <p:nvPr/>
                  </p:nvSpPr>
                  <p:spPr>
                    <a:xfrm>
                      <a:off x="5063039" y="2881545"/>
                      <a:ext cx="4581523" cy="1008460"/>
                    </a:xfrm>
                    <a:prstGeom prst="rect">
                      <a:avLst/>
                    </a:prstGeom>
                    <a:noFill/>
                  </p:spPr>
                  <p:txBody>
                    <a:bodyPr wrap="square" rtlCol="0">
                      <a:noAutofit/>
                    </a:bodyPr>
                    <a:lstStyle/>
                    <a:p>
                      <a:pPr marL="285750" indent="-285750">
                        <a:lnSpc>
                          <a:spcPct val="120000"/>
                        </a:lnSpc>
                        <a:buFont typeface="Arial" panose="020B0604020202020204" pitchFamily="34" charset="0"/>
                        <a:buChar char="•"/>
                      </a:pPr>
                      <a:r>
                        <a:rPr lang="zh-CN" altLang="en-US" sz="1400" dirty="0" smtClean="0">
                          <a:cs typeface="+mn-ea"/>
                          <a:sym typeface="+mn-lt"/>
                        </a:rPr>
                        <a:t>证明DynSQL可以通过生成复杂有效的查询来发现DBMS的错误</a:t>
                      </a:r>
                      <a:endParaRPr lang="zh-CN" altLang="en-US" sz="1400" dirty="0" smtClean="0">
                        <a:cs typeface="+mn-ea"/>
                        <a:sym typeface="+mn-lt"/>
                      </a:endParaRPr>
                    </a:p>
                    <a:p>
                      <a:pPr marL="285750" indent="-285750">
                        <a:lnSpc>
                          <a:spcPct val="120000"/>
                        </a:lnSpc>
                        <a:buFont typeface="Arial" panose="020B0604020202020204" pitchFamily="34" charset="0"/>
                        <a:buChar char="•"/>
                      </a:pPr>
                      <a:r>
                        <a:rPr lang="zh-CN" altLang="en-US" sz="1400" dirty="0" smtClean="0">
                          <a:cs typeface="+mn-ea"/>
                          <a:sym typeface="+mn-lt"/>
                        </a:rPr>
                        <a:t>介绍发现的bug的安全影响</a:t>
                      </a:r>
                      <a:endParaRPr lang="zh-CN" altLang="en-US" sz="1400" dirty="0" smtClean="0">
                        <a:cs typeface="+mn-ea"/>
                        <a:sym typeface="+mn-lt"/>
                      </a:endParaRPr>
                    </a:p>
                    <a:p>
                      <a:pPr marL="285750" indent="-285750">
                        <a:lnSpc>
                          <a:spcPct val="120000"/>
                        </a:lnSpc>
                        <a:buFont typeface="Arial" panose="020B0604020202020204" pitchFamily="34" charset="0"/>
                        <a:buChar char="•"/>
                      </a:pPr>
                      <a:r>
                        <a:rPr lang="zh-CN" altLang="en-US" sz="1400" dirty="0" smtClean="0">
                          <a:cs typeface="+mn-ea"/>
                          <a:sym typeface="+mn-lt"/>
                        </a:rPr>
                        <a:t>说明动态查询和错误反馈对DynSQL的贡献</a:t>
                      </a:r>
                      <a:endParaRPr lang="zh-CN" altLang="en-US" sz="1400" dirty="0" smtClean="0">
                        <a:cs typeface="+mn-ea"/>
                        <a:sym typeface="+mn-lt"/>
                      </a:endParaRPr>
                    </a:p>
                    <a:p>
                      <a:pPr marL="285750" indent="-285750">
                        <a:lnSpc>
                          <a:spcPct val="120000"/>
                        </a:lnSpc>
                        <a:buFont typeface="Arial" panose="020B0604020202020204" pitchFamily="34" charset="0"/>
                        <a:buChar char="•"/>
                      </a:pPr>
                      <a:r>
                        <a:rPr lang="zh-CN" altLang="en-US" sz="1400" dirty="0" smtClean="0">
                          <a:cs typeface="+mn-ea"/>
                          <a:sym typeface="+mn-lt"/>
                        </a:rPr>
                        <a:t>验证DynSQL性能是否超过其他模糊器</a:t>
                      </a:r>
                      <a:endParaRPr lang="zh-CN" altLang="en-US" sz="1400" dirty="0" smtClean="0">
                        <a:cs typeface="+mn-ea"/>
                        <a:sym typeface="+mn-lt"/>
                      </a:endParaRPr>
                    </a:p>
                  </p:txBody>
                </p:sp>
              </p:grpSp>
            </p:grpSp>
            <p:grpSp>
              <p:nvGrpSpPr>
                <p:cNvPr id="20" name="组合 19"/>
                <p:cNvGrpSpPr/>
                <p:nvPr/>
              </p:nvGrpSpPr>
              <p:grpSpPr>
                <a:xfrm>
                  <a:off x="5187635" y="3929750"/>
                  <a:ext cx="4892000" cy="884489"/>
                  <a:chOff x="3964780" y="2612549"/>
                  <a:chExt cx="4892000" cy="884489"/>
                </a:xfrm>
              </p:grpSpPr>
              <p:sp>
                <p:nvSpPr>
                  <p:cNvPr id="21" name="直角三角形 20"/>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2" name="组合 21"/>
                  <p:cNvGrpSpPr/>
                  <p:nvPr/>
                </p:nvGrpSpPr>
                <p:grpSpPr>
                  <a:xfrm>
                    <a:off x="4859220" y="2612549"/>
                    <a:ext cx="3997560" cy="884489"/>
                    <a:chOff x="5006740" y="2738528"/>
                    <a:chExt cx="3997560" cy="884489"/>
                  </a:xfrm>
                </p:grpSpPr>
                <p:sp>
                  <p:nvSpPr>
                    <p:cNvPr id="23" name="文本框 22"/>
                    <p:cNvSpPr txBox="1"/>
                    <p:nvPr/>
                  </p:nvSpPr>
                  <p:spPr>
                    <a:xfrm>
                      <a:off x="5006740" y="2738528"/>
                      <a:ext cx="2429190" cy="364576"/>
                    </a:xfrm>
                    <a:prstGeom prst="rect">
                      <a:avLst/>
                    </a:prstGeom>
                    <a:noFill/>
                  </p:spPr>
                  <p:txBody>
                    <a:bodyPr wrap="square" rtlCol="0">
                      <a:spAutoFit/>
                    </a:bodyPr>
                    <a:lstStyle/>
                    <a:p>
                      <a:pPr>
                        <a:lnSpc>
                          <a:spcPct val="120000"/>
                        </a:lnSpc>
                      </a:pPr>
                      <a:r>
                        <a:rPr lang="zh-CN" altLang="en-US"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cs typeface="+mn-ea"/>
                          <a:sym typeface="+mn-lt"/>
                        </a:rPr>
                        <a:t>实验设置</a:t>
                      </a:r>
                      <a:endParaRPr lang="zh-CN" altLang="en-US"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cs typeface="+mn-ea"/>
                        <a:sym typeface="+mn-lt"/>
                      </a:endParaRPr>
                    </a:p>
                  </p:txBody>
                </p:sp>
                <p:sp>
                  <p:nvSpPr>
                    <p:cNvPr id="24" name="文本框 23"/>
                    <p:cNvSpPr txBox="1"/>
                    <p:nvPr/>
                  </p:nvSpPr>
                  <p:spPr>
                    <a:xfrm>
                      <a:off x="5028090" y="3099930"/>
                      <a:ext cx="3976210" cy="523087"/>
                    </a:xfrm>
                    <a:prstGeom prst="rect">
                      <a:avLst/>
                    </a:prstGeom>
                    <a:noFill/>
                  </p:spPr>
                  <p:txBody>
                    <a:bodyPr wrap="square" rtlCol="0">
                      <a:spAutoFit/>
                    </a:bodyPr>
                    <a:lstStyle/>
                    <a:p>
                      <a:pPr indent="0">
                        <a:lnSpc>
                          <a:spcPct val="120000"/>
                        </a:lnSpc>
                        <a:buFont typeface="Arial" panose="020B0604020202020204" pitchFamily="34" charset="0"/>
                        <a:buNone/>
                      </a:pPr>
                      <a:r>
                        <a:rPr lang="zh-CN" altLang="en-US" sz="1400" dirty="0">
                          <a:cs typeface="+mn-ea"/>
                          <a:sym typeface="+mn-lt"/>
                        </a:rPr>
                        <a:t>在6个被广泛使用的开源DBMS上评估DynSQL：SQLite、MySQL、MariaDB、PostgreSQL、MonetDB、ClickHouse。</a:t>
                      </a:r>
                      <a:endParaRPr lang="zh-CN" altLang="en-US" sz="1400" dirty="0">
                        <a:cs typeface="+mn-ea"/>
                        <a:sym typeface="+mn-lt"/>
                      </a:endParaRPr>
                    </a:p>
                  </p:txBody>
                </p:sp>
              </p:grpSp>
            </p:grpSp>
            <p:grpSp>
              <p:nvGrpSpPr>
                <p:cNvPr id="25" name="组合 24"/>
                <p:cNvGrpSpPr/>
                <p:nvPr/>
              </p:nvGrpSpPr>
              <p:grpSpPr>
                <a:xfrm>
                  <a:off x="6559235" y="4978806"/>
                  <a:ext cx="4833953" cy="1655997"/>
                  <a:chOff x="3964780" y="2344404"/>
                  <a:chExt cx="4833953" cy="1655997"/>
                </a:xfrm>
              </p:grpSpPr>
              <p:sp>
                <p:nvSpPr>
                  <p:cNvPr id="26" name="直角三角形 25"/>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7" name="组合 26"/>
                  <p:cNvGrpSpPr/>
                  <p:nvPr/>
                </p:nvGrpSpPr>
                <p:grpSpPr>
                  <a:xfrm>
                    <a:off x="4822607" y="2344404"/>
                    <a:ext cx="3976126" cy="1655997"/>
                    <a:chOff x="4970127" y="2470383"/>
                    <a:chExt cx="3976126" cy="1655997"/>
                  </a:xfrm>
                </p:grpSpPr>
                <p:sp>
                  <p:nvSpPr>
                    <p:cNvPr id="28" name="文本框 27"/>
                    <p:cNvSpPr txBox="1"/>
                    <p:nvPr/>
                  </p:nvSpPr>
                  <p:spPr>
                    <a:xfrm>
                      <a:off x="4970446" y="2470383"/>
                      <a:ext cx="2429190" cy="364576"/>
                    </a:xfrm>
                    <a:prstGeom prst="rect">
                      <a:avLst/>
                    </a:prstGeom>
                    <a:noFill/>
                  </p:spPr>
                  <p:txBody>
                    <a:bodyPr wrap="square" rtlCol="0">
                      <a:spAutoFit/>
                    </a:bodyPr>
                    <a:lstStyle/>
                    <a:p>
                      <a:pPr>
                        <a:lnSpc>
                          <a:spcPct val="120000"/>
                        </a:lnSpc>
                      </a:pPr>
                      <a:r>
                        <a:rPr lang="zh-CN" altLang="en-US"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cs typeface="+mn-ea"/>
                          <a:sym typeface="+mn-lt"/>
                        </a:rPr>
                        <a:t>实验指标</a:t>
                      </a:r>
                      <a:endParaRPr lang="zh-CN" altLang="en-US"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cs typeface="+mn-ea"/>
                        <a:sym typeface="+mn-lt"/>
                      </a:endParaRPr>
                    </a:p>
                  </p:txBody>
                </p:sp>
                <p:sp>
                  <p:nvSpPr>
                    <p:cNvPr id="29" name="文本框 28"/>
                    <p:cNvSpPr txBox="1"/>
                    <p:nvPr/>
                  </p:nvSpPr>
                  <p:spPr>
                    <a:xfrm>
                      <a:off x="4970127" y="2833326"/>
                      <a:ext cx="3976126" cy="1293054"/>
                    </a:xfrm>
                    <a:prstGeom prst="rect">
                      <a:avLst/>
                    </a:prstGeom>
                    <a:noFill/>
                  </p:spPr>
                  <p:txBody>
                    <a:bodyPr wrap="square" rtlCol="0">
                      <a:noAutofit/>
                    </a:bodyPr>
                    <a:lstStyle/>
                    <a:p>
                      <a:pPr marL="285750" indent="-285750">
                        <a:lnSpc>
                          <a:spcPct val="120000"/>
                        </a:lnSpc>
                        <a:buFont typeface="Arial" panose="020B0604020202020204" pitchFamily="34" charset="0"/>
                        <a:buChar char="•"/>
                      </a:pPr>
                      <a:r>
                        <a:rPr lang="zh-CN" altLang="en-US" sz="1400" dirty="0">
                          <a:cs typeface="+mn-ea"/>
                          <a:sym typeface="+mn-lt"/>
                        </a:rPr>
                        <a:t>"Statements"：模糊测试工具生成的SQL语句的数量。这个指标可以用来衡量模糊测试工具的生成能力和覆盖率。</a:t>
                      </a:r>
                      <a:endParaRPr lang="zh-CN" altLang="en-US" sz="1400" dirty="0">
                        <a:cs typeface="+mn-ea"/>
                        <a:sym typeface="+mn-lt"/>
                      </a:endParaRPr>
                    </a:p>
                    <a:p>
                      <a:pPr marL="285750" indent="-285750">
                        <a:lnSpc>
                          <a:spcPct val="120000"/>
                        </a:lnSpc>
                        <a:buFont typeface="Arial" panose="020B0604020202020204" pitchFamily="34" charset="0"/>
                        <a:buChar char="•"/>
                      </a:pPr>
                      <a:r>
                        <a:rPr lang="zh-CN" altLang="en-US" sz="1400" dirty="0">
                          <a:cs typeface="+mn-ea"/>
                          <a:sym typeface="+mn-lt"/>
                        </a:rPr>
                        <a:t>"Query"：模糊测试工具生成的SELECT查询语句的数量。这个指标可以用来衡量模糊测试工具的有效性和实用性。</a:t>
                      </a:r>
                      <a:endParaRPr lang="zh-CN" altLang="en-US" sz="1400" dirty="0">
                        <a:cs typeface="+mn-ea"/>
                        <a:sym typeface="+mn-lt"/>
                      </a:endParaRPr>
                    </a:p>
                  </p:txBody>
                </p:sp>
              </p:grpSp>
            </p:grpSp>
          </p:grpSp>
        </p:grpSp>
        <p:sp>
          <p:nvSpPr>
            <p:cNvPr id="32" name="iconfont-1179-866492"/>
            <p:cNvSpPr>
              <a:spLocks noChangeAspect="1"/>
            </p:cNvSpPr>
            <p:nvPr/>
          </p:nvSpPr>
          <p:spPr bwMode="auto">
            <a:xfrm>
              <a:off x="2482427" y="4378246"/>
              <a:ext cx="954723" cy="909563"/>
            </a:xfrm>
            <a:custGeom>
              <a:avLst/>
              <a:gdLst>
                <a:gd name="T0" fmla="*/ 1892 w 10878"/>
                <a:gd name="T1" fmla="*/ 5922 h 10364"/>
                <a:gd name="T2" fmla="*/ 5439 w 10878"/>
                <a:gd name="T3" fmla="*/ 2961 h 10364"/>
                <a:gd name="T4" fmla="*/ 8986 w 10878"/>
                <a:gd name="T5" fmla="*/ 5922 h 10364"/>
                <a:gd name="T6" fmla="*/ 9749 w 10878"/>
                <a:gd name="T7" fmla="*/ 5922 h 10364"/>
                <a:gd name="T8" fmla="*/ 5439 w 10878"/>
                <a:gd name="T9" fmla="*/ 2221 h 10364"/>
                <a:gd name="T10" fmla="*/ 1129 w 10878"/>
                <a:gd name="T11" fmla="*/ 5922 h 10364"/>
                <a:gd name="T12" fmla="*/ 1892 w 10878"/>
                <a:gd name="T13" fmla="*/ 5922 h 10364"/>
                <a:gd name="T14" fmla="*/ 5439 w 10878"/>
                <a:gd name="T15" fmla="*/ 1480 h 10364"/>
                <a:gd name="T16" fmla="*/ 5802 w 10878"/>
                <a:gd name="T17" fmla="*/ 1110 h 10364"/>
                <a:gd name="T18" fmla="*/ 5802 w 10878"/>
                <a:gd name="T19" fmla="*/ 370 h 10364"/>
                <a:gd name="T20" fmla="*/ 5439 w 10878"/>
                <a:gd name="T21" fmla="*/ 0 h 10364"/>
                <a:gd name="T22" fmla="*/ 5076 w 10878"/>
                <a:gd name="T23" fmla="*/ 370 h 10364"/>
                <a:gd name="T24" fmla="*/ 5076 w 10878"/>
                <a:gd name="T25" fmla="*/ 1111 h 10364"/>
                <a:gd name="T26" fmla="*/ 5439 w 10878"/>
                <a:gd name="T27" fmla="*/ 1480 h 10364"/>
                <a:gd name="T28" fmla="*/ 9790 w 10878"/>
                <a:gd name="T29" fmla="*/ 3114 h 10364"/>
                <a:gd name="T30" fmla="*/ 10303 w 10878"/>
                <a:gd name="T31" fmla="*/ 2591 h 10364"/>
                <a:gd name="T32" fmla="*/ 10303 w 10878"/>
                <a:gd name="T33" fmla="*/ 2068 h 10364"/>
                <a:gd name="T34" fmla="*/ 9790 w 10878"/>
                <a:gd name="T35" fmla="*/ 2068 h 10364"/>
                <a:gd name="T36" fmla="*/ 9277 w 10878"/>
                <a:gd name="T37" fmla="*/ 2591 h 10364"/>
                <a:gd name="T38" fmla="*/ 9277 w 10878"/>
                <a:gd name="T39" fmla="*/ 3114 h 10364"/>
                <a:gd name="T40" fmla="*/ 9790 w 10878"/>
                <a:gd name="T41" fmla="*/ 3114 h 10364"/>
                <a:gd name="T42" fmla="*/ 1088 w 10878"/>
                <a:gd name="T43" fmla="*/ 3114 h 10364"/>
                <a:gd name="T44" fmla="*/ 1601 w 10878"/>
                <a:gd name="T45" fmla="*/ 3114 h 10364"/>
                <a:gd name="T46" fmla="*/ 1601 w 10878"/>
                <a:gd name="T47" fmla="*/ 2591 h 10364"/>
                <a:gd name="T48" fmla="*/ 1088 w 10878"/>
                <a:gd name="T49" fmla="*/ 2068 h 10364"/>
                <a:gd name="T50" fmla="*/ 575 w 10878"/>
                <a:gd name="T51" fmla="*/ 2068 h 10364"/>
                <a:gd name="T52" fmla="*/ 575 w 10878"/>
                <a:gd name="T53" fmla="*/ 2591 h 10364"/>
                <a:gd name="T54" fmla="*/ 1088 w 10878"/>
                <a:gd name="T55" fmla="*/ 3114 h 10364"/>
                <a:gd name="T56" fmla="*/ 10515 w 10878"/>
                <a:gd name="T57" fmla="*/ 6663 h 10364"/>
                <a:gd name="T58" fmla="*/ 363 w 10878"/>
                <a:gd name="T59" fmla="*/ 6663 h 10364"/>
                <a:gd name="T60" fmla="*/ 0 w 10878"/>
                <a:gd name="T61" fmla="*/ 7033 h 10364"/>
                <a:gd name="T62" fmla="*/ 363 w 10878"/>
                <a:gd name="T63" fmla="*/ 7403 h 10364"/>
                <a:gd name="T64" fmla="*/ 10515 w 10878"/>
                <a:gd name="T65" fmla="*/ 7403 h 10364"/>
                <a:gd name="T66" fmla="*/ 10878 w 10878"/>
                <a:gd name="T67" fmla="*/ 7033 h 10364"/>
                <a:gd name="T68" fmla="*/ 10515 w 10878"/>
                <a:gd name="T69" fmla="*/ 6663 h 10364"/>
                <a:gd name="T70" fmla="*/ 10153 w 10878"/>
                <a:gd name="T71" fmla="*/ 8143 h 10364"/>
                <a:gd name="T72" fmla="*/ 725 w 10878"/>
                <a:gd name="T73" fmla="*/ 8143 h 10364"/>
                <a:gd name="T74" fmla="*/ 363 w 10878"/>
                <a:gd name="T75" fmla="*/ 8513 h 10364"/>
                <a:gd name="T76" fmla="*/ 725 w 10878"/>
                <a:gd name="T77" fmla="*/ 8883 h 10364"/>
                <a:gd name="T78" fmla="*/ 10153 w 10878"/>
                <a:gd name="T79" fmla="*/ 8883 h 10364"/>
                <a:gd name="T80" fmla="*/ 10515 w 10878"/>
                <a:gd name="T81" fmla="*/ 8513 h 10364"/>
                <a:gd name="T82" fmla="*/ 10153 w 10878"/>
                <a:gd name="T83" fmla="*/ 8143 h 10364"/>
                <a:gd name="T84" fmla="*/ 9065 w 10878"/>
                <a:gd name="T85" fmla="*/ 9624 h 10364"/>
                <a:gd name="T86" fmla="*/ 1813 w 10878"/>
                <a:gd name="T87" fmla="*/ 9624 h 10364"/>
                <a:gd name="T88" fmla="*/ 1451 w 10878"/>
                <a:gd name="T89" fmla="*/ 9994 h 10364"/>
                <a:gd name="T90" fmla="*/ 1813 w 10878"/>
                <a:gd name="T91" fmla="*/ 10364 h 10364"/>
                <a:gd name="T92" fmla="*/ 9065 w 10878"/>
                <a:gd name="T93" fmla="*/ 10364 h 10364"/>
                <a:gd name="T94" fmla="*/ 9428 w 10878"/>
                <a:gd name="T95" fmla="*/ 9994 h 10364"/>
                <a:gd name="T96" fmla="*/ 9065 w 10878"/>
                <a:gd name="T97" fmla="*/ 9624 h 10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78" h="10364">
                  <a:moveTo>
                    <a:pt x="1892" y="5922"/>
                  </a:moveTo>
                  <a:cubicBezTo>
                    <a:pt x="2229" y="4234"/>
                    <a:pt x="3684" y="2961"/>
                    <a:pt x="5439" y="2961"/>
                  </a:cubicBezTo>
                  <a:cubicBezTo>
                    <a:pt x="7193" y="2961"/>
                    <a:pt x="8649" y="4234"/>
                    <a:pt x="8986" y="5922"/>
                  </a:cubicBezTo>
                  <a:lnTo>
                    <a:pt x="9749" y="5922"/>
                  </a:lnTo>
                  <a:cubicBezTo>
                    <a:pt x="9470" y="3835"/>
                    <a:pt x="7649" y="2221"/>
                    <a:pt x="5439" y="2221"/>
                  </a:cubicBezTo>
                  <a:cubicBezTo>
                    <a:pt x="3229" y="2221"/>
                    <a:pt x="1408" y="3835"/>
                    <a:pt x="1129" y="5922"/>
                  </a:cubicBezTo>
                  <a:lnTo>
                    <a:pt x="1892" y="5922"/>
                  </a:lnTo>
                  <a:close/>
                  <a:moveTo>
                    <a:pt x="5439" y="1480"/>
                  </a:moveTo>
                  <a:cubicBezTo>
                    <a:pt x="5639" y="1480"/>
                    <a:pt x="5802" y="1315"/>
                    <a:pt x="5802" y="1110"/>
                  </a:cubicBezTo>
                  <a:lnTo>
                    <a:pt x="5802" y="370"/>
                  </a:lnTo>
                  <a:cubicBezTo>
                    <a:pt x="5802" y="166"/>
                    <a:pt x="5639" y="0"/>
                    <a:pt x="5439" y="0"/>
                  </a:cubicBezTo>
                  <a:cubicBezTo>
                    <a:pt x="5239" y="0"/>
                    <a:pt x="5076" y="166"/>
                    <a:pt x="5076" y="370"/>
                  </a:cubicBezTo>
                  <a:lnTo>
                    <a:pt x="5076" y="1111"/>
                  </a:lnTo>
                  <a:cubicBezTo>
                    <a:pt x="5076" y="1315"/>
                    <a:pt x="5239" y="1480"/>
                    <a:pt x="5439" y="1480"/>
                  </a:cubicBezTo>
                  <a:close/>
                  <a:moveTo>
                    <a:pt x="9790" y="3114"/>
                  </a:moveTo>
                  <a:lnTo>
                    <a:pt x="10303" y="2591"/>
                  </a:lnTo>
                  <a:cubicBezTo>
                    <a:pt x="10445" y="2446"/>
                    <a:pt x="10445" y="2212"/>
                    <a:pt x="10303" y="2068"/>
                  </a:cubicBezTo>
                  <a:cubicBezTo>
                    <a:pt x="10161" y="1923"/>
                    <a:pt x="9932" y="1923"/>
                    <a:pt x="9790" y="2068"/>
                  </a:cubicBezTo>
                  <a:lnTo>
                    <a:pt x="9277" y="2591"/>
                  </a:lnTo>
                  <a:cubicBezTo>
                    <a:pt x="9136" y="2736"/>
                    <a:pt x="9136" y="2970"/>
                    <a:pt x="9277" y="3114"/>
                  </a:cubicBezTo>
                  <a:cubicBezTo>
                    <a:pt x="9419" y="3259"/>
                    <a:pt x="9649" y="3259"/>
                    <a:pt x="9790" y="3114"/>
                  </a:cubicBezTo>
                  <a:close/>
                  <a:moveTo>
                    <a:pt x="1088" y="3114"/>
                  </a:moveTo>
                  <a:cubicBezTo>
                    <a:pt x="1229" y="3259"/>
                    <a:pt x="1459" y="3259"/>
                    <a:pt x="1601" y="3114"/>
                  </a:cubicBezTo>
                  <a:cubicBezTo>
                    <a:pt x="1742" y="2970"/>
                    <a:pt x="1742" y="2736"/>
                    <a:pt x="1601" y="2591"/>
                  </a:cubicBezTo>
                  <a:lnTo>
                    <a:pt x="1088" y="2068"/>
                  </a:lnTo>
                  <a:cubicBezTo>
                    <a:pt x="946" y="1923"/>
                    <a:pt x="717" y="1923"/>
                    <a:pt x="575" y="2068"/>
                  </a:cubicBezTo>
                  <a:cubicBezTo>
                    <a:pt x="434" y="2212"/>
                    <a:pt x="434" y="2447"/>
                    <a:pt x="575" y="2591"/>
                  </a:cubicBezTo>
                  <a:lnTo>
                    <a:pt x="1088" y="3114"/>
                  </a:lnTo>
                  <a:close/>
                  <a:moveTo>
                    <a:pt x="10515" y="6663"/>
                  </a:moveTo>
                  <a:lnTo>
                    <a:pt x="363" y="6663"/>
                  </a:lnTo>
                  <a:cubicBezTo>
                    <a:pt x="162" y="6663"/>
                    <a:pt x="0" y="6828"/>
                    <a:pt x="0" y="7033"/>
                  </a:cubicBezTo>
                  <a:cubicBezTo>
                    <a:pt x="0" y="7237"/>
                    <a:pt x="162" y="7403"/>
                    <a:pt x="363" y="7403"/>
                  </a:cubicBezTo>
                  <a:lnTo>
                    <a:pt x="10515" y="7403"/>
                  </a:lnTo>
                  <a:cubicBezTo>
                    <a:pt x="10716" y="7403"/>
                    <a:pt x="10878" y="7237"/>
                    <a:pt x="10878" y="7033"/>
                  </a:cubicBezTo>
                  <a:cubicBezTo>
                    <a:pt x="10878" y="6828"/>
                    <a:pt x="10716" y="6663"/>
                    <a:pt x="10515" y="6663"/>
                  </a:cubicBezTo>
                  <a:close/>
                  <a:moveTo>
                    <a:pt x="10153" y="8143"/>
                  </a:moveTo>
                  <a:lnTo>
                    <a:pt x="725" y="8143"/>
                  </a:lnTo>
                  <a:cubicBezTo>
                    <a:pt x="525" y="8143"/>
                    <a:pt x="363" y="8309"/>
                    <a:pt x="363" y="8513"/>
                  </a:cubicBezTo>
                  <a:cubicBezTo>
                    <a:pt x="363" y="8718"/>
                    <a:pt x="525" y="8883"/>
                    <a:pt x="725" y="8883"/>
                  </a:cubicBezTo>
                  <a:lnTo>
                    <a:pt x="10153" y="8883"/>
                  </a:lnTo>
                  <a:cubicBezTo>
                    <a:pt x="10353" y="8883"/>
                    <a:pt x="10515" y="8718"/>
                    <a:pt x="10515" y="8513"/>
                  </a:cubicBezTo>
                  <a:cubicBezTo>
                    <a:pt x="10515" y="8309"/>
                    <a:pt x="10353" y="8143"/>
                    <a:pt x="10153" y="8143"/>
                  </a:cubicBezTo>
                  <a:close/>
                  <a:moveTo>
                    <a:pt x="9065" y="9624"/>
                  </a:moveTo>
                  <a:lnTo>
                    <a:pt x="1813" y="9624"/>
                  </a:lnTo>
                  <a:cubicBezTo>
                    <a:pt x="1613" y="9624"/>
                    <a:pt x="1451" y="9789"/>
                    <a:pt x="1451" y="9994"/>
                  </a:cubicBezTo>
                  <a:cubicBezTo>
                    <a:pt x="1451" y="10198"/>
                    <a:pt x="1613" y="10364"/>
                    <a:pt x="1813" y="10364"/>
                  </a:cubicBezTo>
                  <a:lnTo>
                    <a:pt x="9065" y="10364"/>
                  </a:lnTo>
                  <a:cubicBezTo>
                    <a:pt x="9265" y="10364"/>
                    <a:pt x="9428" y="10198"/>
                    <a:pt x="9428" y="9994"/>
                  </a:cubicBezTo>
                  <a:cubicBezTo>
                    <a:pt x="9428" y="9789"/>
                    <a:pt x="9265" y="9624"/>
                    <a:pt x="9065" y="9624"/>
                  </a:cubicBezTo>
                  <a:close/>
                </a:path>
              </a:pathLst>
            </a:custGeom>
            <a:solidFill>
              <a:schemeClr val="bg1"/>
            </a:solidFill>
            <a:ln>
              <a:noFill/>
            </a:ln>
          </p:spPr>
          <p:txBody>
            <a:bodyPr/>
            <a:lstStyle/>
            <a:p>
              <a:pPr>
                <a:lnSpc>
                  <a:spcPct val="120000"/>
                </a:lnSpc>
              </a:pPr>
              <a:endParaRPr lang="zh-CN" altLang="en-US">
                <a:cs typeface="+mn-ea"/>
                <a:sym typeface="+mn-lt"/>
              </a:endParaRPr>
            </a:p>
          </p:txBody>
        </p:sp>
      </p:grpSp>
      <p:grpSp>
        <p:nvGrpSpPr>
          <p:cNvPr id="33" name="组合 32"/>
          <p:cNvGrpSpPr/>
          <p:nvPr/>
        </p:nvGrpSpPr>
        <p:grpSpPr>
          <a:xfrm>
            <a:off x="0" y="203648"/>
            <a:ext cx="2472648" cy="583565"/>
            <a:chOff x="0" y="245553"/>
            <a:chExt cx="2472648" cy="583565"/>
          </a:xfrm>
        </p:grpSpPr>
        <p:sp>
          <p:nvSpPr>
            <p:cNvPr id="34" name="文本框 25"/>
            <p:cNvSpPr txBox="1"/>
            <p:nvPr/>
          </p:nvSpPr>
          <p:spPr>
            <a:xfrm>
              <a:off x="722588" y="245553"/>
              <a:ext cx="175006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实验</a:t>
              </a:r>
              <a:r>
                <a:rPr lang="zh-CN" altLang="en-US" sz="2665" b="1" spc="400" dirty="0">
                  <a:ea typeface="思源黑体 CN Medium" panose="020B0600000000000000" pitchFamily="34" charset="-122"/>
                  <a:cs typeface="+mn-ea"/>
                  <a:sym typeface="+mn-lt"/>
                </a:rPr>
                <a:t>准备</a:t>
              </a:r>
              <a:endParaRPr lang="zh-CN" altLang="en-US" sz="2665" b="1" spc="400" dirty="0">
                <a:ea typeface="思源黑体 CN Medium" panose="020B0600000000000000" pitchFamily="34" charset="-122"/>
                <a:cs typeface="+mn-ea"/>
                <a:sym typeface="+mn-lt"/>
              </a:endParaRPr>
            </a:p>
          </p:txBody>
        </p:sp>
        <p:sp>
          <p:nvSpPr>
            <p:cNvPr id="35" name="矩形 3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Inhaltsplatzhalter 4"/>
          <p:cNvSpPr txBox="1"/>
          <p:nvPr/>
        </p:nvSpPr>
        <p:spPr>
          <a:xfrm>
            <a:off x="368935" y="4898073"/>
            <a:ext cx="2453640" cy="902335"/>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Aft>
                <a:spcPts val="0"/>
              </a:spcAft>
              <a:buNone/>
            </a:pPr>
            <a:r>
              <a:rPr lang="zh-CN" altLang="en-US" sz="1600" b="1" dirty="0">
                <a:solidFill>
                  <a:sysClr val="windowText" lastClr="000000"/>
                </a:solidFill>
                <a:latin typeface="+mn-lt"/>
                <a:cs typeface="+mn-ea"/>
                <a:sym typeface="+mn-lt"/>
              </a:rPr>
              <a:t>测试结果</a:t>
            </a:r>
            <a:br>
              <a:rPr lang="en-US" sz="1600" b="1" dirty="0">
                <a:solidFill>
                  <a:schemeClr val="bg1">
                    <a:lumMod val="50000"/>
                  </a:schemeClr>
                </a:solidFill>
                <a:latin typeface="+mn-lt"/>
                <a:cs typeface="+mn-ea"/>
                <a:sym typeface="+mn-lt"/>
              </a:rPr>
            </a:br>
            <a:r>
              <a:rPr lang="zh-CN" altLang="en-US" sz="1100" dirty="0" smtClean="0">
                <a:solidFill>
                  <a:srgbClr val="232222"/>
                </a:solidFill>
                <a:latin typeface="+mn-lt"/>
                <a:cs typeface="+mn-ea"/>
                <a:sym typeface="+mn-lt"/>
              </a:rPr>
              <a:t>生成的查询和语句、触发错误的查询语句、触发查询的大小、触发错误查询的有效性、触发错误查询的语句分布</a:t>
            </a:r>
            <a:endParaRPr lang="zh-CN" altLang="en-US" sz="1100" dirty="0" smtClean="0">
              <a:solidFill>
                <a:srgbClr val="232222"/>
              </a:solidFill>
              <a:latin typeface="+mn-lt"/>
              <a:cs typeface="+mn-ea"/>
              <a:sym typeface="+mn-lt"/>
            </a:endParaRPr>
          </a:p>
        </p:txBody>
      </p:sp>
      <p:sp>
        <p:nvSpPr>
          <p:cNvPr id="10" name="Inhaltsplatzhalter 4"/>
          <p:cNvSpPr txBox="1"/>
          <p:nvPr/>
        </p:nvSpPr>
        <p:spPr>
          <a:xfrm>
            <a:off x="3379539" y="4897995"/>
            <a:ext cx="2384922" cy="902335"/>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Aft>
                <a:spcPts val="0"/>
              </a:spcAft>
              <a:buNone/>
            </a:pPr>
            <a:r>
              <a:rPr lang="zh-CN" altLang="en-US" sz="1600" b="1" dirty="0">
                <a:solidFill>
                  <a:sysClr val="windowText" lastClr="000000"/>
                </a:solidFill>
                <a:latin typeface="+mn-lt"/>
                <a:cs typeface="+mn-ea"/>
                <a:sym typeface="+mn-lt"/>
              </a:rPr>
              <a:t>安全影响</a:t>
            </a:r>
            <a:endParaRPr lang="zh-CN" altLang="en-US" sz="1600" b="1" dirty="0">
              <a:solidFill>
                <a:sysClr val="windowText" lastClr="000000"/>
              </a:solidFill>
              <a:latin typeface="+mn-lt"/>
              <a:cs typeface="+mn-ea"/>
              <a:sym typeface="+mn-lt"/>
            </a:endParaRPr>
          </a:p>
          <a:p>
            <a:pPr marL="0" indent="0" algn="ctr">
              <a:lnSpc>
                <a:spcPct val="120000"/>
              </a:lnSpc>
              <a:spcAft>
                <a:spcPts val="0"/>
              </a:spcAft>
              <a:buNone/>
            </a:pPr>
            <a:r>
              <a:rPr lang="zh-CN" altLang="en-US" sz="1100" dirty="0" smtClean="0">
                <a:solidFill>
                  <a:srgbClr val="232222"/>
                </a:solidFill>
                <a:latin typeface="+mn-lt"/>
                <a:cs typeface="+mn-ea"/>
                <a:sym typeface="+mn-lt"/>
              </a:rPr>
              <a:t>MariaDB中的整数溢出</a:t>
            </a:r>
            <a:endParaRPr lang="zh-CN" altLang="en-US" sz="1100" dirty="0" smtClean="0">
              <a:solidFill>
                <a:srgbClr val="232222"/>
              </a:solidFill>
              <a:latin typeface="+mn-lt"/>
              <a:cs typeface="+mn-ea"/>
              <a:sym typeface="+mn-lt"/>
            </a:endParaRPr>
          </a:p>
          <a:p>
            <a:pPr marL="0" indent="0" algn="ctr">
              <a:lnSpc>
                <a:spcPct val="120000"/>
              </a:lnSpc>
              <a:spcAft>
                <a:spcPts val="0"/>
              </a:spcAft>
              <a:buNone/>
            </a:pPr>
            <a:r>
              <a:rPr lang="zh-CN" altLang="en-US" sz="1100" dirty="0" smtClean="0">
                <a:solidFill>
                  <a:srgbClr val="232222"/>
                </a:solidFill>
                <a:latin typeface="+mn-lt"/>
                <a:cs typeface="+mn-ea"/>
                <a:sym typeface="+mn-lt"/>
              </a:rPr>
              <a:t>MariaDB中的free后使用</a:t>
            </a:r>
            <a:endParaRPr lang="zh-CN" altLang="en-US" sz="1100" dirty="0" smtClean="0">
              <a:solidFill>
                <a:srgbClr val="232222"/>
              </a:solidFill>
              <a:latin typeface="+mn-lt"/>
              <a:cs typeface="+mn-ea"/>
              <a:sym typeface="+mn-lt"/>
            </a:endParaRPr>
          </a:p>
          <a:p>
            <a:pPr marL="0" indent="0" algn="ctr">
              <a:lnSpc>
                <a:spcPct val="120000"/>
              </a:lnSpc>
              <a:spcAft>
                <a:spcPts val="0"/>
              </a:spcAft>
              <a:buNone/>
            </a:pPr>
            <a:r>
              <a:rPr lang="zh-CN" altLang="en-US" sz="1100" dirty="0" smtClean="0">
                <a:solidFill>
                  <a:srgbClr val="232222"/>
                </a:solidFill>
                <a:latin typeface="+mn-lt"/>
                <a:cs typeface="+mn-ea"/>
                <a:sym typeface="+mn-lt"/>
              </a:rPr>
              <a:t>MonetDB中丢失子查询结果</a:t>
            </a:r>
            <a:endParaRPr lang="zh-CN" altLang="en-US" sz="1100" dirty="0" smtClean="0">
              <a:solidFill>
                <a:srgbClr val="232222"/>
              </a:solidFill>
              <a:latin typeface="+mn-lt"/>
              <a:cs typeface="+mn-ea"/>
              <a:sym typeface="+mn-lt"/>
            </a:endParaRPr>
          </a:p>
        </p:txBody>
      </p:sp>
      <p:sp>
        <p:nvSpPr>
          <p:cNvPr id="11" name="Inhaltsplatzhalter 4"/>
          <p:cNvSpPr txBox="1"/>
          <p:nvPr/>
        </p:nvSpPr>
        <p:spPr>
          <a:xfrm flipH="1">
            <a:off x="6410325" y="4695190"/>
            <a:ext cx="2419350" cy="1521460"/>
          </a:xfrm>
          <a:prstGeom prst="rect">
            <a:avLst/>
          </a:prstGeom>
        </p:spPr>
        <p:txBody>
          <a:bodyPr wrap="square" lIns="0" tIns="0" rIns="0" bIns="0" anchor="ctr">
            <a:no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Aft>
                <a:spcPts val="0"/>
              </a:spcAft>
              <a:buNone/>
            </a:pPr>
            <a:r>
              <a:rPr lang="zh-CN" altLang="en-US" sz="1600" b="1" dirty="0">
                <a:solidFill>
                  <a:sysClr val="windowText" lastClr="000000"/>
                </a:solidFill>
                <a:latin typeface="+mn-lt"/>
                <a:cs typeface="+mn-ea"/>
                <a:sym typeface="+mn-lt"/>
              </a:rPr>
              <a:t>敏感度分析</a:t>
            </a:r>
            <a:endParaRPr lang="zh-CN" altLang="en-US" sz="1600" b="1" dirty="0">
              <a:solidFill>
                <a:sysClr val="windowText" lastClr="000000"/>
              </a:solidFill>
              <a:latin typeface="+mn-lt"/>
              <a:cs typeface="+mn-ea"/>
              <a:sym typeface="+mn-lt"/>
            </a:endParaRPr>
          </a:p>
          <a:p>
            <a:pPr marL="0" indent="0" algn="ctr">
              <a:lnSpc>
                <a:spcPct val="120000"/>
              </a:lnSpc>
              <a:spcAft>
                <a:spcPts val="0"/>
              </a:spcAft>
              <a:buNone/>
            </a:pPr>
            <a:r>
              <a:rPr lang="zh-CN" altLang="en-US" sz="1100" dirty="0" smtClean="0">
                <a:solidFill>
                  <a:schemeClr val="tx2"/>
                </a:solidFill>
                <a:latin typeface="+mn-lt"/>
                <a:cs typeface="+mn-ea"/>
                <a:sym typeface="+mn-lt"/>
              </a:rPr>
              <a:t>DynSQL</a:t>
            </a:r>
            <a:endParaRPr lang="zh-CN" altLang="en-US" sz="1100" dirty="0" smtClean="0">
              <a:solidFill>
                <a:schemeClr val="tx2"/>
              </a:solidFill>
              <a:latin typeface="+mn-lt"/>
              <a:cs typeface="+mn-ea"/>
              <a:sym typeface="+mn-lt"/>
            </a:endParaRPr>
          </a:p>
          <a:p>
            <a:pPr marL="0" indent="0" algn="ctr">
              <a:lnSpc>
                <a:spcPct val="120000"/>
              </a:lnSpc>
              <a:spcAft>
                <a:spcPts val="0"/>
              </a:spcAft>
              <a:buNone/>
            </a:pPr>
            <a:r>
              <a:rPr lang="zh-CN" altLang="en-US" sz="1100" dirty="0" smtClean="0">
                <a:solidFill>
                  <a:schemeClr val="tx2"/>
                </a:solidFill>
                <a:latin typeface="+mn-lt"/>
                <a:cs typeface="+mn-ea"/>
                <a:sym typeface="+mn-lt"/>
              </a:rPr>
              <a:t>DynSQL去除动态查询交互（!DQI）</a:t>
            </a:r>
            <a:endParaRPr lang="zh-CN" altLang="en-US" sz="1100" dirty="0" smtClean="0">
              <a:solidFill>
                <a:schemeClr val="tx2"/>
              </a:solidFill>
              <a:latin typeface="+mn-lt"/>
              <a:cs typeface="+mn-ea"/>
              <a:sym typeface="+mn-lt"/>
            </a:endParaRPr>
          </a:p>
          <a:p>
            <a:pPr marL="0" indent="0" algn="ctr">
              <a:lnSpc>
                <a:spcPct val="120000"/>
              </a:lnSpc>
              <a:spcAft>
                <a:spcPts val="0"/>
              </a:spcAft>
              <a:buNone/>
            </a:pPr>
            <a:r>
              <a:rPr lang="zh-CN" altLang="en-US" sz="1100" dirty="0" smtClean="0">
                <a:solidFill>
                  <a:schemeClr val="tx2"/>
                </a:solidFill>
                <a:latin typeface="+mn-lt"/>
                <a:cs typeface="+mn-ea"/>
                <a:sym typeface="+mn-lt"/>
              </a:rPr>
              <a:t>DynSQL去除错误反馈（!EF）</a:t>
            </a:r>
            <a:endParaRPr lang="zh-CN" altLang="en-US" sz="1100" dirty="0" smtClean="0">
              <a:solidFill>
                <a:schemeClr val="tx2"/>
              </a:solidFill>
              <a:latin typeface="+mn-lt"/>
              <a:cs typeface="+mn-ea"/>
              <a:sym typeface="+mn-lt"/>
            </a:endParaRPr>
          </a:p>
          <a:p>
            <a:pPr marL="0" indent="0" algn="ctr">
              <a:lnSpc>
                <a:spcPct val="120000"/>
              </a:lnSpc>
              <a:spcAft>
                <a:spcPts val="0"/>
              </a:spcAft>
              <a:buNone/>
            </a:pPr>
            <a:r>
              <a:rPr lang="zh-CN" altLang="en-US" sz="1100" dirty="0" smtClean="0">
                <a:solidFill>
                  <a:schemeClr val="tx2"/>
                </a:solidFill>
                <a:latin typeface="+mn-lt"/>
                <a:cs typeface="+mn-ea"/>
                <a:sym typeface="+mn-lt"/>
              </a:rPr>
              <a:t>DynSQL去除动态查询交互和错误反馈（DynSQL!DQI!EF）</a:t>
            </a:r>
            <a:endParaRPr lang="zh-CN" altLang="en-US" sz="1100" dirty="0" smtClean="0">
              <a:solidFill>
                <a:srgbClr val="232222"/>
              </a:solidFill>
              <a:latin typeface="+mn-lt"/>
              <a:cs typeface="+mn-ea"/>
              <a:sym typeface="+mn-lt"/>
            </a:endParaRPr>
          </a:p>
        </p:txBody>
      </p:sp>
      <p:sp>
        <p:nvSpPr>
          <p:cNvPr id="12" name="Inhaltsplatzhalter 4"/>
          <p:cNvSpPr txBox="1"/>
          <p:nvPr/>
        </p:nvSpPr>
        <p:spPr>
          <a:xfrm>
            <a:off x="9288899" y="4796713"/>
            <a:ext cx="2393720" cy="1104900"/>
          </a:xfrm>
          <a:prstGeom prst="rect">
            <a:avLst/>
          </a:prstGeom>
        </p:spPr>
        <p:txBody>
          <a:bodyPr wrap="square" lIns="0" tIns="0" rIns="0" bIns="0" anchor="ctr">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Aft>
                <a:spcPts val="0"/>
              </a:spcAft>
              <a:buNone/>
            </a:pPr>
            <a:r>
              <a:rPr lang="zh-CN" altLang="en-US" sz="1600" b="1" dirty="0">
                <a:solidFill>
                  <a:sysClr val="windowText" lastClr="000000"/>
                </a:solidFill>
                <a:latin typeface="+mn-lt"/>
                <a:cs typeface="+mn-ea"/>
                <a:sym typeface="+mn-lt"/>
              </a:rPr>
              <a:t>与现有DBMS模糊器比较</a:t>
            </a:r>
            <a:endParaRPr lang="zh-CN" altLang="en-US" sz="1600" b="1" dirty="0">
              <a:solidFill>
                <a:sysClr val="windowText" lastClr="000000"/>
              </a:solidFill>
              <a:latin typeface="+mn-lt"/>
              <a:cs typeface="+mn-ea"/>
              <a:sym typeface="+mn-lt"/>
            </a:endParaRPr>
          </a:p>
          <a:p>
            <a:pPr marL="0" indent="0" algn="ctr">
              <a:lnSpc>
                <a:spcPct val="120000"/>
              </a:lnSpc>
              <a:spcAft>
                <a:spcPts val="0"/>
              </a:spcAft>
              <a:buNone/>
            </a:pPr>
            <a:r>
              <a:rPr lang="zh-CN" altLang="en-US" sz="1100" dirty="0" smtClean="0">
                <a:solidFill>
                  <a:schemeClr val="tx2"/>
                </a:solidFill>
                <a:latin typeface="+mn-lt"/>
                <a:cs typeface="+mn-ea"/>
                <a:sym typeface="+mn-lt"/>
              </a:rPr>
              <a:t>作者通过比较这三种模糊器在代码覆盖率、漏洞发现率和生成查询的有效性等方面的性能，证明了DynSQL模糊测试工具具有更高的效率和准确性。</a:t>
            </a:r>
            <a:endParaRPr lang="zh-CN" altLang="en-US" sz="1100" dirty="0" smtClean="0">
              <a:solidFill>
                <a:schemeClr val="tx2"/>
              </a:solidFill>
              <a:latin typeface="+mn-lt"/>
              <a:cs typeface="+mn-ea"/>
              <a:sym typeface="+mn-lt"/>
            </a:endParaRPr>
          </a:p>
        </p:txBody>
      </p:sp>
      <p:grpSp>
        <p:nvGrpSpPr>
          <p:cNvPr id="13" name="Group 12"/>
          <p:cNvGrpSpPr/>
          <p:nvPr/>
        </p:nvGrpSpPr>
        <p:grpSpPr>
          <a:xfrm>
            <a:off x="10125514" y="4184935"/>
            <a:ext cx="720490" cy="720488"/>
            <a:chOff x="8778719" y="853659"/>
            <a:chExt cx="1087631" cy="1087631"/>
          </a:xfrm>
        </p:grpSpPr>
        <p:grpSp>
          <p:nvGrpSpPr>
            <p:cNvPr id="14" name="Group 13"/>
            <p:cNvGrpSpPr/>
            <p:nvPr/>
          </p:nvGrpSpPr>
          <p:grpSpPr>
            <a:xfrm>
              <a:off x="8778719" y="853659"/>
              <a:ext cx="1087631" cy="1087631"/>
              <a:chOff x="912987" y="3985306"/>
              <a:chExt cx="1332461" cy="1332461"/>
            </a:xfrm>
          </p:grpSpPr>
          <p:sp>
            <p:nvSpPr>
              <p:cNvPr id="16" name="Oval 15"/>
              <p:cNvSpPr/>
              <p:nvPr/>
            </p:nvSpPr>
            <p:spPr>
              <a:xfrm>
                <a:off x="912987" y="3985306"/>
                <a:ext cx="1332461" cy="1332461"/>
              </a:xfrm>
              <a:prstGeom prst="ellipse">
                <a:avLst/>
              </a:prstGeom>
              <a:solidFill>
                <a:srgbClr val="7F1769">
                  <a:alpha val="2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2875" dirty="0">
                  <a:solidFill>
                    <a:schemeClr val="bg1"/>
                  </a:solidFill>
                  <a:cs typeface="+mn-ea"/>
                  <a:sym typeface="+mn-lt"/>
                </a:endParaRPr>
              </a:p>
            </p:txBody>
          </p:sp>
          <p:sp>
            <p:nvSpPr>
              <p:cNvPr id="17" name="Oval 16"/>
              <p:cNvSpPr/>
              <p:nvPr/>
            </p:nvSpPr>
            <p:spPr>
              <a:xfrm>
                <a:off x="1008481" y="4080800"/>
                <a:ext cx="1141474" cy="1141474"/>
              </a:xfrm>
              <a:prstGeom prst="ellipse">
                <a:avLst/>
              </a:prstGeom>
              <a:solidFill>
                <a:srgbClr val="7F1769">
                  <a:alpha val="3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2875" dirty="0">
                  <a:solidFill>
                    <a:schemeClr val="bg1"/>
                  </a:solidFill>
                  <a:cs typeface="+mn-ea"/>
                  <a:sym typeface="+mn-lt"/>
                </a:endParaRPr>
              </a:p>
            </p:txBody>
          </p:sp>
          <p:sp>
            <p:nvSpPr>
              <p:cNvPr id="18" name="Oval 17"/>
              <p:cNvSpPr/>
              <p:nvPr/>
            </p:nvSpPr>
            <p:spPr>
              <a:xfrm>
                <a:off x="1108900" y="4181219"/>
                <a:ext cx="940635" cy="940635"/>
              </a:xfrm>
              <a:prstGeom prst="ellipse">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4500" dirty="0">
                  <a:solidFill>
                    <a:schemeClr val="bg1"/>
                  </a:solidFill>
                  <a:cs typeface="+mn-ea"/>
                  <a:sym typeface="+mn-lt"/>
                </a:endParaRPr>
              </a:p>
            </p:txBody>
          </p:sp>
        </p:grpSp>
        <p:sp>
          <p:nvSpPr>
            <p:cNvPr id="15" name="Freeform 14"/>
            <p:cNvSpPr>
              <a:spLocks noEditPoints="1"/>
            </p:cNvSpPr>
            <p:nvPr/>
          </p:nvSpPr>
          <p:spPr bwMode="auto">
            <a:xfrm>
              <a:off x="9117174" y="1236976"/>
              <a:ext cx="379685" cy="336245"/>
            </a:xfrm>
            <a:custGeom>
              <a:avLst/>
              <a:gdLst>
                <a:gd name="T0" fmla="*/ 232 w 256"/>
                <a:gd name="T1" fmla="*/ 84 h 227"/>
                <a:gd name="T2" fmla="*/ 172 w 256"/>
                <a:gd name="T3" fmla="*/ 44 h 227"/>
                <a:gd name="T4" fmla="*/ 120 w 256"/>
                <a:gd name="T5" fmla="*/ 48 h 227"/>
                <a:gd name="T6" fmla="*/ 64 w 256"/>
                <a:gd name="T7" fmla="*/ 107 h 227"/>
                <a:gd name="T8" fmla="*/ 0 w 256"/>
                <a:gd name="T9" fmla="*/ 131 h 227"/>
                <a:gd name="T10" fmla="*/ 32 w 256"/>
                <a:gd name="T11" fmla="*/ 227 h 227"/>
                <a:gd name="T12" fmla="*/ 87 w 256"/>
                <a:gd name="T13" fmla="*/ 212 h 227"/>
                <a:gd name="T14" fmla="*/ 103 w 256"/>
                <a:gd name="T15" fmla="*/ 219 h 227"/>
                <a:gd name="T16" fmla="*/ 232 w 256"/>
                <a:gd name="T17" fmla="*/ 197 h 227"/>
                <a:gd name="T18" fmla="*/ 240 w 256"/>
                <a:gd name="T19" fmla="*/ 169 h 227"/>
                <a:gd name="T20" fmla="*/ 248 w 256"/>
                <a:gd name="T21" fmla="*/ 140 h 227"/>
                <a:gd name="T22" fmla="*/ 256 w 256"/>
                <a:gd name="T23" fmla="*/ 108 h 227"/>
                <a:gd name="T24" fmla="*/ 32 w 256"/>
                <a:gd name="T25" fmla="*/ 211 h 227"/>
                <a:gd name="T26" fmla="*/ 16 w 256"/>
                <a:gd name="T27" fmla="*/ 131 h 227"/>
                <a:gd name="T28" fmla="*/ 64 w 256"/>
                <a:gd name="T29" fmla="*/ 123 h 227"/>
                <a:gd name="T30" fmla="*/ 72 w 256"/>
                <a:gd name="T31" fmla="*/ 198 h 227"/>
                <a:gd name="T32" fmla="*/ 72 w 256"/>
                <a:gd name="T33" fmla="*/ 203 h 227"/>
                <a:gd name="T34" fmla="*/ 210 w 256"/>
                <a:gd name="T35" fmla="*/ 203 h 227"/>
                <a:gd name="T36" fmla="*/ 88 w 256"/>
                <a:gd name="T37" fmla="*/ 194 h 227"/>
                <a:gd name="T38" fmla="*/ 86 w 256"/>
                <a:gd name="T39" fmla="*/ 121 h 227"/>
                <a:gd name="T40" fmla="*/ 140 w 256"/>
                <a:gd name="T41" fmla="*/ 16 h 227"/>
                <a:gd name="T42" fmla="*/ 152 w 256"/>
                <a:gd name="T43" fmla="*/ 90 h 227"/>
                <a:gd name="T44" fmla="*/ 160 w 256"/>
                <a:gd name="T45" fmla="*/ 100 h 227"/>
                <a:gd name="T46" fmla="*/ 240 w 256"/>
                <a:gd name="T47" fmla="*/ 108 h 227"/>
                <a:gd name="T48" fmla="*/ 223 w 256"/>
                <a:gd name="T49" fmla="*/ 116 h 227"/>
                <a:gd name="T50" fmla="*/ 223 w 256"/>
                <a:gd name="T51" fmla="*/ 132 h 227"/>
                <a:gd name="T52" fmla="*/ 224 w 256"/>
                <a:gd name="T53" fmla="*/ 132 h 227"/>
                <a:gd name="T54" fmla="*/ 224 w 256"/>
                <a:gd name="T55" fmla="*/ 148 h 227"/>
                <a:gd name="T56" fmla="*/ 218 w 256"/>
                <a:gd name="T57" fmla="*/ 147 h 227"/>
                <a:gd name="T58" fmla="*/ 215 w 256"/>
                <a:gd name="T59" fmla="*/ 148 h 227"/>
                <a:gd name="T60" fmla="*/ 215 w 256"/>
                <a:gd name="T61" fmla="*/ 164 h 227"/>
                <a:gd name="T62" fmla="*/ 224 w 256"/>
                <a:gd name="T63" fmla="*/ 169 h 227"/>
                <a:gd name="T64" fmla="*/ 210 w 256"/>
                <a:gd name="T65" fmla="*/ 175 h 227"/>
                <a:gd name="T66" fmla="*/ 210 w 256"/>
                <a:gd name="T67" fmla="*/ 175 h 227"/>
                <a:gd name="T68" fmla="*/ 210 w 256"/>
                <a:gd name="T69" fmla="*/ 191 h 227"/>
                <a:gd name="T70" fmla="*/ 210 w 256"/>
                <a:gd name="T71" fmla="*/ 20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6" h="227">
                  <a:moveTo>
                    <a:pt x="256" y="108"/>
                  </a:moveTo>
                  <a:cubicBezTo>
                    <a:pt x="256" y="94"/>
                    <a:pt x="245" y="84"/>
                    <a:pt x="232" y="84"/>
                  </a:cubicBezTo>
                  <a:cubicBezTo>
                    <a:pt x="169" y="84"/>
                    <a:pt x="169" y="84"/>
                    <a:pt x="169" y="84"/>
                  </a:cubicBezTo>
                  <a:cubicBezTo>
                    <a:pt x="171" y="74"/>
                    <a:pt x="172" y="59"/>
                    <a:pt x="172" y="44"/>
                  </a:cubicBezTo>
                  <a:cubicBezTo>
                    <a:pt x="172" y="13"/>
                    <a:pt x="156" y="0"/>
                    <a:pt x="140" y="0"/>
                  </a:cubicBezTo>
                  <a:cubicBezTo>
                    <a:pt x="120" y="0"/>
                    <a:pt x="120" y="21"/>
                    <a:pt x="120" y="48"/>
                  </a:cubicBezTo>
                  <a:cubicBezTo>
                    <a:pt x="120" y="67"/>
                    <a:pt x="90" y="97"/>
                    <a:pt x="75" y="110"/>
                  </a:cubicBezTo>
                  <a:cubicBezTo>
                    <a:pt x="71" y="108"/>
                    <a:pt x="68" y="107"/>
                    <a:pt x="64" y="107"/>
                  </a:cubicBezTo>
                  <a:cubicBezTo>
                    <a:pt x="24" y="107"/>
                    <a:pt x="24" y="107"/>
                    <a:pt x="24" y="107"/>
                  </a:cubicBezTo>
                  <a:cubicBezTo>
                    <a:pt x="11" y="107"/>
                    <a:pt x="0" y="118"/>
                    <a:pt x="0" y="131"/>
                  </a:cubicBezTo>
                  <a:cubicBezTo>
                    <a:pt x="8" y="203"/>
                    <a:pt x="8" y="203"/>
                    <a:pt x="8" y="203"/>
                  </a:cubicBezTo>
                  <a:cubicBezTo>
                    <a:pt x="10" y="216"/>
                    <a:pt x="19" y="227"/>
                    <a:pt x="32" y="227"/>
                  </a:cubicBezTo>
                  <a:cubicBezTo>
                    <a:pt x="64" y="227"/>
                    <a:pt x="64" y="227"/>
                    <a:pt x="64" y="227"/>
                  </a:cubicBezTo>
                  <a:cubicBezTo>
                    <a:pt x="74" y="227"/>
                    <a:pt x="83" y="221"/>
                    <a:pt x="87" y="212"/>
                  </a:cubicBezTo>
                  <a:cubicBezTo>
                    <a:pt x="100" y="219"/>
                    <a:pt x="100" y="219"/>
                    <a:pt x="100" y="219"/>
                  </a:cubicBezTo>
                  <a:cubicBezTo>
                    <a:pt x="101" y="219"/>
                    <a:pt x="102" y="219"/>
                    <a:pt x="103" y="219"/>
                  </a:cubicBezTo>
                  <a:cubicBezTo>
                    <a:pt x="210" y="219"/>
                    <a:pt x="210" y="219"/>
                    <a:pt x="210" y="219"/>
                  </a:cubicBezTo>
                  <a:cubicBezTo>
                    <a:pt x="222" y="219"/>
                    <a:pt x="232" y="210"/>
                    <a:pt x="232" y="197"/>
                  </a:cubicBezTo>
                  <a:cubicBezTo>
                    <a:pt x="232" y="194"/>
                    <a:pt x="231" y="191"/>
                    <a:pt x="230" y="188"/>
                  </a:cubicBezTo>
                  <a:cubicBezTo>
                    <a:pt x="236" y="184"/>
                    <a:pt x="240" y="177"/>
                    <a:pt x="240" y="169"/>
                  </a:cubicBezTo>
                  <a:cubicBezTo>
                    <a:pt x="240" y="166"/>
                    <a:pt x="239" y="162"/>
                    <a:pt x="238" y="159"/>
                  </a:cubicBezTo>
                  <a:cubicBezTo>
                    <a:pt x="244" y="155"/>
                    <a:pt x="248" y="148"/>
                    <a:pt x="248" y="140"/>
                  </a:cubicBezTo>
                  <a:cubicBezTo>
                    <a:pt x="248" y="135"/>
                    <a:pt x="247" y="131"/>
                    <a:pt x="245" y="128"/>
                  </a:cubicBezTo>
                  <a:cubicBezTo>
                    <a:pt x="252" y="123"/>
                    <a:pt x="256" y="116"/>
                    <a:pt x="256" y="108"/>
                  </a:cubicBezTo>
                  <a:close/>
                  <a:moveTo>
                    <a:pt x="64" y="211"/>
                  </a:moveTo>
                  <a:cubicBezTo>
                    <a:pt x="32" y="211"/>
                    <a:pt x="32" y="211"/>
                    <a:pt x="32" y="211"/>
                  </a:cubicBezTo>
                  <a:cubicBezTo>
                    <a:pt x="28" y="211"/>
                    <a:pt x="25" y="206"/>
                    <a:pt x="24" y="202"/>
                  </a:cubicBezTo>
                  <a:cubicBezTo>
                    <a:pt x="16" y="131"/>
                    <a:pt x="16" y="131"/>
                    <a:pt x="16" y="131"/>
                  </a:cubicBezTo>
                  <a:cubicBezTo>
                    <a:pt x="17" y="127"/>
                    <a:pt x="20" y="123"/>
                    <a:pt x="24" y="123"/>
                  </a:cubicBezTo>
                  <a:cubicBezTo>
                    <a:pt x="64" y="123"/>
                    <a:pt x="64" y="123"/>
                    <a:pt x="64" y="123"/>
                  </a:cubicBezTo>
                  <a:cubicBezTo>
                    <a:pt x="69" y="123"/>
                    <a:pt x="72" y="127"/>
                    <a:pt x="72" y="131"/>
                  </a:cubicBezTo>
                  <a:cubicBezTo>
                    <a:pt x="72" y="198"/>
                    <a:pt x="72" y="198"/>
                    <a:pt x="72" y="198"/>
                  </a:cubicBezTo>
                  <a:cubicBezTo>
                    <a:pt x="72" y="199"/>
                    <a:pt x="72" y="200"/>
                    <a:pt x="72" y="201"/>
                  </a:cubicBezTo>
                  <a:cubicBezTo>
                    <a:pt x="72" y="203"/>
                    <a:pt x="72" y="203"/>
                    <a:pt x="72" y="203"/>
                  </a:cubicBezTo>
                  <a:cubicBezTo>
                    <a:pt x="72" y="208"/>
                    <a:pt x="69" y="211"/>
                    <a:pt x="64" y="211"/>
                  </a:cubicBezTo>
                  <a:close/>
                  <a:moveTo>
                    <a:pt x="210" y="203"/>
                  </a:moveTo>
                  <a:cubicBezTo>
                    <a:pt x="105" y="203"/>
                    <a:pt x="105" y="203"/>
                    <a:pt x="105" y="203"/>
                  </a:cubicBezTo>
                  <a:cubicBezTo>
                    <a:pt x="88" y="194"/>
                    <a:pt x="88" y="194"/>
                    <a:pt x="88" y="194"/>
                  </a:cubicBezTo>
                  <a:cubicBezTo>
                    <a:pt x="88" y="131"/>
                    <a:pt x="88" y="131"/>
                    <a:pt x="88" y="131"/>
                  </a:cubicBezTo>
                  <a:cubicBezTo>
                    <a:pt x="88" y="128"/>
                    <a:pt x="87" y="124"/>
                    <a:pt x="86" y="121"/>
                  </a:cubicBezTo>
                  <a:cubicBezTo>
                    <a:pt x="100" y="109"/>
                    <a:pt x="136" y="75"/>
                    <a:pt x="136" y="48"/>
                  </a:cubicBezTo>
                  <a:cubicBezTo>
                    <a:pt x="136" y="31"/>
                    <a:pt x="136" y="16"/>
                    <a:pt x="140" y="16"/>
                  </a:cubicBezTo>
                  <a:cubicBezTo>
                    <a:pt x="148" y="16"/>
                    <a:pt x="156" y="25"/>
                    <a:pt x="156" y="44"/>
                  </a:cubicBezTo>
                  <a:cubicBezTo>
                    <a:pt x="156" y="67"/>
                    <a:pt x="152" y="90"/>
                    <a:pt x="152" y="90"/>
                  </a:cubicBezTo>
                  <a:cubicBezTo>
                    <a:pt x="152" y="93"/>
                    <a:pt x="153" y="95"/>
                    <a:pt x="154" y="97"/>
                  </a:cubicBezTo>
                  <a:cubicBezTo>
                    <a:pt x="156" y="98"/>
                    <a:pt x="158" y="100"/>
                    <a:pt x="160" y="100"/>
                  </a:cubicBezTo>
                  <a:cubicBezTo>
                    <a:pt x="232" y="100"/>
                    <a:pt x="232" y="100"/>
                    <a:pt x="232" y="100"/>
                  </a:cubicBezTo>
                  <a:cubicBezTo>
                    <a:pt x="237" y="100"/>
                    <a:pt x="240" y="103"/>
                    <a:pt x="240" y="108"/>
                  </a:cubicBezTo>
                  <a:cubicBezTo>
                    <a:pt x="240" y="112"/>
                    <a:pt x="237" y="116"/>
                    <a:pt x="232" y="116"/>
                  </a:cubicBezTo>
                  <a:cubicBezTo>
                    <a:pt x="223" y="116"/>
                    <a:pt x="223" y="116"/>
                    <a:pt x="223" y="116"/>
                  </a:cubicBezTo>
                  <a:cubicBezTo>
                    <a:pt x="219" y="116"/>
                    <a:pt x="215" y="119"/>
                    <a:pt x="215" y="124"/>
                  </a:cubicBezTo>
                  <a:cubicBezTo>
                    <a:pt x="215" y="128"/>
                    <a:pt x="219" y="132"/>
                    <a:pt x="223" y="132"/>
                  </a:cubicBezTo>
                  <a:cubicBezTo>
                    <a:pt x="224" y="132"/>
                    <a:pt x="224" y="132"/>
                    <a:pt x="224" y="132"/>
                  </a:cubicBezTo>
                  <a:cubicBezTo>
                    <a:pt x="224" y="132"/>
                    <a:pt x="224" y="132"/>
                    <a:pt x="224" y="132"/>
                  </a:cubicBezTo>
                  <a:cubicBezTo>
                    <a:pt x="229" y="132"/>
                    <a:pt x="232" y="135"/>
                    <a:pt x="232" y="140"/>
                  </a:cubicBezTo>
                  <a:cubicBezTo>
                    <a:pt x="232" y="144"/>
                    <a:pt x="229" y="148"/>
                    <a:pt x="224" y="148"/>
                  </a:cubicBezTo>
                  <a:cubicBezTo>
                    <a:pt x="219" y="148"/>
                    <a:pt x="219" y="148"/>
                    <a:pt x="219" y="148"/>
                  </a:cubicBezTo>
                  <a:cubicBezTo>
                    <a:pt x="219" y="148"/>
                    <a:pt x="218" y="147"/>
                    <a:pt x="218" y="147"/>
                  </a:cubicBezTo>
                  <a:cubicBezTo>
                    <a:pt x="218" y="147"/>
                    <a:pt x="218" y="148"/>
                    <a:pt x="218" y="148"/>
                  </a:cubicBezTo>
                  <a:cubicBezTo>
                    <a:pt x="215" y="148"/>
                    <a:pt x="215" y="148"/>
                    <a:pt x="215" y="148"/>
                  </a:cubicBezTo>
                  <a:cubicBezTo>
                    <a:pt x="211" y="148"/>
                    <a:pt x="207" y="151"/>
                    <a:pt x="207" y="156"/>
                  </a:cubicBezTo>
                  <a:cubicBezTo>
                    <a:pt x="207" y="160"/>
                    <a:pt x="211" y="164"/>
                    <a:pt x="215" y="164"/>
                  </a:cubicBezTo>
                  <a:cubicBezTo>
                    <a:pt x="218" y="164"/>
                    <a:pt x="218" y="164"/>
                    <a:pt x="218" y="164"/>
                  </a:cubicBezTo>
                  <a:cubicBezTo>
                    <a:pt x="222" y="164"/>
                    <a:pt x="224" y="166"/>
                    <a:pt x="224" y="169"/>
                  </a:cubicBezTo>
                  <a:cubicBezTo>
                    <a:pt x="224" y="173"/>
                    <a:pt x="221" y="175"/>
                    <a:pt x="218" y="175"/>
                  </a:cubicBezTo>
                  <a:cubicBezTo>
                    <a:pt x="210" y="175"/>
                    <a:pt x="210" y="175"/>
                    <a:pt x="210" y="175"/>
                  </a:cubicBezTo>
                  <a:cubicBezTo>
                    <a:pt x="210" y="175"/>
                    <a:pt x="210" y="175"/>
                    <a:pt x="210" y="175"/>
                  </a:cubicBezTo>
                  <a:cubicBezTo>
                    <a:pt x="210" y="175"/>
                    <a:pt x="210" y="175"/>
                    <a:pt x="210" y="175"/>
                  </a:cubicBezTo>
                  <a:cubicBezTo>
                    <a:pt x="206" y="175"/>
                    <a:pt x="202" y="179"/>
                    <a:pt x="202" y="183"/>
                  </a:cubicBezTo>
                  <a:cubicBezTo>
                    <a:pt x="202" y="188"/>
                    <a:pt x="206" y="191"/>
                    <a:pt x="210" y="191"/>
                  </a:cubicBezTo>
                  <a:cubicBezTo>
                    <a:pt x="213" y="191"/>
                    <a:pt x="216" y="194"/>
                    <a:pt x="216" y="197"/>
                  </a:cubicBezTo>
                  <a:cubicBezTo>
                    <a:pt x="216" y="201"/>
                    <a:pt x="213" y="203"/>
                    <a:pt x="210" y="203"/>
                  </a:cubicBezTo>
                  <a:close/>
                </a:path>
              </a:pathLst>
            </a:custGeom>
            <a:solidFill>
              <a:schemeClr val="bg1"/>
            </a:solidFill>
            <a:ln>
              <a:noFill/>
            </a:ln>
          </p:spPr>
          <p:txBody>
            <a:bodyPr vert="horz" wrap="square" lIns="45720" tIns="22860" rIns="45720" bIns="22860" numCol="1" anchor="t" anchorCtr="0" compatLnSpc="1"/>
            <a:lstStyle/>
            <a:p>
              <a:pPr>
                <a:lnSpc>
                  <a:spcPct val="120000"/>
                </a:lnSpc>
              </a:pPr>
              <a:endParaRPr lang="en-US" sz="840" dirty="0">
                <a:solidFill>
                  <a:schemeClr val="tx2"/>
                </a:solidFill>
                <a:cs typeface="+mn-ea"/>
                <a:sym typeface="+mn-lt"/>
              </a:endParaRPr>
            </a:p>
          </p:txBody>
        </p:sp>
      </p:grpSp>
      <p:grpSp>
        <p:nvGrpSpPr>
          <p:cNvPr id="19" name="Group 18"/>
          <p:cNvGrpSpPr/>
          <p:nvPr/>
        </p:nvGrpSpPr>
        <p:grpSpPr>
          <a:xfrm>
            <a:off x="4246074" y="4184935"/>
            <a:ext cx="720490" cy="720488"/>
            <a:chOff x="2580800" y="853659"/>
            <a:chExt cx="1087631" cy="1087631"/>
          </a:xfrm>
        </p:grpSpPr>
        <p:grpSp>
          <p:nvGrpSpPr>
            <p:cNvPr id="20" name="Group 19"/>
            <p:cNvGrpSpPr/>
            <p:nvPr/>
          </p:nvGrpSpPr>
          <p:grpSpPr>
            <a:xfrm>
              <a:off x="2580800" y="853659"/>
              <a:ext cx="1087631" cy="1087631"/>
              <a:chOff x="912987" y="3985306"/>
              <a:chExt cx="1332461" cy="1332461"/>
            </a:xfrm>
          </p:grpSpPr>
          <p:sp>
            <p:nvSpPr>
              <p:cNvPr id="28" name="Oval 27"/>
              <p:cNvSpPr/>
              <p:nvPr/>
            </p:nvSpPr>
            <p:spPr>
              <a:xfrm>
                <a:off x="912987" y="3985306"/>
                <a:ext cx="1332461" cy="1332461"/>
              </a:xfrm>
              <a:prstGeom prst="ellipse">
                <a:avLst/>
              </a:prstGeom>
              <a:solidFill>
                <a:srgbClr val="7F1769">
                  <a:alpha val="2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2875" dirty="0">
                  <a:solidFill>
                    <a:schemeClr val="bg1"/>
                  </a:solidFill>
                  <a:cs typeface="+mn-ea"/>
                  <a:sym typeface="+mn-lt"/>
                </a:endParaRPr>
              </a:p>
            </p:txBody>
          </p:sp>
          <p:sp>
            <p:nvSpPr>
              <p:cNvPr id="29" name="Oval 28"/>
              <p:cNvSpPr/>
              <p:nvPr/>
            </p:nvSpPr>
            <p:spPr>
              <a:xfrm>
                <a:off x="1008481" y="4080800"/>
                <a:ext cx="1141474" cy="1141474"/>
              </a:xfrm>
              <a:prstGeom prst="ellipse">
                <a:avLst/>
              </a:prstGeom>
              <a:solidFill>
                <a:srgbClr val="7F1769">
                  <a:alpha val="3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2875" dirty="0">
                  <a:solidFill>
                    <a:schemeClr val="bg1"/>
                  </a:solidFill>
                  <a:cs typeface="+mn-ea"/>
                  <a:sym typeface="+mn-lt"/>
                </a:endParaRPr>
              </a:p>
            </p:txBody>
          </p:sp>
          <p:sp>
            <p:nvSpPr>
              <p:cNvPr id="30" name="Oval 29"/>
              <p:cNvSpPr/>
              <p:nvPr/>
            </p:nvSpPr>
            <p:spPr>
              <a:xfrm>
                <a:off x="1108900" y="4181219"/>
                <a:ext cx="940635" cy="940635"/>
              </a:xfrm>
              <a:prstGeom prst="ellipse">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4500" dirty="0">
                  <a:solidFill>
                    <a:schemeClr val="bg1"/>
                  </a:solidFill>
                  <a:cs typeface="+mn-ea"/>
                  <a:sym typeface="+mn-lt"/>
                </a:endParaRPr>
              </a:p>
            </p:txBody>
          </p:sp>
        </p:grpSp>
        <p:grpSp>
          <p:nvGrpSpPr>
            <p:cNvPr id="21" name="Group 20"/>
            <p:cNvGrpSpPr>
              <a:grpSpLocks noChangeAspect="1"/>
            </p:cNvGrpSpPr>
            <p:nvPr/>
          </p:nvGrpSpPr>
          <p:grpSpPr>
            <a:xfrm>
              <a:off x="2925725" y="1221833"/>
              <a:ext cx="385069" cy="366530"/>
              <a:chOff x="6719888" y="887413"/>
              <a:chExt cx="492125" cy="468312"/>
            </a:xfrm>
            <a:solidFill>
              <a:schemeClr val="bg1"/>
            </a:solidFill>
          </p:grpSpPr>
          <p:sp>
            <p:nvSpPr>
              <p:cNvPr id="22" name="Freeform 21"/>
              <p:cNvSpPr>
                <a:spLocks noEditPoints="1"/>
              </p:cNvSpPr>
              <p:nvPr/>
            </p:nvSpPr>
            <p:spPr bwMode="auto">
              <a:xfrm>
                <a:off x="6719888" y="887413"/>
                <a:ext cx="492125" cy="468312"/>
              </a:xfrm>
              <a:custGeom>
                <a:avLst/>
                <a:gdLst>
                  <a:gd name="T0" fmla="*/ 117 w 128"/>
                  <a:gd name="T1" fmla="*/ 0 h 122"/>
                  <a:gd name="T2" fmla="*/ 11 w 128"/>
                  <a:gd name="T3" fmla="*/ 0 h 122"/>
                  <a:gd name="T4" fmla="*/ 0 w 128"/>
                  <a:gd name="T5" fmla="*/ 11 h 122"/>
                  <a:gd name="T6" fmla="*/ 0 w 128"/>
                  <a:gd name="T7" fmla="*/ 93 h 122"/>
                  <a:gd name="T8" fmla="*/ 11 w 128"/>
                  <a:gd name="T9" fmla="*/ 104 h 122"/>
                  <a:gd name="T10" fmla="*/ 43 w 128"/>
                  <a:gd name="T11" fmla="*/ 104 h 122"/>
                  <a:gd name="T12" fmla="*/ 38 w 128"/>
                  <a:gd name="T13" fmla="*/ 110 h 122"/>
                  <a:gd name="T14" fmla="*/ 35 w 128"/>
                  <a:gd name="T15" fmla="*/ 113 h 122"/>
                  <a:gd name="T16" fmla="*/ 34 w 128"/>
                  <a:gd name="T17" fmla="*/ 118 h 122"/>
                  <a:gd name="T18" fmla="*/ 42 w 128"/>
                  <a:gd name="T19" fmla="*/ 122 h 122"/>
                  <a:gd name="T20" fmla="*/ 86 w 128"/>
                  <a:gd name="T21" fmla="*/ 122 h 122"/>
                  <a:gd name="T22" fmla="*/ 94 w 128"/>
                  <a:gd name="T23" fmla="*/ 118 h 122"/>
                  <a:gd name="T24" fmla="*/ 94 w 128"/>
                  <a:gd name="T25" fmla="*/ 113 h 122"/>
                  <a:gd name="T26" fmla="*/ 91 w 128"/>
                  <a:gd name="T27" fmla="*/ 110 h 122"/>
                  <a:gd name="T28" fmla="*/ 85 w 128"/>
                  <a:gd name="T29" fmla="*/ 104 h 122"/>
                  <a:gd name="T30" fmla="*/ 117 w 128"/>
                  <a:gd name="T31" fmla="*/ 104 h 122"/>
                  <a:gd name="T32" fmla="*/ 128 w 128"/>
                  <a:gd name="T33" fmla="*/ 93 h 122"/>
                  <a:gd name="T34" fmla="*/ 128 w 128"/>
                  <a:gd name="T35" fmla="*/ 11 h 122"/>
                  <a:gd name="T36" fmla="*/ 117 w 128"/>
                  <a:gd name="T37" fmla="*/ 0 h 122"/>
                  <a:gd name="T38" fmla="*/ 88 w 128"/>
                  <a:gd name="T39" fmla="*/ 113 h 122"/>
                  <a:gd name="T40" fmla="*/ 90 w 128"/>
                  <a:gd name="T41" fmla="*/ 116 h 122"/>
                  <a:gd name="T42" fmla="*/ 90 w 128"/>
                  <a:gd name="T43" fmla="*/ 116 h 122"/>
                  <a:gd name="T44" fmla="*/ 86 w 128"/>
                  <a:gd name="T45" fmla="*/ 118 h 122"/>
                  <a:gd name="T46" fmla="*/ 42 w 128"/>
                  <a:gd name="T47" fmla="*/ 118 h 122"/>
                  <a:gd name="T48" fmla="*/ 38 w 128"/>
                  <a:gd name="T49" fmla="*/ 116 h 122"/>
                  <a:gd name="T50" fmla="*/ 38 w 128"/>
                  <a:gd name="T51" fmla="*/ 116 h 122"/>
                  <a:gd name="T52" fmla="*/ 38 w 128"/>
                  <a:gd name="T53" fmla="*/ 116 h 122"/>
                  <a:gd name="T54" fmla="*/ 40 w 128"/>
                  <a:gd name="T55" fmla="*/ 113 h 122"/>
                  <a:gd name="T56" fmla="*/ 48 w 128"/>
                  <a:gd name="T57" fmla="*/ 104 h 122"/>
                  <a:gd name="T58" fmla="*/ 80 w 128"/>
                  <a:gd name="T59" fmla="*/ 104 h 122"/>
                  <a:gd name="T60" fmla="*/ 88 w 128"/>
                  <a:gd name="T61" fmla="*/ 113 h 122"/>
                  <a:gd name="T62" fmla="*/ 120 w 128"/>
                  <a:gd name="T63" fmla="*/ 93 h 122"/>
                  <a:gd name="T64" fmla="*/ 117 w 128"/>
                  <a:gd name="T65" fmla="*/ 96 h 122"/>
                  <a:gd name="T66" fmla="*/ 11 w 128"/>
                  <a:gd name="T67" fmla="*/ 96 h 122"/>
                  <a:gd name="T68" fmla="*/ 8 w 128"/>
                  <a:gd name="T69" fmla="*/ 93 h 122"/>
                  <a:gd name="T70" fmla="*/ 8 w 128"/>
                  <a:gd name="T71" fmla="*/ 11 h 122"/>
                  <a:gd name="T72" fmla="*/ 11 w 128"/>
                  <a:gd name="T73" fmla="*/ 8 h 122"/>
                  <a:gd name="T74" fmla="*/ 117 w 128"/>
                  <a:gd name="T75" fmla="*/ 8 h 122"/>
                  <a:gd name="T76" fmla="*/ 120 w 128"/>
                  <a:gd name="T77" fmla="*/ 11 h 122"/>
                  <a:gd name="T78" fmla="*/ 120 w 128"/>
                  <a:gd name="T79" fmla="*/ 9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122">
                    <a:moveTo>
                      <a:pt x="117" y="0"/>
                    </a:moveTo>
                    <a:cubicBezTo>
                      <a:pt x="11" y="0"/>
                      <a:pt x="11" y="0"/>
                      <a:pt x="11" y="0"/>
                    </a:cubicBezTo>
                    <a:cubicBezTo>
                      <a:pt x="5" y="0"/>
                      <a:pt x="0" y="5"/>
                      <a:pt x="0" y="11"/>
                    </a:cubicBezTo>
                    <a:cubicBezTo>
                      <a:pt x="0" y="93"/>
                      <a:pt x="0" y="93"/>
                      <a:pt x="0" y="93"/>
                    </a:cubicBezTo>
                    <a:cubicBezTo>
                      <a:pt x="0" y="99"/>
                      <a:pt x="5" y="104"/>
                      <a:pt x="11" y="104"/>
                    </a:cubicBezTo>
                    <a:cubicBezTo>
                      <a:pt x="43" y="104"/>
                      <a:pt x="43" y="104"/>
                      <a:pt x="43" y="104"/>
                    </a:cubicBezTo>
                    <a:cubicBezTo>
                      <a:pt x="42" y="106"/>
                      <a:pt x="39" y="109"/>
                      <a:pt x="38" y="110"/>
                    </a:cubicBezTo>
                    <a:cubicBezTo>
                      <a:pt x="36" y="111"/>
                      <a:pt x="35" y="112"/>
                      <a:pt x="35" y="113"/>
                    </a:cubicBezTo>
                    <a:cubicBezTo>
                      <a:pt x="34" y="114"/>
                      <a:pt x="33" y="116"/>
                      <a:pt x="34" y="118"/>
                    </a:cubicBezTo>
                    <a:cubicBezTo>
                      <a:pt x="35" y="120"/>
                      <a:pt x="37" y="122"/>
                      <a:pt x="42" y="122"/>
                    </a:cubicBezTo>
                    <a:cubicBezTo>
                      <a:pt x="86" y="122"/>
                      <a:pt x="86" y="122"/>
                      <a:pt x="86" y="122"/>
                    </a:cubicBezTo>
                    <a:cubicBezTo>
                      <a:pt x="91" y="122"/>
                      <a:pt x="93" y="120"/>
                      <a:pt x="94" y="118"/>
                    </a:cubicBezTo>
                    <a:cubicBezTo>
                      <a:pt x="95" y="116"/>
                      <a:pt x="95" y="114"/>
                      <a:pt x="94" y="113"/>
                    </a:cubicBezTo>
                    <a:cubicBezTo>
                      <a:pt x="93" y="112"/>
                      <a:pt x="92" y="111"/>
                      <a:pt x="91" y="110"/>
                    </a:cubicBezTo>
                    <a:cubicBezTo>
                      <a:pt x="89" y="109"/>
                      <a:pt x="87" y="106"/>
                      <a:pt x="85" y="104"/>
                    </a:cubicBezTo>
                    <a:cubicBezTo>
                      <a:pt x="117" y="104"/>
                      <a:pt x="117" y="104"/>
                      <a:pt x="117" y="104"/>
                    </a:cubicBezTo>
                    <a:cubicBezTo>
                      <a:pt x="123" y="104"/>
                      <a:pt x="128" y="99"/>
                      <a:pt x="128" y="93"/>
                    </a:cubicBezTo>
                    <a:cubicBezTo>
                      <a:pt x="128" y="11"/>
                      <a:pt x="128" y="11"/>
                      <a:pt x="128" y="11"/>
                    </a:cubicBezTo>
                    <a:cubicBezTo>
                      <a:pt x="128" y="5"/>
                      <a:pt x="123" y="0"/>
                      <a:pt x="117" y="0"/>
                    </a:cubicBezTo>
                    <a:close/>
                    <a:moveTo>
                      <a:pt x="88" y="113"/>
                    </a:moveTo>
                    <a:cubicBezTo>
                      <a:pt x="89" y="114"/>
                      <a:pt x="90" y="115"/>
                      <a:pt x="90" y="116"/>
                    </a:cubicBezTo>
                    <a:cubicBezTo>
                      <a:pt x="90" y="116"/>
                      <a:pt x="91" y="116"/>
                      <a:pt x="90" y="116"/>
                    </a:cubicBezTo>
                    <a:cubicBezTo>
                      <a:pt x="90" y="117"/>
                      <a:pt x="88" y="118"/>
                      <a:pt x="86" y="118"/>
                    </a:cubicBezTo>
                    <a:cubicBezTo>
                      <a:pt x="42" y="118"/>
                      <a:pt x="42" y="118"/>
                      <a:pt x="42" y="118"/>
                    </a:cubicBezTo>
                    <a:cubicBezTo>
                      <a:pt x="40" y="118"/>
                      <a:pt x="38" y="117"/>
                      <a:pt x="38" y="116"/>
                    </a:cubicBezTo>
                    <a:cubicBezTo>
                      <a:pt x="38" y="116"/>
                      <a:pt x="38" y="116"/>
                      <a:pt x="38" y="116"/>
                    </a:cubicBezTo>
                    <a:cubicBezTo>
                      <a:pt x="38" y="116"/>
                      <a:pt x="38" y="116"/>
                      <a:pt x="38" y="116"/>
                    </a:cubicBezTo>
                    <a:cubicBezTo>
                      <a:pt x="38" y="115"/>
                      <a:pt x="39" y="114"/>
                      <a:pt x="40" y="113"/>
                    </a:cubicBezTo>
                    <a:cubicBezTo>
                      <a:pt x="44" y="109"/>
                      <a:pt x="47" y="106"/>
                      <a:pt x="48" y="104"/>
                    </a:cubicBezTo>
                    <a:cubicBezTo>
                      <a:pt x="80" y="104"/>
                      <a:pt x="80" y="104"/>
                      <a:pt x="80" y="104"/>
                    </a:cubicBezTo>
                    <a:cubicBezTo>
                      <a:pt x="82" y="106"/>
                      <a:pt x="84" y="109"/>
                      <a:pt x="88" y="113"/>
                    </a:cubicBezTo>
                    <a:close/>
                    <a:moveTo>
                      <a:pt x="120" y="93"/>
                    </a:moveTo>
                    <a:cubicBezTo>
                      <a:pt x="120" y="95"/>
                      <a:pt x="119" y="96"/>
                      <a:pt x="117" y="96"/>
                    </a:cubicBezTo>
                    <a:cubicBezTo>
                      <a:pt x="11" y="96"/>
                      <a:pt x="11" y="96"/>
                      <a:pt x="11" y="96"/>
                    </a:cubicBezTo>
                    <a:cubicBezTo>
                      <a:pt x="9" y="96"/>
                      <a:pt x="8" y="95"/>
                      <a:pt x="8" y="93"/>
                    </a:cubicBezTo>
                    <a:cubicBezTo>
                      <a:pt x="8" y="11"/>
                      <a:pt x="8" y="11"/>
                      <a:pt x="8" y="11"/>
                    </a:cubicBezTo>
                    <a:cubicBezTo>
                      <a:pt x="8" y="9"/>
                      <a:pt x="9" y="8"/>
                      <a:pt x="11" y="8"/>
                    </a:cubicBezTo>
                    <a:cubicBezTo>
                      <a:pt x="117" y="8"/>
                      <a:pt x="117" y="8"/>
                      <a:pt x="117" y="8"/>
                    </a:cubicBezTo>
                    <a:cubicBezTo>
                      <a:pt x="119" y="8"/>
                      <a:pt x="120" y="9"/>
                      <a:pt x="120" y="11"/>
                    </a:cubicBezTo>
                    <a:lnTo>
                      <a:pt x="120" y="93"/>
                    </a:lnTo>
                    <a:close/>
                  </a:path>
                </a:pathLst>
              </a:custGeom>
              <a:grpFill/>
              <a:ln>
                <a:noFill/>
              </a:ln>
            </p:spPr>
            <p:txBody>
              <a:bodyPr vert="horz" wrap="square" lIns="45720" tIns="22860" rIns="45720" bIns="22860" numCol="1" anchor="t" anchorCtr="0" compatLnSpc="1"/>
              <a:lstStyle/>
              <a:p>
                <a:pPr>
                  <a:lnSpc>
                    <a:spcPct val="120000"/>
                  </a:lnSpc>
                </a:pPr>
                <a:endParaRPr lang="id-ID" sz="840" dirty="0">
                  <a:solidFill>
                    <a:schemeClr val="tx2"/>
                  </a:solidFill>
                  <a:cs typeface="+mn-ea"/>
                  <a:sym typeface="+mn-lt"/>
                </a:endParaRPr>
              </a:p>
            </p:txBody>
          </p:sp>
          <p:sp>
            <p:nvSpPr>
              <p:cNvPr id="23" name="Freeform 22"/>
              <p:cNvSpPr>
                <a:spLocks noEditPoints="1"/>
              </p:cNvSpPr>
              <p:nvPr/>
            </p:nvSpPr>
            <p:spPr bwMode="auto">
              <a:xfrm>
                <a:off x="6781801" y="947738"/>
                <a:ext cx="368300" cy="247650"/>
              </a:xfrm>
              <a:custGeom>
                <a:avLst/>
                <a:gdLst>
                  <a:gd name="T0" fmla="*/ 89 w 96"/>
                  <a:gd name="T1" fmla="*/ 0 h 64"/>
                  <a:gd name="T2" fmla="*/ 7 w 96"/>
                  <a:gd name="T3" fmla="*/ 0 h 64"/>
                  <a:gd name="T4" fmla="*/ 0 w 96"/>
                  <a:gd name="T5" fmla="*/ 7 h 64"/>
                  <a:gd name="T6" fmla="*/ 0 w 96"/>
                  <a:gd name="T7" fmla="*/ 57 h 64"/>
                  <a:gd name="T8" fmla="*/ 7 w 96"/>
                  <a:gd name="T9" fmla="*/ 64 h 64"/>
                  <a:gd name="T10" fmla="*/ 89 w 96"/>
                  <a:gd name="T11" fmla="*/ 64 h 64"/>
                  <a:gd name="T12" fmla="*/ 96 w 96"/>
                  <a:gd name="T13" fmla="*/ 57 h 64"/>
                  <a:gd name="T14" fmla="*/ 96 w 96"/>
                  <a:gd name="T15" fmla="*/ 7 h 64"/>
                  <a:gd name="T16" fmla="*/ 89 w 96"/>
                  <a:gd name="T17" fmla="*/ 0 h 64"/>
                  <a:gd name="T18" fmla="*/ 92 w 96"/>
                  <a:gd name="T19" fmla="*/ 57 h 64"/>
                  <a:gd name="T20" fmla="*/ 89 w 96"/>
                  <a:gd name="T21" fmla="*/ 60 h 64"/>
                  <a:gd name="T22" fmla="*/ 7 w 96"/>
                  <a:gd name="T23" fmla="*/ 60 h 64"/>
                  <a:gd name="T24" fmla="*/ 4 w 96"/>
                  <a:gd name="T25" fmla="*/ 57 h 64"/>
                  <a:gd name="T26" fmla="*/ 4 w 96"/>
                  <a:gd name="T27" fmla="*/ 7 h 64"/>
                  <a:gd name="T28" fmla="*/ 7 w 96"/>
                  <a:gd name="T29" fmla="*/ 4 h 64"/>
                  <a:gd name="T30" fmla="*/ 89 w 96"/>
                  <a:gd name="T31" fmla="*/ 4 h 64"/>
                  <a:gd name="T32" fmla="*/ 92 w 96"/>
                  <a:gd name="T33" fmla="*/ 7 h 64"/>
                  <a:gd name="T34" fmla="*/ 92 w 96"/>
                  <a:gd name="T35" fmla="*/ 5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4">
                    <a:moveTo>
                      <a:pt x="89" y="0"/>
                    </a:moveTo>
                    <a:cubicBezTo>
                      <a:pt x="7" y="0"/>
                      <a:pt x="7" y="0"/>
                      <a:pt x="7" y="0"/>
                    </a:cubicBezTo>
                    <a:cubicBezTo>
                      <a:pt x="3" y="0"/>
                      <a:pt x="0" y="3"/>
                      <a:pt x="0" y="7"/>
                    </a:cubicBezTo>
                    <a:cubicBezTo>
                      <a:pt x="0" y="57"/>
                      <a:pt x="0" y="57"/>
                      <a:pt x="0" y="57"/>
                    </a:cubicBezTo>
                    <a:cubicBezTo>
                      <a:pt x="0" y="61"/>
                      <a:pt x="3" y="64"/>
                      <a:pt x="7" y="64"/>
                    </a:cubicBezTo>
                    <a:cubicBezTo>
                      <a:pt x="89" y="64"/>
                      <a:pt x="89" y="64"/>
                      <a:pt x="89" y="64"/>
                    </a:cubicBezTo>
                    <a:cubicBezTo>
                      <a:pt x="93" y="64"/>
                      <a:pt x="96" y="61"/>
                      <a:pt x="96" y="57"/>
                    </a:cubicBezTo>
                    <a:cubicBezTo>
                      <a:pt x="96" y="7"/>
                      <a:pt x="96" y="7"/>
                      <a:pt x="96" y="7"/>
                    </a:cubicBezTo>
                    <a:cubicBezTo>
                      <a:pt x="96" y="3"/>
                      <a:pt x="93" y="0"/>
                      <a:pt x="89" y="0"/>
                    </a:cubicBezTo>
                    <a:close/>
                    <a:moveTo>
                      <a:pt x="92" y="57"/>
                    </a:moveTo>
                    <a:cubicBezTo>
                      <a:pt x="92" y="59"/>
                      <a:pt x="91" y="60"/>
                      <a:pt x="89" y="60"/>
                    </a:cubicBezTo>
                    <a:cubicBezTo>
                      <a:pt x="7" y="60"/>
                      <a:pt x="7" y="60"/>
                      <a:pt x="7" y="60"/>
                    </a:cubicBezTo>
                    <a:cubicBezTo>
                      <a:pt x="5" y="60"/>
                      <a:pt x="4" y="59"/>
                      <a:pt x="4" y="57"/>
                    </a:cubicBezTo>
                    <a:cubicBezTo>
                      <a:pt x="4" y="7"/>
                      <a:pt x="4" y="7"/>
                      <a:pt x="4" y="7"/>
                    </a:cubicBezTo>
                    <a:cubicBezTo>
                      <a:pt x="4" y="5"/>
                      <a:pt x="5" y="4"/>
                      <a:pt x="7" y="4"/>
                    </a:cubicBezTo>
                    <a:cubicBezTo>
                      <a:pt x="89" y="4"/>
                      <a:pt x="89" y="4"/>
                      <a:pt x="89" y="4"/>
                    </a:cubicBezTo>
                    <a:cubicBezTo>
                      <a:pt x="91" y="4"/>
                      <a:pt x="92" y="5"/>
                      <a:pt x="92" y="7"/>
                    </a:cubicBezTo>
                    <a:lnTo>
                      <a:pt x="92" y="57"/>
                    </a:lnTo>
                    <a:close/>
                  </a:path>
                </a:pathLst>
              </a:custGeom>
              <a:grpFill/>
              <a:ln>
                <a:noFill/>
              </a:ln>
            </p:spPr>
            <p:txBody>
              <a:bodyPr vert="horz" wrap="square" lIns="45720" tIns="22860" rIns="45720" bIns="22860" numCol="1" anchor="t" anchorCtr="0" compatLnSpc="1"/>
              <a:lstStyle/>
              <a:p>
                <a:pPr>
                  <a:lnSpc>
                    <a:spcPct val="120000"/>
                  </a:lnSpc>
                </a:pPr>
                <a:endParaRPr lang="id-ID" sz="840" dirty="0">
                  <a:solidFill>
                    <a:schemeClr val="tx2"/>
                  </a:solidFill>
                  <a:cs typeface="+mn-ea"/>
                  <a:sym typeface="+mn-lt"/>
                </a:endParaRPr>
              </a:p>
            </p:txBody>
          </p:sp>
          <p:sp>
            <p:nvSpPr>
              <p:cNvPr id="24" name="Freeform 23"/>
              <p:cNvSpPr>
                <a:spLocks noEditPoints="1"/>
              </p:cNvSpPr>
              <p:nvPr/>
            </p:nvSpPr>
            <p:spPr bwMode="auto">
              <a:xfrm>
                <a:off x="6943726" y="1201738"/>
                <a:ext cx="46038" cy="47625"/>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p:spPr>
            <p:txBody>
              <a:bodyPr vert="horz" wrap="square" lIns="45720" tIns="22860" rIns="45720" bIns="22860" numCol="1" anchor="t" anchorCtr="0" compatLnSpc="1"/>
              <a:lstStyle/>
              <a:p>
                <a:pPr>
                  <a:lnSpc>
                    <a:spcPct val="120000"/>
                  </a:lnSpc>
                </a:pPr>
                <a:endParaRPr lang="id-ID" sz="840" dirty="0">
                  <a:solidFill>
                    <a:schemeClr val="tx2"/>
                  </a:solidFill>
                  <a:cs typeface="+mn-ea"/>
                  <a:sym typeface="+mn-lt"/>
                </a:endParaRPr>
              </a:p>
            </p:txBody>
          </p:sp>
          <p:sp>
            <p:nvSpPr>
              <p:cNvPr id="25" name="Freeform 24"/>
              <p:cNvSpPr/>
              <p:nvPr/>
            </p:nvSpPr>
            <p:spPr bwMode="auto">
              <a:xfrm>
                <a:off x="6881813" y="1044575"/>
                <a:ext cx="61913" cy="65087"/>
              </a:xfrm>
              <a:custGeom>
                <a:avLst/>
                <a:gdLst>
                  <a:gd name="T0" fmla="*/ 0 w 39"/>
                  <a:gd name="T1" fmla="*/ 24 h 41"/>
                  <a:gd name="T2" fmla="*/ 39 w 39"/>
                  <a:gd name="T3" fmla="*/ 41 h 41"/>
                  <a:gd name="T4" fmla="*/ 39 w 39"/>
                  <a:gd name="T5" fmla="*/ 32 h 41"/>
                  <a:gd name="T6" fmla="*/ 12 w 39"/>
                  <a:gd name="T7" fmla="*/ 19 h 41"/>
                  <a:gd name="T8" fmla="*/ 39 w 39"/>
                  <a:gd name="T9" fmla="*/ 10 h 41"/>
                  <a:gd name="T10" fmla="*/ 39 w 39"/>
                  <a:gd name="T11" fmla="*/ 0 h 41"/>
                  <a:gd name="T12" fmla="*/ 0 w 39"/>
                  <a:gd name="T13" fmla="*/ 17 h 41"/>
                  <a:gd name="T14" fmla="*/ 0 w 39"/>
                  <a:gd name="T15" fmla="*/ 24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41">
                    <a:moveTo>
                      <a:pt x="0" y="24"/>
                    </a:moveTo>
                    <a:lnTo>
                      <a:pt x="39" y="41"/>
                    </a:lnTo>
                    <a:lnTo>
                      <a:pt x="39" y="32"/>
                    </a:lnTo>
                    <a:lnTo>
                      <a:pt x="12" y="19"/>
                    </a:lnTo>
                    <a:lnTo>
                      <a:pt x="39" y="10"/>
                    </a:lnTo>
                    <a:lnTo>
                      <a:pt x="39" y="0"/>
                    </a:lnTo>
                    <a:lnTo>
                      <a:pt x="0" y="17"/>
                    </a:lnTo>
                    <a:lnTo>
                      <a:pt x="0" y="24"/>
                    </a:lnTo>
                    <a:close/>
                  </a:path>
                </a:pathLst>
              </a:custGeom>
              <a:grpFill/>
              <a:ln>
                <a:noFill/>
              </a:ln>
            </p:spPr>
            <p:txBody>
              <a:bodyPr vert="horz" wrap="square" lIns="45720" tIns="22860" rIns="45720" bIns="22860" numCol="1" anchor="t" anchorCtr="0" compatLnSpc="1"/>
              <a:lstStyle/>
              <a:p>
                <a:pPr>
                  <a:lnSpc>
                    <a:spcPct val="120000"/>
                  </a:lnSpc>
                </a:pPr>
                <a:endParaRPr lang="id-ID" sz="840" dirty="0">
                  <a:solidFill>
                    <a:schemeClr val="tx2"/>
                  </a:solidFill>
                  <a:cs typeface="+mn-ea"/>
                  <a:sym typeface="+mn-lt"/>
                </a:endParaRPr>
              </a:p>
            </p:txBody>
          </p:sp>
          <p:sp>
            <p:nvSpPr>
              <p:cNvPr id="26" name="Freeform 25"/>
              <p:cNvSpPr/>
              <p:nvPr/>
            </p:nvSpPr>
            <p:spPr bwMode="auto">
              <a:xfrm>
                <a:off x="6950076" y="1033463"/>
                <a:ext cx="31750" cy="87312"/>
              </a:xfrm>
              <a:custGeom>
                <a:avLst/>
                <a:gdLst>
                  <a:gd name="T0" fmla="*/ 7 w 8"/>
                  <a:gd name="T1" fmla="*/ 0 h 23"/>
                  <a:gd name="T2" fmla="*/ 5 w 8"/>
                  <a:gd name="T3" fmla="*/ 0 h 23"/>
                  <a:gd name="T4" fmla="*/ 5 w 8"/>
                  <a:gd name="T5" fmla="*/ 2 h 23"/>
                  <a:gd name="T6" fmla="*/ 0 w 8"/>
                  <a:gd name="T7" fmla="*/ 20 h 23"/>
                  <a:gd name="T8" fmla="*/ 0 w 8"/>
                  <a:gd name="T9" fmla="*/ 22 h 23"/>
                  <a:gd name="T10" fmla="*/ 2 w 8"/>
                  <a:gd name="T11" fmla="*/ 23 h 23"/>
                  <a:gd name="T12" fmla="*/ 3 w 8"/>
                  <a:gd name="T13" fmla="*/ 23 h 23"/>
                  <a:gd name="T14" fmla="*/ 3 w 8"/>
                  <a:gd name="T15" fmla="*/ 22 h 23"/>
                  <a:gd name="T16" fmla="*/ 4 w 8"/>
                  <a:gd name="T17" fmla="*/ 21 h 23"/>
                  <a:gd name="T18" fmla="*/ 8 w 8"/>
                  <a:gd name="T19" fmla="*/ 3 h 23"/>
                  <a:gd name="T20" fmla="*/ 8 w 8"/>
                  <a:gd name="T21" fmla="*/ 1 h 23"/>
                  <a:gd name="T22" fmla="*/ 8 w 8"/>
                  <a:gd name="T23" fmla="*/ 0 h 23"/>
                  <a:gd name="T24" fmla="*/ 7 w 8"/>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23">
                    <a:moveTo>
                      <a:pt x="7" y="0"/>
                    </a:moveTo>
                    <a:cubicBezTo>
                      <a:pt x="6" y="0"/>
                      <a:pt x="6" y="0"/>
                      <a:pt x="5" y="0"/>
                    </a:cubicBezTo>
                    <a:cubicBezTo>
                      <a:pt x="5" y="0"/>
                      <a:pt x="5" y="1"/>
                      <a:pt x="5" y="2"/>
                    </a:cubicBezTo>
                    <a:cubicBezTo>
                      <a:pt x="0" y="20"/>
                      <a:pt x="0" y="20"/>
                      <a:pt x="0" y="20"/>
                    </a:cubicBezTo>
                    <a:cubicBezTo>
                      <a:pt x="0" y="21"/>
                      <a:pt x="0" y="22"/>
                      <a:pt x="0" y="22"/>
                    </a:cubicBezTo>
                    <a:cubicBezTo>
                      <a:pt x="0" y="23"/>
                      <a:pt x="1" y="23"/>
                      <a:pt x="2" y="23"/>
                    </a:cubicBezTo>
                    <a:cubicBezTo>
                      <a:pt x="2" y="23"/>
                      <a:pt x="2" y="23"/>
                      <a:pt x="3" y="23"/>
                    </a:cubicBezTo>
                    <a:cubicBezTo>
                      <a:pt x="3" y="23"/>
                      <a:pt x="3" y="22"/>
                      <a:pt x="3" y="22"/>
                    </a:cubicBezTo>
                    <a:cubicBezTo>
                      <a:pt x="3" y="22"/>
                      <a:pt x="3" y="21"/>
                      <a:pt x="4" y="21"/>
                    </a:cubicBezTo>
                    <a:cubicBezTo>
                      <a:pt x="8" y="3"/>
                      <a:pt x="8" y="3"/>
                      <a:pt x="8" y="3"/>
                    </a:cubicBezTo>
                    <a:cubicBezTo>
                      <a:pt x="8" y="2"/>
                      <a:pt x="8" y="1"/>
                      <a:pt x="8" y="1"/>
                    </a:cubicBezTo>
                    <a:cubicBezTo>
                      <a:pt x="8" y="0"/>
                      <a:pt x="8" y="0"/>
                      <a:pt x="8" y="0"/>
                    </a:cubicBezTo>
                    <a:cubicBezTo>
                      <a:pt x="8" y="0"/>
                      <a:pt x="7" y="0"/>
                      <a:pt x="7" y="0"/>
                    </a:cubicBezTo>
                    <a:close/>
                  </a:path>
                </a:pathLst>
              </a:custGeom>
              <a:grpFill/>
              <a:ln>
                <a:noFill/>
              </a:ln>
            </p:spPr>
            <p:txBody>
              <a:bodyPr vert="horz" wrap="square" lIns="45720" tIns="22860" rIns="45720" bIns="22860" numCol="1" anchor="t" anchorCtr="0" compatLnSpc="1"/>
              <a:lstStyle/>
              <a:p>
                <a:pPr>
                  <a:lnSpc>
                    <a:spcPct val="120000"/>
                  </a:lnSpc>
                </a:pPr>
                <a:endParaRPr lang="id-ID" sz="840" dirty="0">
                  <a:solidFill>
                    <a:schemeClr val="tx2"/>
                  </a:solidFill>
                  <a:cs typeface="+mn-ea"/>
                  <a:sym typeface="+mn-lt"/>
                </a:endParaRPr>
              </a:p>
            </p:txBody>
          </p:sp>
          <p:sp>
            <p:nvSpPr>
              <p:cNvPr id="27" name="Freeform 26"/>
              <p:cNvSpPr/>
              <p:nvPr/>
            </p:nvSpPr>
            <p:spPr bwMode="auto">
              <a:xfrm>
                <a:off x="6989763" y="1044575"/>
                <a:ext cx="60325" cy="65087"/>
              </a:xfrm>
              <a:custGeom>
                <a:avLst/>
                <a:gdLst>
                  <a:gd name="T0" fmla="*/ 0 w 38"/>
                  <a:gd name="T1" fmla="*/ 10 h 41"/>
                  <a:gd name="T2" fmla="*/ 26 w 38"/>
                  <a:gd name="T3" fmla="*/ 19 h 41"/>
                  <a:gd name="T4" fmla="*/ 0 w 38"/>
                  <a:gd name="T5" fmla="*/ 32 h 41"/>
                  <a:gd name="T6" fmla="*/ 0 w 38"/>
                  <a:gd name="T7" fmla="*/ 41 h 41"/>
                  <a:gd name="T8" fmla="*/ 38 w 38"/>
                  <a:gd name="T9" fmla="*/ 24 h 41"/>
                  <a:gd name="T10" fmla="*/ 38 w 38"/>
                  <a:gd name="T11" fmla="*/ 17 h 41"/>
                  <a:gd name="T12" fmla="*/ 0 w 38"/>
                  <a:gd name="T13" fmla="*/ 0 h 41"/>
                  <a:gd name="T14" fmla="*/ 0 w 38"/>
                  <a:gd name="T15" fmla="*/ 1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41">
                    <a:moveTo>
                      <a:pt x="0" y="10"/>
                    </a:moveTo>
                    <a:lnTo>
                      <a:pt x="26" y="19"/>
                    </a:lnTo>
                    <a:lnTo>
                      <a:pt x="0" y="32"/>
                    </a:lnTo>
                    <a:lnTo>
                      <a:pt x="0" y="41"/>
                    </a:lnTo>
                    <a:lnTo>
                      <a:pt x="38" y="24"/>
                    </a:lnTo>
                    <a:lnTo>
                      <a:pt x="38" y="17"/>
                    </a:lnTo>
                    <a:lnTo>
                      <a:pt x="0" y="0"/>
                    </a:lnTo>
                    <a:lnTo>
                      <a:pt x="0" y="10"/>
                    </a:lnTo>
                    <a:close/>
                  </a:path>
                </a:pathLst>
              </a:custGeom>
              <a:grpFill/>
              <a:ln>
                <a:noFill/>
              </a:ln>
            </p:spPr>
            <p:txBody>
              <a:bodyPr vert="horz" wrap="square" lIns="45720" tIns="22860" rIns="45720" bIns="22860" numCol="1" anchor="t" anchorCtr="0" compatLnSpc="1"/>
              <a:lstStyle/>
              <a:p>
                <a:pPr>
                  <a:lnSpc>
                    <a:spcPct val="120000"/>
                  </a:lnSpc>
                </a:pPr>
                <a:endParaRPr lang="id-ID" sz="840" dirty="0">
                  <a:solidFill>
                    <a:schemeClr val="tx2"/>
                  </a:solidFill>
                  <a:cs typeface="+mn-ea"/>
                  <a:sym typeface="+mn-lt"/>
                </a:endParaRPr>
              </a:p>
            </p:txBody>
          </p:sp>
        </p:grpSp>
      </p:grpSp>
      <p:grpSp>
        <p:nvGrpSpPr>
          <p:cNvPr id="31" name="Group 30"/>
          <p:cNvGrpSpPr/>
          <p:nvPr/>
        </p:nvGrpSpPr>
        <p:grpSpPr>
          <a:xfrm>
            <a:off x="1215233" y="4184935"/>
            <a:ext cx="720490" cy="720488"/>
            <a:chOff x="514827" y="853659"/>
            <a:chExt cx="1087631" cy="1087631"/>
          </a:xfrm>
        </p:grpSpPr>
        <p:grpSp>
          <p:nvGrpSpPr>
            <p:cNvPr id="32" name="Group 31"/>
            <p:cNvGrpSpPr/>
            <p:nvPr/>
          </p:nvGrpSpPr>
          <p:grpSpPr>
            <a:xfrm>
              <a:off x="514827" y="853659"/>
              <a:ext cx="1087631" cy="1087631"/>
              <a:chOff x="912987" y="3985306"/>
              <a:chExt cx="1332461" cy="1332461"/>
            </a:xfrm>
          </p:grpSpPr>
          <p:sp>
            <p:nvSpPr>
              <p:cNvPr id="34" name="Oval 33"/>
              <p:cNvSpPr/>
              <p:nvPr/>
            </p:nvSpPr>
            <p:spPr>
              <a:xfrm>
                <a:off x="912987" y="3985306"/>
                <a:ext cx="1332461" cy="1332461"/>
              </a:xfrm>
              <a:prstGeom prst="ellipse">
                <a:avLst/>
              </a:prstGeom>
              <a:solidFill>
                <a:srgbClr val="7F1769">
                  <a:alpha val="2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2875" dirty="0">
                  <a:solidFill>
                    <a:schemeClr val="bg1"/>
                  </a:solidFill>
                  <a:cs typeface="+mn-ea"/>
                  <a:sym typeface="+mn-lt"/>
                </a:endParaRPr>
              </a:p>
            </p:txBody>
          </p:sp>
          <p:sp>
            <p:nvSpPr>
              <p:cNvPr id="35" name="Oval 34"/>
              <p:cNvSpPr/>
              <p:nvPr/>
            </p:nvSpPr>
            <p:spPr>
              <a:xfrm>
                <a:off x="1008481" y="4080800"/>
                <a:ext cx="1141474" cy="1141474"/>
              </a:xfrm>
              <a:prstGeom prst="ellipse">
                <a:avLst/>
              </a:prstGeom>
              <a:solidFill>
                <a:srgbClr val="7F1769">
                  <a:alpha val="3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2875" dirty="0">
                  <a:solidFill>
                    <a:schemeClr val="bg1"/>
                  </a:solidFill>
                  <a:cs typeface="+mn-ea"/>
                  <a:sym typeface="+mn-lt"/>
                </a:endParaRPr>
              </a:p>
            </p:txBody>
          </p:sp>
          <p:sp>
            <p:nvSpPr>
              <p:cNvPr id="36" name="Oval 35"/>
              <p:cNvSpPr/>
              <p:nvPr/>
            </p:nvSpPr>
            <p:spPr>
              <a:xfrm>
                <a:off x="1108900" y="4181219"/>
                <a:ext cx="940635" cy="940635"/>
              </a:xfrm>
              <a:prstGeom prst="ellipse">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4500" dirty="0">
                  <a:solidFill>
                    <a:schemeClr val="bg1"/>
                  </a:solidFill>
                  <a:cs typeface="+mn-ea"/>
                  <a:sym typeface="+mn-lt"/>
                </a:endParaRPr>
              </a:p>
            </p:txBody>
          </p:sp>
        </p:grpSp>
        <p:sp>
          <p:nvSpPr>
            <p:cNvPr id="33" name="Freeform 32"/>
            <p:cNvSpPr>
              <a:spLocks noChangeAspect="1" noEditPoints="1"/>
            </p:cNvSpPr>
            <p:nvPr/>
          </p:nvSpPr>
          <p:spPr bwMode="auto">
            <a:xfrm rot="2700000">
              <a:off x="903052" y="1192833"/>
              <a:ext cx="230575" cy="424531"/>
            </a:xfrm>
            <a:custGeom>
              <a:avLst/>
              <a:gdLst>
                <a:gd name="T0" fmla="*/ 482 w 579"/>
                <a:gd name="T1" fmla="*/ 367 h 1073"/>
                <a:gd name="T2" fmla="*/ 482 w 579"/>
                <a:gd name="T3" fmla="*/ 148 h 1073"/>
                <a:gd name="T4" fmla="*/ 525 w 579"/>
                <a:gd name="T5" fmla="*/ 79 h 1073"/>
                <a:gd name="T6" fmla="*/ 447 w 579"/>
                <a:gd name="T7" fmla="*/ 0 h 1073"/>
                <a:gd name="T8" fmla="*/ 132 w 579"/>
                <a:gd name="T9" fmla="*/ 0 h 1073"/>
                <a:gd name="T10" fmla="*/ 54 w 579"/>
                <a:gd name="T11" fmla="*/ 79 h 1073"/>
                <a:gd name="T12" fmla="*/ 96 w 579"/>
                <a:gd name="T13" fmla="*/ 148 h 1073"/>
                <a:gd name="T14" fmla="*/ 96 w 579"/>
                <a:gd name="T15" fmla="*/ 367 h 1073"/>
                <a:gd name="T16" fmla="*/ 0 w 579"/>
                <a:gd name="T17" fmla="*/ 583 h 1073"/>
                <a:gd name="T18" fmla="*/ 0 w 579"/>
                <a:gd name="T19" fmla="*/ 612 h 1073"/>
                <a:gd name="T20" fmla="*/ 224 w 579"/>
                <a:gd name="T21" fmla="*/ 612 h 1073"/>
                <a:gd name="T22" fmla="*/ 224 w 579"/>
                <a:gd name="T23" fmla="*/ 923 h 1073"/>
                <a:gd name="T24" fmla="*/ 289 w 579"/>
                <a:gd name="T25" fmla="*/ 1073 h 1073"/>
                <a:gd name="T26" fmla="*/ 355 w 579"/>
                <a:gd name="T27" fmla="*/ 923 h 1073"/>
                <a:gd name="T28" fmla="*/ 355 w 579"/>
                <a:gd name="T29" fmla="*/ 612 h 1073"/>
                <a:gd name="T30" fmla="*/ 579 w 579"/>
                <a:gd name="T31" fmla="*/ 612 h 1073"/>
                <a:gd name="T32" fmla="*/ 579 w 579"/>
                <a:gd name="T33" fmla="*/ 583 h 1073"/>
                <a:gd name="T34" fmla="*/ 482 w 579"/>
                <a:gd name="T35" fmla="*/ 367 h 1073"/>
                <a:gd name="T36" fmla="*/ 132 w 579"/>
                <a:gd name="T37" fmla="*/ 58 h 1073"/>
                <a:gd name="T38" fmla="*/ 447 w 579"/>
                <a:gd name="T39" fmla="*/ 58 h 1073"/>
                <a:gd name="T40" fmla="*/ 467 w 579"/>
                <a:gd name="T41" fmla="*/ 79 h 1073"/>
                <a:gd name="T42" fmla="*/ 449 w 579"/>
                <a:gd name="T43" fmla="*/ 99 h 1073"/>
                <a:gd name="T44" fmla="*/ 436 w 579"/>
                <a:gd name="T45" fmla="*/ 101 h 1073"/>
                <a:gd name="T46" fmla="*/ 143 w 579"/>
                <a:gd name="T47" fmla="*/ 101 h 1073"/>
                <a:gd name="T48" fmla="*/ 129 w 579"/>
                <a:gd name="T49" fmla="*/ 99 h 1073"/>
                <a:gd name="T50" fmla="*/ 111 w 579"/>
                <a:gd name="T51" fmla="*/ 79 h 1073"/>
                <a:gd name="T52" fmla="*/ 132 w 579"/>
                <a:gd name="T53" fmla="*/ 58 h 1073"/>
                <a:gd name="T54" fmla="*/ 424 w 579"/>
                <a:gd name="T55" fmla="*/ 370 h 1073"/>
                <a:gd name="T56" fmla="*/ 154 w 579"/>
                <a:gd name="T57" fmla="*/ 370 h 1073"/>
                <a:gd name="T58" fmla="*/ 154 w 579"/>
                <a:gd name="T59" fmla="*/ 130 h 1073"/>
                <a:gd name="T60" fmla="*/ 424 w 579"/>
                <a:gd name="T61" fmla="*/ 130 h 1073"/>
                <a:gd name="T62" fmla="*/ 424 w 579"/>
                <a:gd name="T63" fmla="*/ 370 h 1073"/>
                <a:gd name="T64" fmla="*/ 297 w 579"/>
                <a:gd name="T65" fmla="*/ 911 h 1073"/>
                <a:gd name="T66" fmla="*/ 289 w 579"/>
                <a:gd name="T67" fmla="*/ 928 h 1073"/>
                <a:gd name="T68" fmla="*/ 282 w 579"/>
                <a:gd name="T69" fmla="*/ 911 h 1073"/>
                <a:gd name="T70" fmla="*/ 282 w 579"/>
                <a:gd name="T71" fmla="*/ 612 h 1073"/>
                <a:gd name="T72" fmla="*/ 297 w 579"/>
                <a:gd name="T73" fmla="*/ 612 h 1073"/>
                <a:gd name="T74" fmla="*/ 297 w 579"/>
                <a:gd name="T75" fmla="*/ 911 h 1073"/>
                <a:gd name="T76" fmla="*/ 355 w 579"/>
                <a:gd name="T77" fmla="*/ 554 h 1073"/>
                <a:gd name="T78" fmla="*/ 224 w 579"/>
                <a:gd name="T79" fmla="*/ 554 h 1073"/>
                <a:gd name="T80" fmla="*/ 59 w 579"/>
                <a:gd name="T81" fmla="*/ 554 h 1073"/>
                <a:gd name="T82" fmla="*/ 144 w 579"/>
                <a:gd name="T83" fmla="*/ 403 h 1073"/>
                <a:gd name="T84" fmla="*/ 149 w 579"/>
                <a:gd name="T85" fmla="*/ 399 h 1073"/>
                <a:gd name="T86" fmla="*/ 430 w 579"/>
                <a:gd name="T87" fmla="*/ 399 h 1073"/>
                <a:gd name="T88" fmla="*/ 435 w 579"/>
                <a:gd name="T89" fmla="*/ 403 h 1073"/>
                <a:gd name="T90" fmla="*/ 519 w 579"/>
                <a:gd name="T91" fmla="*/ 554 h 1073"/>
                <a:gd name="T92" fmla="*/ 355 w 579"/>
                <a:gd name="T93" fmla="*/ 554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9" h="1073">
                  <a:moveTo>
                    <a:pt x="482" y="367"/>
                  </a:moveTo>
                  <a:cubicBezTo>
                    <a:pt x="482" y="148"/>
                    <a:pt x="482" y="148"/>
                    <a:pt x="482" y="148"/>
                  </a:cubicBezTo>
                  <a:cubicBezTo>
                    <a:pt x="508" y="135"/>
                    <a:pt x="525" y="109"/>
                    <a:pt x="525" y="79"/>
                  </a:cubicBezTo>
                  <a:cubicBezTo>
                    <a:pt x="525" y="35"/>
                    <a:pt x="490" y="0"/>
                    <a:pt x="447" y="0"/>
                  </a:cubicBezTo>
                  <a:cubicBezTo>
                    <a:pt x="132" y="0"/>
                    <a:pt x="132" y="0"/>
                    <a:pt x="132" y="0"/>
                  </a:cubicBezTo>
                  <a:cubicBezTo>
                    <a:pt x="89" y="0"/>
                    <a:pt x="54" y="35"/>
                    <a:pt x="54" y="79"/>
                  </a:cubicBezTo>
                  <a:cubicBezTo>
                    <a:pt x="54" y="109"/>
                    <a:pt x="71" y="135"/>
                    <a:pt x="96" y="148"/>
                  </a:cubicBezTo>
                  <a:cubicBezTo>
                    <a:pt x="96" y="367"/>
                    <a:pt x="96" y="367"/>
                    <a:pt x="96" y="367"/>
                  </a:cubicBezTo>
                  <a:cubicBezTo>
                    <a:pt x="35" y="422"/>
                    <a:pt x="0" y="500"/>
                    <a:pt x="0" y="583"/>
                  </a:cubicBezTo>
                  <a:cubicBezTo>
                    <a:pt x="0" y="612"/>
                    <a:pt x="0" y="612"/>
                    <a:pt x="0" y="612"/>
                  </a:cubicBezTo>
                  <a:cubicBezTo>
                    <a:pt x="224" y="612"/>
                    <a:pt x="224" y="612"/>
                    <a:pt x="224" y="612"/>
                  </a:cubicBezTo>
                  <a:cubicBezTo>
                    <a:pt x="224" y="923"/>
                    <a:pt x="224" y="923"/>
                    <a:pt x="224" y="923"/>
                  </a:cubicBezTo>
                  <a:cubicBezTo>
                    <a:pt x="289" y="1073"/>
                    <a:pt x="289" y="1073"/>
                    <a:pt x="289" y="1073"/>
                  </a:cubicBezTo>
                  <a:cubicBezTo>
                    <a:pt x="355" y="923"/>
                    <a:pt x="355" y="923"/>
                    <a:pt x="355" y="923"/>
                  </a:cubicBezTo>
                  <a:cubicBezTo>
                    <a:pt x="355" y="612"/>
                    <a:pt x="355" y="612"/>
                    <a:pt x="355" y="612"/>
                  </a:cubicBezTo>
                  <a:cubicBezTo>
                    <a:pt x="579" y="612"/>
                    <a:pt x="579" y="612"/>
                    <a:pt x="579" y="612"/>
                  </a:cubicBezTo>
                  <a:cubicBezTo>
                    <a:pt x="579" y="583"/>
                    <a:pt x="579" y="583"/>
                    <a:pt x="579" y="583"/>
                  </a:cubicBezTo>
                  <a:cubicBezTo>
                    <a:pt x="579" y="500"/>
                    <a:pt x="544" y="422"/>
                    <a:pt x="482" y="367"/>
                  </a:cubicBezTo>
                  <a:close/>
                  <a:moveTo>
                    <a:pt x="132" y="58"/>
                  </a:moveTo>
                  <a:cubicBezTo>
                    <a:pt x="447" y="58"/>
                    <a:pt x="447" y="58"/>
                    <a:pt x="447" y="58"/>
                  </a:cubicBezTo>
                  <a:cubicBezTo>
                    <a:pt x="458" y="58"/>
                    <a:pt x="467" y="67"/>
                    <a:pt x="467" y="79"/>
                  </a:cubicBezTo>
                  <a:cubicBezTo>
                    <a:pt x="467" y="89"/>
                    <a:pt x="459" y="97"/>
                    <a:pt x="449" y="99"/>
                  </a:cubicBezTo>
                  <a:cubicBezTo>
                    <a:pt x="436" y="101"/>
                    <a:pt x="436" y="101"/>
                    <a:pt x="436" y="101"/>
                  </a:cubicBezTo>
                  <a:cubicBezTo>
                    <a:pt x="143" y="101"/>
                    <a:pt x="143" y="101"/>
                    <a:pt x="143" y="101"/>
                  </a:cubicBezTo>
                  <a:cubicBezTo>
                    <a:pt x="129" y="99"/>
                    <a:pt x="129" y="99"/>
                    <a:pt x="129" y="99"/>
                  </a:cubicBezTo>
                  <a:cubicBezTo>
                    <a:pt x="119" y="97"/>
                    <a:pt x="111" y="89"/>
                    <a:pt x="111" y="79"/>
                  </a:cubicBezTo>
                  <a:cubicBezTo>
                    <a:pt x="111" y="67"/>
                    <a:pt x="121" y="58"/>
                    <a:pt x="132" y="58"/>
                  </a:cubicBezTo>
                  <a:close/>
                  <a:moveTo>
                    <a:pt x="424" y="370"/>
                  </a:moveTo>
                  <a:cubicBezTo>
                    <a:pt x="154" y="370"/>
                    <a:pt x="154" y="370"/>
                    <a:pt x="154" y="370"/>
                  </a:cubicBezTo>
                  <a:cubicBezTo>
                    <a:pt x="154" y="130"/>
                    <a:pt x="154" y="130"/>
                    <a:pt x="154" y="130"/>
                  </a:cubicBezTo>
                  <a:cubicBezTo>
                    <a:pt x="424" y="130"/>
                    <a:pt x="424" y="130"/>
                    <a:pt x="424" y="130"/>
                  </a:cubicBezTo>
                  <a:lnTo>
                    <a:pt x="424" y="370"/>
                  </a:lnTo>
                  <a:close/>
                  <a:moveTo>
                    <a:pt x="297" y="911"/>
                  </a:moveTo>
                  <a:cubicBezTo>
                    <a:pt x="289" y="928"/>
                    <a:pt x="289" y="928"/>
                    <a:pt x="289" y="928"/>
                  </a:cubicBezTo>
                  <a:cubicBezTo>
                    <a:pt x="282" y="911"/>
                    <a:pt x="282" y="911"/>
                    <a:pt x="282" y="911"/>
                  </a:cubicBezTo>
                  <a:cubicBezTo>
                    <a:pt x="282" y="612"/>
                    <a:pt x="282" y="612"/>
                    <a:pt x="282" y="612"/>
                  </a:cubicBezTo>
                  <a:cubicBezTo>
                    <a:pt x="297" y="612"/>
                    <a:pt x="297" y="612"/>
                    <a:pt x="297" y="612"/>
                  </a:cubicBezTo>
                  <a:lnTo>
                    <a:pt x="297" y="911"/>
                  </a:lnTo>
                  <a:close/>
                  <a:moveTo>
                    <a:pt x="355" y="554"/>
                  </a:moveTo>
                  <a:cubicBezTo>
                    <a:pt x="224" y="554"/>
                    <a:pt x="224" y="554"/>
                    <a:pt x="224" y="554"/>
                  </a:cubicBezTo>
                  <a:cubicBezTo>
                    <a:pt x="59" y="554"/>
                    <a:pt x="59" y="554"/>
                    <a:pt x="59" y="554"/>
                  </a:cubicBezTo>
                  <a:cubicBezTo>
                    <a:pt x="67" y="495"/>
                    <a:pt x="97" y="441"/>
                    <a:pt x="144" y="403"/>
                  </a:cubicBezTo>
                  <a:cubicBezTo>
                    <a:pt x="149" y="399"/>
                    <a:pt x="149" y="399"/>
                    <a:pt x="149" y="399"/>
                  </a:cubicBezTo>
                  <a:cubicBezTo>
                    <a:pt x="430" y="399"/>
                    <a:pt x="430" y="399"/>
                    <a:pt x="430" y="399"/>
                  </a:cubicBezTo>
                  <a:cubicBezTo>
                    <a:pt x="435" y="403"/>
                    <a:pt x="435" y="403"/>
                    <a:pt x="435" y="403"/>
                  </a:cubicBezTo>
                  <a:cubicBezTo>
                    <a:pt x="482" y="441"/>
                    <a:pt x="512" y="495"/>
                    <a:pt x="519" y="554"/>
                  </a:cubicBezTo>
                  <a:lnTo>
                    <a:pt x="355" y="554"/>
                  </a:lnTo>
                  <a:close/>
                </a:path>
              </a:pathLst>
            </a:custGeom>
            <a:solidFill>
              <a:schemeClr val="bg1"/>
            </a:solidFill>
            <a:ln>
              <a:noFill/>
            </a:ln>
          </p:spPr>
          <p:txBody>
            <a:bodyPr vert="horz" wrap="square" lIns="91422" tIns="45711" rIns="91422" bIns="45711" numCol="1" anchor="t" anchorCtr="0" compatLnSpc="1"/>
            <a:lstStyle/>
            <a:p>
              <a:pPr>
                <a:lnSpc>
                  <a:spcPct val="120000"/>
                </a:lnSpc>
              </a:pPr>
              <a:endParaRPr lang="id-ID" sz="840" dirty="0">
                <a:solidFill>
                  <a:schemeClr val="tx2"/>
                </a:solidFill>
                <a:cs typeface="+mn-ea"/>
                <a:sym typeface="+mn-lt"/>
              </a:endParaRPr>
            </a:p>
          </p:txBody>
        </p:sp>
      </p:grpSp>
      <p:grpSp>
        <p:nvGrpSpPr>
          <p:cNvPr id="37" name="Group 36"/>
          <p:cNvGrpSpPr/>
          <p:nvPr/>
        </p:nvGrpSpPr>
        <p:grpSpPr>
          <a:xfrm>
            <a:off x="7276915" y="4184935"/>
            <a:ext cx="720490" cy="720488"/>
            <a:chOff x="4646773" y="853659"/>
            <a:chExt cx="1087631" cy="1087631"/>
          </a:xfrm>
        </p:grpSpPr>
        <p:grpSp>
          <p:nvGrpSpPr>
            <p:cNvPr id="38" name="Group 37"/>
            <p:cNvGrpSpPr/>
            <p:nvPr/>
          </p:nvGrpSpPr>
          <p:grpSpPr>
            <a:xfrm>
              <a:off x="4646773" y="853659"/>
              <a:ext cx="1087631" cy="1087631"/>
              <a:chOff x="912987" y="3985306"/>
              <a:chExt cx="1332461" cy="1332461"/>
            </a:xfrm>
          </p:grpSpPr>
          <p:sp>
            <p:nvSpPr>
              <p:cNvPr id="42" name="Oval 41"/>
              <p:cNvSpPr/>
              <p:nvPr/>
            </p:nvSpPr>
            <p:spPr>
              <a:xfrm>
                <a:off x="912987" y="3985306"/>
                <a:ext cx="1332461" cy="1332461"/>
              </a:xfrm>
              <a:prstGeom prst="ellipse">
                <a:avLst/>
              </a:prstGeom>
              <a:solidFill>
                <a:srgbClr val="7F1769">
                  <a:alpha val="2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2875" dirty="0">
                  <a:solidFill>
                    <a:schemeClr val="bg1"/>
                  </a:solidFill>
                  <a:cs typeface="+mn-ea"/>
                  <a:sym typeface="+mn-lt"/>
                </a:endParaRPr>
              </a:p>
            </p:txBody>
          </p:sp>
          <p:sp>
            <p:nvSpPr>
              <p:cNvPr id="43" name="Oval 42"/>
              <p:cNvSpPr/>
              <p:nvPr/>
            </p:nvSpPr>
            <p:spPr>
              <a:xfrm>
                <a:off x="1008481" y="4080800"/>
                <a:ext cx="1141474" cy="1141474"/>
              </a:xfrm>
              <a:prstGeom prst="ellipse">
                <a:avLst/>
              </a:prstGeom>
              <a:solidFill>
                <a:srgbClr val="7F1769">
                  <a:alpha val="35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2875" dirty="0">
                  <a:solidFill>
                    <a:schemeClr val="bg1"/>
                  </a:solidFill>
                  <a:cs typeface="+mn-ea"/>
                  <a:sym typeface="+mn-lt"/>
                </a:endParaRPr>
              </a:p>
            </p:txBody>
          </p:sp>
          <p:sp>
            <p:nvSpPr>
              <p:cNvPr id="44" name="Oval 43"/>
              <p:cNvSpPr/>
              <p:nvPr/>
            </p:nvSpPr>
            <p:spPr>
              <a:xfrm>
                <a:off x="1108900" y="4181219"/>
                <a:ext cx="940635" cy="940635"/>
              </a:xfrm>
              <a:prstGeom prst="ellipse">
                <a:avLst/>
              </a:prstGeom>
              <a:solidFill>
                <a:srgbClr val="7F176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4500" dirty="0">
                  <a:solidFill>
                    <a:schemeClr val="bg1"/>
                  </a:solidFill>
                  <a:cs typeface="+mn-ea"/>
                  <a:sym typeface="+mn-lt"/>
                </a:endParaRPr>
              </a:p>
            </p:txBody>
          </p:sp>
        </p:grpSp>
        <p:grpSp>
          <p:nvGrpSpPr>
            <p:cNvPr id="39" name="Group 38"/>
            <p:cNvGrpSpPr/>
            <p:nvPr/>
          </p:nvGrpSpPr>
          <p:grpSpPr>
            <a:xfrm>
              <a:off x="5014006" y="1248788"/>
              <a:ext cx="360226" cy="312620"/>
              <a:chOff x="8783638" y="1235076"/>
              <a:chExt cx="360363" cy="312738"/>
            </a:xfrm>
            <a:solidFill>
              <a:schemeClr val="bg1"/>
            </a:solidFill>
          </p:grpSpPr>
          <p:sp>
            <p:nvSpPr>
              <p:cNvPr id="40" name="Freeform 51"/>
              <p:cNvSpPr>
                <a:spLocks noEditPoints="1"/>
              </p:cNvSpPr>
              <p:nvPr/>
            </p:nvSpPr>
            <p:spPr bwMode="auto">
              <a:xfrm>
                <a:off x="8842375" y="1290638"/>
                <a:ext cx="128588" cy="84138"/>
              </a:xfrm>
              <a:custGeom>
                <a:avLst/>
                <a:gdLst/>
                <a:ahLst/>
                <a:cxnLst>
                  <a:cxn ang="0">
                    <a:pos x="42" y="0"/>
                  </a:cxn>
                  <a:cxn ang="0">
                    <a:pos x="0" y="27"/>
                  </a:cxn>
                  <a:cxn ang="0">
                    <a:pos x="1" y="29"/>
                  </a:cxn>
                  <a:cxn ang="0">
                    <a:pos x="3" y="27"/>
                  </a:cxn>
                  <a:cxn ang="0">
                    <a:pos x="42" y="4"/>
                  </a:cxn>
                  <a:cxn ang="0">
                    <a:pos x="44" y="2"/>
                  </a:cxn>
                  <a:cxn ang="0">
                    <a:pos x="42" y="0"/>
                  </a:cxn>
                  <a:cxn ang="0">
                    <a:pos x="42" y="0"/>
                  </a:cxn>
                  <a:cxn ang="0">
                    <a:pos x="42" y="0"/>
                  </a:cxn>
                </a:cxnLst>
                <a:rect l="0" t="0" r="r" b="b"/>
                <a:pathLst>
                  <a:path w="44" h="29">
                    <a:moveTo>
                      <a:pt x="42" y="0"/>
                    </a:moveTo>
                    <a:cubicBezTo>
                      <a:pt x="19" y="0"/>
                      <a:pt x="0" y="12"/>
                      <a:pt x="0" y="27"/>
                    </a:cubicBezTo>
                    <a:cubicBezTo>
                      <a:pt x="0" y="28"/>
                      <a:pt x="0" y="29"/>
                      <a:pt x="1" y="29"/>
                    </a:cubicBezTo>
                    <a:cubicBezTo>
                      <a:pt x="3" y="29"/>
                      <a:pt x="3" y="28"/>
                      <a:pt x="3" y="27"/>
                    </a:cubicBezTo>
                    <a:cubicBezTo>
                      <a:pt x="3" y="15"/>
                      <a:pt x="21" y="4"/>
                      <a:pt x="42" y="4"/>
                    </a:cubicBezTo>
                    <a:cubicBezTo>
                      <a:pt x="43" y="4"/>
                      <a:pt x="44" y="3"/>
                      <a:pt x="44" y="2"/>
                    </a:cubicBezTo>
                    <a:cubicBezTo>
                      <a:pt x="44" y="1"/>
                      <a:pt x="43" y="0"/>
                      <a:pt x="42" y="0"/>
                    </a:cubicBezTo>
                    <a:close/>
                    <a:moveTo>
                      <a:pt x="42" y="0"/>
                    </a:moveTo>
                    <a:cubicBezTo>
                      <a:pt x="42" y="0"/>
                      <a:pt x="42" y="0"/>
                      <a:pt x="42" y="0"/>
                    </a:cubicBezTo>
                  </a:path>
                </a:pathLst>
              </a:custGeom>
              <a:grpFill/>
              <a:ln w="9525">
                <a:noFill/>
                <a:round/>
              </a:ln>
            </p:spPr>
            <p:txBody>
              <a:bodyPr vert="horz" wrap="square" lIns="91440" tIns="45720" rIns="91440" bIns="45720" numCol="1" anchor="t" anchorCtr="0" compatLnSpc="1"/>
              <a:lstStyle/>
              <a:p>
                <a:pPr>
                  <a:lnSpc>
                    <a:spcPct val="120000"/>
                  </a:lnSpc>
                </a:pPr>
                <a:endParaRPr lang="en-US" dirty="0">
                  <a:cs typeface="+mn-ea"/>
                  <a:sym typeface="+mn-lt"/>
                </a:endParaRPr>
              </a:p>
            </p:txBody>
          </p:sp>
          <p:sp>
            <p:nvSpPr>
              <p:cNvPr id="41" name="Freeform 52"/>
              <p:cNvSpPr>
                <a:spLocks noEditPoints="1"/>
              </p:cNvSpPr>
              <p:nvPr/>
            </p:nvSpPr>
            <p:spPr bwMode="auto">
              <a:xfrm>
                <a:off x="8783638" y="1235076"/>
                <a:ext cx="360363" cy="312738"/>
              </a:xfrm>
              <a:custGeom>
                <a:avLst/>
                <a:gdLst/>
                <a:ahLst/>
                <a:cxnLst>
                  <a:cxn ang="0">
                    <a:pos x="62" y="0"/>
                  </a:cxn>
                  <a:cxn ang="0">
                    <a:pos x="0" y="46"/>
                  </a:cxn>
                  <a:cxn ang="0">
                    <a:pos x="27" y="84"/>
                  </a:cxn>
                  <a:cxn ang="0">
                    <a:pos x="27" y="84"/>
                  </a:cxn>
                  <a:cxn ang="0">
                    <a:pos x="20" y="102"/>
                  </a:cxn>
                  <a:cxn ang="0">
                    <a:pos x="20" y="104"/>
                  </a:cxn>
                  <a:cxn ang="0">
                    <a:pos x="23" y="107"/>
                  </a:cxn>
                  <a:cxn ang="0">
                    <a:pos x="24" y="107"/>
                  </a:cxn>
                  <a:cxn ang="0">
                    <a:pos x="50" y="91"/>
                  </a:cxn>
                  <a:cxn ang="0">
                    <a:pos x="62" y="92"/>
                  </a:cxn>
                  <a:cxn ang="0">
                    <a:pos x="123" y="46"/>
                  </a:cxn>
                  <a:cxn ang="0">
                    <a:pos x="62" y="0"/>
                  </a:cxn>
                  <a:cxn ang="0">
                    <a:pos x="62" y="84"/>
                  </a:cxn>
                  <a:cxn ang="0">
                    <a:pos x="51" y="83"/>
                  </a:cxn>
                  <a:cxn ang="0">
                    <a:pos x="50" y="83"/>
                  </a:cxn>
                  <a:cxn ang="0">
                    <a:pos x="44" y="86"/>
                  </a:cxn>
                  <a:cxn ang="0">
                    <a:pos x="32" y="96"/>
                  </a:cxn>
                  <a:cxn ang="0">
                    <a:pos x="35" y="85"/>
                  </a:cxn>
                  <a:cxn ang="0">
                    <a:pos x="35" y="84"/>
                  </a:cxn>
                  <a:cxn ang="0">
                    <a:pos x="31" y="77"/>
                  </a:cxn>
                  <a:cxn ang="0">
                    <a:pos x="8" y="46"/>
                  </a:cxn>
                  <a:cxn ang="0">
                    <a:pos x="62" y="7"/>
                  </a:cxn>
                  <a:cxn ang="0">
                    <a:pos x="115" y="46"/>
                  </a:cxn>
                  <a:cxn ang="0">
                    <a:pos x="62" y="84"/>
                  </a:cxn>
                  <a:cxn ang="0">
                    <a:pos x="62" y="84"/>
                  </a:cxn>
                  <a:cxn ang="0">
                    <a:pos x="62" y="84"/>
                  </a:cxn>
                </a:cxnLst>
                <a:rect l="0" t="0" r="r" b="b"/>
                <a:pathLst>
                  <a:path w="123" h="107">
                    <a:moveTo>
                      <a:pt x="62" y="0"/>
                    </a:moveTo>
                    <a:cubicBezTo>
                      <a:pt x="28" y="0"/>
                      <a:pt x="0" y="20"/>
                      <a:pt x="0" y="46"/>
                    </a:cubicBezTo>
                    <a:cubicBezTo>
                      <a:pt x="0" y="62"/>
                      <a:pt x="11" y="76"/>
                      <a:pt x="27" y="84"/>
                    </a:cubicBezTo>
                    <a:cubicBezTo>
                      <a:pt x="27" y="84"/>
                      <a:pt x="27" y="84"/>
                      <a:pt x="27" y="84"/>
                    </a:cubicBezTo>
                    <a:cubicBezTo>
                      <a:pt x="27" y="91"/>
                      <a:pt x="22" y="98"/>
                      <a:pt x="20" y="102"/>
                    </a:cubicBezTo>
                    <a:cubicBezTo>
                      <a:pt x="20" y="103"/>
                      <a:pt x="20" y="103"/>
                      <a:pt x="20" y="104"/>
                    </a:cubicBezTo>
                    <a:cubicBezTo>
                      <a:pt x="20" y="106"/>
                      <a:pt x="21" y="107"/>
                      <a:pt x="23" y="107"/>
                    </a:cubicBezTo>
                    <a:cubicBezTo>
                      <a:pt x="23" y="107"/>
                      <a:pt x="24" y="107"/>
                      <a:pt x="24" y="107"/>
                    </a:cubicBezTo>
                    <a:cubicBezTo>
                      <a:pt x="36" y="105"/>
                      <a:pt x="47" y="94"/>
                      <a:pt x="50" y="91"/>
                    </a:cubicBezTo>
                    <a:cubicBezTo>
                      <a:pt x="54" y="92"/>
                      <a:pt x="58" y="92"/>
                      <a:pt x="62" y="92"/>
                    </a:cubicBezTo>
                    <a:cubicBezTo>
                      <a:pt x="96" y="92"/>
                      <a:pt x="123" y="71"/>
                      <a:pt x="123" y="46"/>
                    </a:cubicBezTo>
                    <a:cubicBezTo>
                      <a:pt x="123" y="20"/>
                      <a:pt x="96" y="0"/>
                      <a:pt x="62" y="0"/>
                    </a:cubicBezTo>
                    <a:close/>
                    <a:moveTo>
                      <a:pt x="62" y="84"/>
                    </a:moveTo>
                    <a:cubicBezTo>
                      <a:pt x="58" y="84"/>
                      <a:pt x="55" y="84"/>
                      <a:pt x="51" y="83"/>
                    </a:cubicBezTo>
                    <a:cubicBezTo>
                      <a:pt x="51" y="83"/>
                      <a:pt x="50" y="83"/>
                      <a:pt x="50" y="83"/>
                    </a:cubicBezTo>
                    <a:cubicBezTo>
                      <a:pt x="48" y="83"/>
                      <a:pt x="45" y="84"/>
                      <a:pt x="44" y="86"/>
                    </a:cubicBezTo>
                    <a:cubicBezTo>
                      <a:pt x="42" y="88"/>
                      <a:pt x="38" y="93"/>
                      <a:pt x="32" y="96"/>
                    </a:cubicBezTo>
                    <a:cubicBezTo>
                      <a:pt x="34" y="92"/>
                      <a:pt x="35" y="89"/>
                      <a:pt x="35" y="85"/>
                    </a:cubicBezTo>
                    <a:cubicBezTo>
                      <a:pt x="35" y="84"/>
                      <a:pt x="35" y="84"/>
                      <a:pt x="35" y="84"/>
                    </a:cubicBezTo>
                    <a:cubicBezTo>
                      <a:pt x="35" y="81"/>
                      <a:pt x="33" y="78"/>
                      <a:pt x="31" y="77"/>
                    </a:cubicBezTo>
                    <a:cubicBezTo>
                      <a:pt x="17" y="70"/>
                      <a:pt x="8" y="58"/>
                      <a:pt x="8" y="46"/>
                    </a:cubicBezTo>
                    <a:cubicBezTo>
                      <a:pt x="8" y="25"/>
                      <a:pt x="32" y="7"/>
                      <a:pt x="62" y="7"/>
                    </a:cubicBezTo>
                    <a:cubicBezTo>
                      <a:pt x="91" y="7"/>
                      <a:pt x="115" y="25"/>
                      <a:pt x="115" y="46"/>
                    </a:cubicBezTo>
                    <a:cubicBezTo>
                      <a:pt x="115" y="67"/>
                      <a:pt x="91" y="84"/>
                      <a:pt x="62" y="84"/>
                    </a:cubicBezTo>
                    <a:close/>
                    <a:moveTo>
                      <a:pt x="62" y="84"/>
                    </a:moveTo>
                    <a:cubicBezTo>
                      <a:pt x="62" y="84"/>
                      <a:pt x="62" y="84"/>
                      <a:pt x="62" y="84"/>
                    </a:cubicBezTo>
                  </a:path>
                </a:pathLst>
              </a:custGeom>
              <a:grpFill/>
              <a:ln w="9525">
                <a:noFill/>
                <a:round/>
              </a:ln>
            </p:spPr>
            <p:txBody>
              <a:bodyPr vert="horz" wrap="square" lIns="91440" tIns="45720" rIns="91440" bIns="45720" numCol="1" anchor="t" anchorCtr="0" compatLnSpc="1"/>
              <a:lstStyle/>
              <a:p>
                <a:pPr>
                  <a:lnSpc>
                    <a:spcPct val="120000"/>
                  </a:lnSpc>
                </a:pPr>
                <a:endParaRPr lang="en-US" dirty="0">
                  <a:cs typeface="+mn-ea"/>
                  <a:sym typeface="+mn-lt"/>
                </a:endParaRPr>
              </a:p>
            </p:txBody>
          </p:sp>
        </p:grpSp>
      </p:grpSp>
      <p:sp>
        <p:nvSpPr>
          <p:cNvPr id="45" name="TextBox 44"/>
          <p:cNvSpPr txBox="1"/>
          <p:nvPr/>
        </p:nvSpPr>
        <p:spPr>
          <a:xfrm>
            <a:off x="5252585" y="1581894"/>
            <a:ext cx="1612900" cy="607695"/>
          </a:xfrm>
          <a:prstGeom prst="rect">
            <a:avLst/>
          </a:prstGeom>
          <a:noFill/>
        </p:spPr>
        <p:txBody>
          <a:bodyPr wrap="none" rtlCol="0">
            <a:spAutoFit/>
          </a:bodyPr>
          <a:lstStyle/>
          <a:p>
            <a:pPr algn="ctr">
              <a:lnSpc>
                <a:spcPct val="120000"/>
              </a:lnSpc>
            </a:pPr>
            <a:r>
              <a:rPr lang="zh-CN" altLang="en-US" sz="2800" b="1" dirty="0">
                <a:solidFill>
                  <a:srgbClr val="232222"/>
                </a:solidFill>
                <a:cs typeface="+mn-ea"/>
                <a:sym typeface="+mn-lt"/>
              </a:rPr>
              <a:t>实验内容</a:t>
            </a:r>
            <a:endParaRPr lang="zh-CN" altLang="en-US" sz="2800" b="1" dirty="0">
              <a:solidFill>
                <a:srgbClr val="232222"/>
              </a:solidFill>
              <a:cs typeface="+mn-ea"/>
              <a:sym typeface="+mn-lt"/>
            </a:endParaRPr>
          </a:p>
        </p:txBody>
      </p:sp>
      <p:grpSp>
        <p:nvGrpSpPr>
          <p:cNvPr id="46" name="Group 45"/>
          <p:cNvGrpSpPr/>
          <p:nvPr/>
        </p:nvGrpSpPr>
        <p:grpSpPr>
          <a:xfrm flipH="1">
            <a:off x="5584648" y="2201799"/>
            <a:ext cx="862961" cy="50044"/>
            <a:chOff x="5012716" y="1129776"/>
            <a:chExt cx="3148718" cy="103072"/>
          </a:xfrm>
          <a:solidFill>
            <a:srgbClr val="7F1769"/>
          </a:solidFill>
        </p:grpSpPr>
        <p:sp>
          <p:nvSpPr>
            <p:cNvPr id="47" name="Rounded Rectangle 46"/>
            <p:cNvSpPr/>
            <p:nvPr/>
          </p:nvSpPr>
          <p:spPr>
            <a:xfrm>
              <a:off x="5012716" y="1129776"/>
              <a:ext cx="1623093" cy="103072"/>
            </a:xfrm>
            <a:prstGeom prst="roundRect">
              <a:avLst>
                <a:gd name="adj" fmla="val 50000"/>
              </a:avLst>
            </a:prstGeom>
            <a:grp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dirty="0">
                <a:cs typeface="+mn-ea"/>
                <a:sym typeface="+mn-lt"/>
              </a:endParaRPr>
            </a:p>
          </p:txBody>
        </p:sp>
        <p:sp>
          <p:nvSpPr>
            <p:cNvPr id="48" name="Rounded Rectangle 47"/>
            <p:cNvSpPr/>
            <p:nvPr/>
          </p:nvSpPr>
          <p:spPr>
            <a:xfrm>
              <a:off x="6910165" y="1129776"/>
              <a:ext cx="660462" cy="103072"/>
            </a:xfrm>
            <a:prstGeom prst="roundRect">
              <a:avLst>
                <a:gd name="adj" fmla="val 50000"/>
              </a:avLst>
            </a:prstGeom>
            <a:grp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dirty="0">
                <a:cs typeface="+mn-ea"/>
                <a:sym typeface="+mn-lt"/>
              </a:endParaRPr>
            </a:p>
          </p:txBody>
        </p:sp>
        <p:sp>
          <p:nvSpPr>
            <p:cNvPr id="49" name="Rounded Rectangle 48"/>
            <p:cNvSpPr/>
            <p:nvPr/>
          </p:nvSpPr>
          <p:spPr>
            <a:xfrm>
              <a:off x="7831205" y="1129776"/>
              <a:ext cx="330229" cy="103072"/>
            </a:xfrm>
            <a:prstGeom prst="roundRect">
              <a:avLst>
                <a:gd name="adj" fmla="val 50000"/>
              </a:avLst>
            </a:prstGeom>
            <a:grp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dirty="0">
                <a:cs typeface="+mn-ea"/>
                <a:sym typeface="+mn-lt"/>
              </a:endParaRPr>
            </a:p>
          </p:txBody>
        </p:sp>
      </p:grpSp>
      <p:sp>
        <p:nvSpPr>
          <p:cNvPr id="50" name="TextBox 49"/>
          <p:cNvSpPr txBox="1"/>
          <p:nvPr/>
        </p:nvSpPr>
        <p:spPr>
          <a:xfrm>
            <a:off x="2435225" y="2489200"/>
            <a:ext cx="6995160" cy="1214755"/>
          </a:xfrm>
          <a:prstGeom prst="rect">
            <a:avLst/>
          </a:prstGeom>
          <a:noFill/>
        </p:spPr>
        <p:txBody>
          <a:bodyPr wrap="square" lIns="109710" tIns="54855" rIns="109710" bIns="54855" rtlCol="0">
            <a:spAutoFit/>
          </a:bodyPr>
          <a:lstStyle/>
          <a:p>
            <a:pPr algn="l">
              <a:lnSpc>
                <a:spcPct val="120000"/>
              </a:lnSpc>
            </a:pPr>
            <a:r>
              <a:rPr lang="en-US" altLang="zh-CN" sz="1200" dirty="0" smtClean="0">
                <a:cs typeface="+mn-ea"/>
                <a:sym typeface="+mn-lt"/>
              </a:rPr>
              <a:t>    </a:t>
            </a:r>
            <a:r>
              <a:rPr lang="zh-CN" altLang="en-US" sz="1200" dirty="0" smtClean="0">
                <a:cs typeface="+mn-ea"/>
                <a:sym typeface="+mn-lt"/>
              </a:rPr>
              <a:t>主要介绍了作者使用DynSQL模糊测试工具对</a:t>
            </a:r>
            <a:r>
              <a:rPr lang="zh-CN" altLang="en-US" sz="1200" dirty="0" smtClean="0">
                <a:solidFill>
                  <a:srgbClr val="FF0000"/>
                </a:solidFill>
                <a:cs typeface="+mn-ea"/>
                <a:sym typeface="+mn-lt"/>
              </a:rPr>
              <a:t>六个DBMS</a:t>
            </a:r>
            <a:r>
              <a:rPr lang="zh-CN" altLang="en-US" sz="1200" dirty="0" smtClean="0">
                <a:cs typeface="+mn-ea"/>
                <a:sym typeface="+mn-lt"/>
              </a:rPr>
              <a:t>（SQLite、MySQL、MariaDB、PostgreSQL、MonetDB和ClickHouse）进行的实验。作者使用了动态查询交互、错误反馈和种子选择等技术来提高模糊测试的效率和准确性。实验结果表明，DynSQL模糊测试工具可以有效地发现DBMS中的关键漏洞和错误，并且比其他模糊测试工具具有</a:t>
            </a:r>
            <a:r>
              <a:rPr lang="zh-CN" altLang="en-US" sz="1200" dirty="0" smtClean="0">
                <a:solidFill>
                  <a:srgbClr val="FF0000"/>
                </a:solidFill>
                <a:cs typeface="+mn-ea"/>
                <a:sym typeface="+mn-lt"/>
              </a:rPr>
              <a:t>更高的效率和准确性</a:t>
            </a:r>
            <a:r>
              <a:rPr lang="zh-CN" altLang="en-US" sz="1200" dirty="0" smtClean="0">
                <a:cs typeface="+mn-ea"/>
                <a:sym typeface="+mn-lt"/>
              </a:rPr>
              <a:t>。作者还对DynSQL的性能进行了详细的分析和比较，证明了DynSQL在代码覆盖率和漏洞发现率等方面的优越性。</a:t>
            </a:r>
            <a:endParaRPr lang="zh-CN" altLang="en-US" sz="1200" dirty="0" smtClean="0">
              <a:cs typeface="+mn-ea"/>
              <a:sym typeface="+mn-lt"/>
            </a:endParaRPr>
          </a:p>
        </p:txBody>
      </p:sp>
      <p:grpSp>
        <p:nvGrpSpPr>
          <p:cNvPr id="54" name="组合 53"/>
          <p:cNvGrpSpPr/>
          <p:nvPr/>
        </p:nvGrpSpPr>
        <p:grpSpPr>
          <a:xfrm>
            <a:off x="0" y="203648"/>
            <a:ext cx="2472648" cy="583565"/>
            <a:chOff x="0" y="245553"/>
            <a:chExt cx="2472648" cy="583565"/>
          </a:xfrm>
        </p:grpSpPr>
        <p:sp>
          <p:nvSpPr>
            <p:cNvPr id="55" name="文本框 25"/>
            <p:cNvSpPr txBox="1"/>
            <p:nvPr/>
          </p:nvSpPr>
          <p:spPr>
            <a:xfrm>
              <a:off x="722588" y="245553"/>
              <a:ext cx="175006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实验</a:t>
              </a:r>
              <a:r>
                <a:rPr lang="zh-CN" altLang="en-US" sz="2665" b="1" spc="400" dirty="0">
                  <a:ea typeface="思源黑体 CN Medium" panose="020B0600000000000000" pitchFamily="34" charset="-122"/>
                  <a:cs typeface="+mn-ea"/>
                  <a:sym typeface="+mn-lt"/>
                </a:rPr>
                <a:t>概述</a:t>
              </a:r>
              <a:endParaRPr lang="zh-CN" altLang="en-US" sz="2665" b="1" spc="400" dirty="0">
                <a:ea typeface="思源黑体 CN Medium" panose="020B0600000000000000" pitchFamily="34" charset="-122"/>
                <a:cs typeface="+mn-ea"/>
                <a:sym typeface="+mn-lt"/>
              </a:endParaRPr>
            </a:p>
          </p:txBody>
        </p:sp>
        <p:sp>
          <p:nvSpPr>
            <p:cNvPr id="56" name="矩形 55"/>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p:tgtEl>
                                          <p:spTgt spid="9"/>
                                        </p:tgtEl>
                                        <p:attrNameLst>
                                          <p:attrName>ppt_y</p:attrName>
                                        </p:attrNameLst>
                                      </p:cBhvr>
                                      <p:tavLst>
                                        <p:tav tm="0">
                                          <p:val>
                                            <p:strVal val="#ppt_y+#ppt_h*1.125000"/>
                                          </p:val>
                                        </p:tav>
                                        <p:tav tm="100000">
                                          <p:val>
                                            <p:strVal val="#ppt_y"/>
                                          </p:val>
                                        </p:tav>
                                      </p:tavLst>
                                    </p:anim>
                                    <p:animEffect transition="in" filter="wipe(up)">
                                      <p:cBhvr>
                                        <p:cTn id="8" dur="500"/>
                                        <p:tgtEl>
                                          <p:spTgt spid="9"/>
                                        </p:tgtEl>
                                      </p:cBhvr>
                                    </p:animEffect>
                                  </p:childTnLst>
                                </p:cTn>
                              </p:par>
                              <p:par>
                                <p:cTn id="9" presetID="12" presetClass="entr" presetSubtype="4" fill="hold" nodeType="with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p:tgtEl>
                                          <p:spTgt spid="31"/>
                                        </p:tgtEl>
                                        <p:attrNameLst>
                                          <p:attrName>ppt_y</p:attrName>
                                        </p:attrNameLst>
                                      </p:cBhvr>
                                      <p:tavLst>
                                        <p:tav tm="0">
                                          <p:val>
                                            <p:strVal val="#ppt_y+#ppt_h*1.125000"/>
                                          </p:val>
                                        </p:tav>
                                        <p:tav tm="100000">
                                          <p:val>
                                            <p:strVal val="#ppt_y"/>
                                          </p:val>
                                        </p:tav>
                                      </p:tavLst>
                                    </p:anim>
                                    <p:animEffect transition="in" filter="wipe(up)">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p:tgtEl>
                                          <p:spTgt spid="10"/>
                                        </p:tgtEl>
                                        <p:attrNameLst>
                                          <p:attrName>ppt_y</p:attrName>
                                        </p:attrNameLst>
                                      </p:cBhvr>
                                      <p:tavLst>
                                        <p:tav tm="0">
                                          <p:val>
                                            <p:strVal val="#ppt_y+#ppt_h*1.125000"/>
                                          </p:val>
                                        </p:tav>
                                        <p:tav tm="100000">
                                          <p:val>
                                            <p:strVal val="#ppt_y"/>
                                          </p:val>
                                        </p:tav>
                                      </p:tavLst>
                                    </p:anim>
                                    <p:animEffect transition="in" filter="wipe(up)">
                                      <p:cBhvr>
                                        <p:cTn id="18" dur="500"/>
                                        <p:tgtEl>
                                          <p:spTgt spid="10"/>
                                        </p:tgtEl>
                                      </p:cBhvr>
                                    </p:animEffect>
                                  </p:childTnLst>
                                </p:cTn>
                              </p:par>
                              <p:par>
                                <p:cTn id="19" presetID="12" presetClass="entr" presetSubtype="4"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p:tgtEl>
                                          <p:spTgt spid="19"/>
                                        </p:tgtEl>
                                        <p:attrNameLst>
                                          <p:attrName>ppt_y</p:attrName>
                                        </p:attrNameLst>
                                      </p:cBhvr>
                                      <p:tavLst>
                                        <p:tav tm="0">
                                          <p:val>
                                            <p:strVal val="#ppt_y+#ppt_h*1.125000"/>
                                          </p:val>
                                        </p:tav>
                                        <p:tav tm="100000">
                                          <p:val>
                                            <p:strVal val="#ppt_y"/>
                                          </p:val>
                                        </p:tav>
                                      </p:tavLst>
                                    </p:anim>
                                    <p:animEffect transition="in" filter="wipe(up)">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ox(in)">
                                      <p:cBhvr>
                                        <p:cTn id="27" dur="2000"/>
                                        <p:tgtEl>
                                          <p:spTgt spid="11"/>
                                        </p:tgtEl>
                                      </p:cBhvr>
                                    </p:animEffect>
                                  </p:childTnLst>
                                </p:cTn>
                              </p:par>
                              <p:par>
                                <p:cTn id="28" presetID="4" presetClass="entr" presetSubtype="16" fill="hold"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box(in)">
                                      <p:cBhvr>
                                        <p:cTn id="30" dur="2000"/>
                                        <p:tgtEl>
                                          <p:spTgt spid="37"/>
                                        </p:tgtEl>
                                      </p:cBhvr>
                                    </p:animEffect>
                                  </p:childTnLst>
                                </p:cTn>
                              </p:par>
                            </p:childTnLst>
                          </p:cTn>
                        </p:par>
                      </p:childTnLst>
                    </p:cTn>
                  </p:par>
                  <p:par>
                    <p:cTn id="31" fill="hold">
                      <p:stCondLst>
                        <p:cond delay="indefinite"/>
                      </p:stCondLst>
                      <p:childTnLst>
                        <p:par>
                          <p:cTn id="32" fill="hold">
                            <p:stCondLst>
                              <p:cond delay="0"/>
                            </p:stCondLst>
                            <p:childTnLst>
                              <p:par>
                                <p:cTn id="33" presetID="4" presetClass="entr" presetSubtype="16"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box(in)">
                                      <p:cBhvr>
                                        <p:cTn id="35" dur="2000"/>
                                        <p:tgtEl>
                                          <p:spTgt spid="12"/>
                                        </p:tgtEl>
                                      </p:cBhvr>
                                    </p:animEffect>
                                  </p:childTnLst>
                                </p:cTn>
                              </p:par>
                              <p:par>
                                <p:cTn id="36" presetID="4" presetClass="entr" presetSubtype="16" fill="hold"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box(in)">
                                      <p:cBhvr>
                                        <p:cTn id="38"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0" grpId="0"/>
      <p:bldP spid="10" grpId="1"/>
      <p:bldP spid="11" grpId="0"/>
      <p:bldP spid="11" grpId="1"/>
      <p:bldP spid="12" grpId="0"/>
      <p:bldP spid="12"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椭圆 148"/>
          <p:cNvSpPr/>
          <p:nvPr/>
        </p:nvSpPr>
        <p:spPr>
          <a:xfrm>
            <a:off x="1421442" y="3818221"/>
            <a:ext cx="787791" cy="808797"/>
          </a:xfrm>
          <a:prstGeom prst="ellipse">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Times New Roman" panose="02020603050405020304" charset="0"/>
              </a:rPr>
              <a:t>01</a:t>
            </a:r>
            <a:endParaRPr lang="zh-CN" altLang="en-US" sz="2400" b="1" dirty="0">
              <a:solidFill>
                <a:schemeClr val="bg1"/>
              </a:solidFill>
              <a:latin typeface="Times New Roman" panose="02020603050405020304" charset="0"/>
            </a:endParaRPr>
          </a:p>
        </p:txBody>
      </p:sp>
      <p:grpSp>
        <p:nvGrpSpPr>
          <p:cNvPr id="150" name="组合 149"/>
          <p:cNvGrpSpPr/>
          <p:nvPr/>
        </p:nvGrpSpPr>
        <p:grpSpPr>
          <a:xfrm>
            <a:off x="-104658" y="4870948"/>
            <a:ext cx="3738880" cy="881666"/>
            <a:chOff x="6309789" y="1421503"/>
            <a:chExt cx="5223330" cy="881666"/>
          </a:xfrm>
        </p:grpSpPr>
        <p:sp>
          <p:nvSpPr>
            <p:cNvPr id="151" name="文本框 150"/>
            <p:cNvSpPr txBox="1"/>
            <p:nvPr/>
          </p:nvSpPr>
          <p:spPr>
            <a:xfrm>
              <a:off x="6309789" y="1421503"/>
              <a:ext cx="5223330" cy="521970"/>
            </a:xfrm>
            <a:prstGeom prst="rect">
              <a:avLst/>
            </a:prstGeom>
            <a:noFill/>
          </p:spPr>
          <p:txBody>
            <a:bodyPr wrap="none" rtlCol="0">
              <a:spAutoFit/>
              <a:scene3d>
                <a:camera prst="orthographicFront"/>
                <a:lightRig rig="threePt" dir="t"/>
              </a:scene3d>
              <a:sp3d contourW="12700"/>
            </a:bodyPr>
            <a:lstStyle/>
            <a:p>
              <a:pPr lvl="0" algn="ctr" defTabSz="914400">
                <a:defRPr/>
              </a:pPr>
              <a:r>
                <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Times New Roman" panose="02020603050405020304" charset="0"/>
                  <a:sym typeface="Arial" panose="020B0604020202020204" pitchFamily="34" charset="0"/>
                </a:rPr>
                <a:t>相关研究、</a:t>
              </a:r>
              <a:r>
                <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Times New Roman" panose="02020603050405020304" charset="0"/>
                  <a:sym typeface="Arial" panose="020B0604020202020204" pitchFamily="34" charset="0"/>
                </a:rPr>
                <a:t>背景与动机</a:t>
              </a:r>
              <a:endPar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Times New Roman" panose="02020603050405020304" charset="0"/>
                <a:sym typeface="Arial" panose="020B0604020202020204" pitchFamily="34" charset="0"/>
              </a:endParaRPr>
            </a:p>
          </p:txBody>
        </p:sp>
        <p:sp>
          <p:nvSpPr>
            <p:cNvPr id="152" name="文本框 151"/>
            <p:cNvSpPr txBox="1"/>
            <p:nvPr/>
          </p:nvSpPr>
          <p:spPr>
            <a:xfrm>
              <a:off x="7239262" y="1889149"/>
              <a:ext cx="3348417" cy="414020"/>
            </a:xfrm>
            <a:prstGeom prst="rect">
              <a:avLst/>
            </a:prstGeom>
            <a:noFill/>
          </p:spPr>
          <p:txBody>
            <a:bodyPr wrap="square" rtlCol="0">
              <a:spAutoFit/>
              <a:scene3d>
                <a:camera prst="orthographicFront"/>
                <a:lightRig rig="threePt" dir="t"/>
              </a:scene3d>
            </a:bodyPr>
            <a:lstStyle/>
            <a:p>
              <a:pPr marL="0" marR="0" lvl="0" indent="0" algn="ctr" defTabSz="914400" rtl="0" eaLnBrk="1" fontAlgn="auto" latinLnBrk="0" hangingPunct="1">
                <a:spcBef>
                  <a:spcPts val="0"/>
                </a:spcBef>
                <a:spcAft>
                  <a:spcPts val="0"/>
                </a:spcAft>
                <a:buClrTx/>
                <a:buSzTx/>
                <a:buFontTx/>
                <a:buNone/>
                <a:defRPr/>
              </a:pPr>
              <a:r>
                <a:rPr kumimoji="0" lang="en-US" altLang="zh-CN"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rPr>
                <a:t>Related research, background, and motivation</a:t>
              </a:r>
              <a:endParaRPr kumimoji="0" lang="en-US" altLang="zh-CN"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endParaRPr>
            </a:p>
          </p:txBody>
        </p:sp>
      </p:grpSp>
      <p:sp>
        <p:nvSpPr>
          <p:cNvPr id="165" name="椭圆 164"/>
          <p:cNvSpPr/>
          <p:nvPr/>
        </p:nvSpPr>
        <p:spPr>
          <a:xfrm>
            <a:off x="4355145" y="3820682"/>
            <a:ext cx="787790" cy="808797"/>
          </a:xfrm>
          <a:prstGeom prst="ellipse">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Times New Roman" panose="02020603050405020304" charset="0"/>
              </a:rPr>
              <a:t>02</a:t>
            </a:r>
            <a:endParaRPr lang="zh-CN" altLang="en-US" sz="2400" b="1" dirty="0">
              <a:solidFill>
                <a:schemeClr val="bg1"/>
              </a:solidFill>
              <a:latin typeface="Times New Roman" panose="02020603050405020304" charset="0"/>
            </a:endParaRPr>
          </a:p>
        </p:txBody>
      </p:sp>
      <p:grpSp>
        <p:nvGrpSpPr>
          <p:cNvPr id="166" name="组合 165"/>
          <p:cNvGrpSpPr/>
          <p:nvPr/>
        </p:nvGrpSpPr>
        <p:grpSpPr>
          <a:xfrm>
            <a:off x="3581006" y="4873409"/>
            <a:ext cx="2316480" cy="745502"/>
            <a:chOff x="7511126" y="1394701"/>
            <a:chExt cx="3582978" cy="745502"/>
          </a:xfrm>
        </p:grpSpPr>
        <p:sp>
          <p:nvSpPr>
            <p:cNvPr id="167" name="文本框 166"/>
            <p:cNvSpPr txBox="1"/>
            <p:nvPr/>
          </p:nvSpPr>
          <p:spPr>
            <a:xfrm>
              <a:off x="7511126" y="1394701"/>
              <a:ext cx="3582978" cy="521970"/>
            </a:xfrm>
            <a:prstGeom prst="rect">
              <a:avLst/>
            </a:prstGeom>
            <a:noFill/>
          </p:spPr>
          <p:txBody>
            <a:bodyPr wrap="none" rtlCol="0">
              <a:spAutoFit/>
              <a:scene3d>
                <a:camera prst="orthographicFront"/>
                <a:lightRig rig="threePt" dir="t"/>
              </a:scene3d>
              <a:sp3d contourW="12700"/>
            </a:bodyPr>
            <a:lstStyle/>
            <a:p>
              <a:pPr lvl="0" algn="ctr" defTabSz="914400">
                <a:defRPr/>
              </a:pPr>
              <a:r>
                <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rPr>
                <a:t>主要</a:t>
              </a:r>
              <a:r>
                <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rPr>
                <a:t>研究内容</a:t>
              </a:r>
              <a:endPar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endParaRPr>
            </a:p>
          </p:txBody>
        </p:sp>
        <p:sp>
          <p:nvSpPr>
            <p:cNvPr id="168" name="文本框 167"/>
            <p:cNvSpPr txBox="1"/>
            <p:nvPr/>
          </p:nvSpPr>
          <p:spPr>
            <a:xfrm>
              <a:off x="7593531" y="1887473"/>
              <a:ext cx="3348417" cy="252730"/>
            </a:xfrm>
            <a:prstGeom prst="rect">
              <a:avLst/>
            </a:prstGeom>
            <a:noFill/>
          </p:spPr>
          <p:txBody>
            <a:bodyPr wrap="square" rtlCol="0">
              <a:spAutoFit/>
              <a:scene3d>
                <a:camera prst="orthographicFront"/>
                <a:lightRig rig="threePt" dir="t"/>
              </a:scene3d>
            </a:bodyPr>
            <a:lstStyle/>
            <a:p>
              <a:pPr marL="0" marR="0" lvl="0" indent="0" algn="ctr" defTabSz="914400" rtl="0" eaLnBrk="1" fontAlgn="auto" latinLnBrk="0" hangingPunct="1">
                <a:spcBef>
                  <a:spcPts val="0"/>
                </a:spcBef>
                <a:spcAft>
                  <a:spcPts val="0"/>
                </a:spcAft>
                <a:buClrTx/>
                <a:buSzTx/>
                <a:buFontTx/>
                <a:buNone/>
                <a:defRPr/>
              </a:pPr>
              <a:r>
                <a:rPr kumimoji="0" lang="zh-CN" altLang="en-US"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rPr>
                <a:t>research contents</a:t>
              </a:r>
              <a:endParaRPr kumimoji="0" lang="zh-CN" altLang="en-US"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endParaRPr>
            </a:p>
          </p:txBody>
        </p:sp>
      </p:grpSp>
      <p:sp>
        <p:nvSpPr>
          <p:cNvPr id="177" name="椭圆 176"/>
          <p:cNvSpPr/>
          <p:nvPr/>
        </p:nvSpPr>
        <p:spPr>
          <a:xfrm>
            <a:off x="7346911" y="3820682"/>
            <a:ext cx="787789" cy="808797"/>
          </a:xfrm>
          <a:prstGeom prst="ellipse">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Times New Roman" panose="02020603050405020304" charset="0"/>
              </a:rPr>
              <a:t>03</a:t>
            </a:r>
            <a:endParaRPr lang="zh-CN" altLang="en-US" sz="2400" b="1" dirty="0">
              <a:solidFill>
                <a:schemeClr val="bg1"/>
              </a:solidFill>
              <a:latin typeface="Times New Roman" panose="02020603050405020304" charset="0"/>
            </a:endParaRPr>
          </a:p>
        </p:txBody>
      </p:sp>
      <p:grpSp>
        <p:nvGrpSpPr>
          <p:cNvPr id="178" name="组合 177"/>
          <p:cNvGrpSpPr/>
          <p:nvPr/>
        </p:nvGrpSpPr>
        <p:grpSpPr>
          <a:xfrm>
            <a:off x="5798693" y="4851819"/>
            <a:ext cx="3383280" cy="1062317"/>
            <a:chOff x="6769703" y="1365666"/>
            <a:chExt cx="4952758" cy="1062317"/>
          </a:xfrm>
        </p:grpSpPr>
        <p:sp>
          <p:nvSpPr>
            <p:cNvPr id="179" name="文本框 178"/>
            <p:cNvSpPr txBox="1"/>
            <p:nvPr/>
          </p:nvSpPr>
          <p:spPr>
            <a:xfrm>
              <a:off x="6769703" y="1365666"/>
              <a:ext cx="4952758" cy="521970"/>
            </a:xfrm>
            <a:prstGeom prst="rect">
              <a:avLst/>
            </a:prstGeom>
            <a:noFill/>
          </p:spPr>
          <p:txBody>
            <a:bodyPr wrap="none" rtlCol="0">
              <a:spAutoFit/>
              <a:scene3d>
                <a:camera prst="orthographicFront"/>
                <a:lightRig rig="threePt" dir="t"/>
              </a:scene3d>
              <a:sp3d contourW="12700"/>
            </a:bodyPr>
            <a:lstStyle/>
            <a:p>
              <a:pPr lvl="0" algn="ctr" defTabSz="914400">
                <a:defRPr/>
              </a:pPr>
              <a:r>
                <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rPr>
                <a:t>对比实验与</a:t>
              </a:r>
              <a:r>
                <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rPr>
                <a:t>研究成果</a:t>
              </a:r>
              <a:endPar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endParaRPr>
            </a:p>
          </p:txBody>
        </p:sp>
        <p:sp>
          <p:nvSpPr>
            <p:cNvPr id="180" name="文本框 179"/>
            <p:cNvSpPr txBox="1"/>
            <p:nvPr/>
          </p:nvSpPr>
          <p:spPr>
            <a:xfrm>
              <a:off x="7571874" y="1852038"/>
              <a:ext cx="3348417" cy="575945"/>
            </a:xfrm>
            <a:prstGeom prst="rect">
              <a:avLst/>
            </a:prstGeom>
            <a:noFill/>
          </p:spPr>
          <p:txBody>
            <a:bodyPr wrap="square" rtlCol="0">
              <a:spAutoFit/>
              <a:scene3d>
                <a:camera prst="orthographicFront"/>
                <a:lightRig rig="threePt" dir="t"/>
              </a:scene3d>
            </a:bodyPr>
            <a:lstStyle/>
            <a:p>
              <a:pPr marL="0" marR="0" lvl="0" indent="0" algn="ctr" defTabSz="914400" rtl="0" eaLnBrk="1" fontAlgn="auto" latinLnBrk="0" hangingPunct="1">
                <a:spcBef>
                  <a:spcPts val="0"/>
                </a:spcBef>
                <a:spcAft>
                  <a:spcPts val="0"/>
                </a:spcAft>
                <a:buClrTx/>
                <a:buSzTx/>
                <a:buFontTx/>
                <a:buNone/>
                <a:defRPr/>
              </a:pPr>
              <a:r>
                <a:rPr kumimoji="0" lang="zh-CN" altLang="en-US"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rPr>
                <a:t>Comparative experiments and research results</a:t>
              </a:r>
              <a:endParaRPr kumimoji="0" lang="zh-CN" altLang="en-US"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endParaRPr>
            </a:p>
            <a:p>
              <a:pPr marL="0" marR="0" lvl="0" indent="0" algn="ctr" defTabSz="914400" rtl="0" eaLnBrk="1" fontAlgn="auto" latinLnBrk="0" hangingPunct="1">
                <a:spcBef>
                  <a:spcPts val="0"/>
                </a:spcBef>
                <a:spcAft>
                  <a:spcPts val="0"/>
                </a:spcAft>
                <a:buClrTx/>
                <a:buSzTx/>
                <a:buFontTx/>
                <a:buNone/>
                <a:defRPr/>
              </a:pPr>
              <a:endParaRPr kumimoji="0" lang="zh-CN" altLang="en-US"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endParaRPr>
            </a:p>
          </p:txBody>
        </p:sp>
      </p:grpSp>
      <p:sp>
        <p:nvSpPr>
          <p:cNvPr id="185" name="椭圆 184"/>
          <p:cNvSpPr/>
          <p:nvPr/>
        </p:nvSpPr>
        <p:spPr>
          <a:xfrm>
            <a:off x="10019333" y="3820682"/>
            <a:ext cx="787789" cy="808797"/>
          </a:xfrm>
          <a:prstGeom prst="ellipse">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Times New Roman" panose="02020603050405020304" charset="0"/>
              </a:rPr>
              <a:t>04</a:t>
            </a:r>
            <a:endParaRPr lang="zh-CN" altLang="en-US" sz="2400" b="1" dirty="0">
              <a:solidFill>
                <a:schemeClr val="bg1"/>
              </a:solidFill>
              <a:latin typeface="Times New Roman" panose="02020603050405020304" charset="0"/>
            </a:endParaRPr>
          </a:p>
        </p:txBody>
      </p:sp>
      <p:grpSp>
        <p:nvGrpSpPr>
          <p:cNvPr id="186" name="组合 185"/>
          <p:cNvGrpSpPr/>
          <p:nvPr/>
        </p:nvGrpSpPr>
        <p:grpSpPr>
          <a:xfrm>
            <a:off x="9236859" y="4873409"/>
            <a:ext cx="2287339" cy="717667"/>
            <a:chOff x="7580016" y="1479982"/>
            <a:chExt cx="3348417" cy="717667"/>
          </a:xfrm>
        </p:grpSpPr>
        <p:sp>
          <p:nvSpPr>
            <p:cNvPr id="187" name="文本框 186"/>
            <p:cNvSpPr txBox="1"/>
            <p:nvPr/>
          </p:nvSpPr>
          <p:spPr>
            <a:xfrm>
              <a:off x="7784460" y="1479982"/>
              <a:ext cx="2870516" cy="521970"/>
            </a:xfrm>
            <a:prstGeom prst="rect">
              <a:avLst/>
            </a:prstGeom>
            <a:noFill/>
          </p:spPr>
          <p:txBody>
            <a:bodyPr wrap="none" rtlCol="0">
              <a:spAutoFit/>
              <a:scene3d>
                <a:camera prst="orthographicFront"/>
                <a:lightRig rig="threePt" dir="t"/>
              </a:scene3d>
              <a:sp3d contourW="12700"/>
            </a:bodyPr>
            <a:lstStyle/>
            <a:p>
              <a:pPr lvl="0" algn="ctr" defTabSz="914400">
                <a:defRPr/>
              </a:pPr>
              <a:r>
                <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rPr>
                <a:t>改进与</a:t>
              </a:r>
              <a:r>
                <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rPr>
                <a:t>总结</a:t>
              </a:r>
              <a:endParaRPr kumimoji="0" lang="zh-CN" altLang="en-US" sz="2800" i="0" u="none" strike="noStrike" kern="1200" cap="none" spc="0" normalizeH="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endParaRPr>
            </a:p>
          </p:txBody>
        </p:sp>
        <p:sp>
          <p:nvSpPr>
            <p:cNvPr id="188" name="文本框 187"/>
            <p:cNvSpPr txBox="1"/>
            <p:nvPr/>
          </p:nvSpPr>
          <p:spPr>
            <a:xfrm>
              <a:off x="7580016" y="1944919"/>
              <a:ext cx="3348417" cy="252730"/>
            </a:xfrm>
            <a:prstGeom prst="rect">
              <a:avLst/>
            </a:prstGeom>
            <a:noFill/>
          </p:spPr>
          <p:txBody>
            <a:bodyPr wrap="square" rtlCol="0">
              <a:spAutoFit/>
              <a:scene3d>
                <a:camera prst="orthographicFront"/>
                <a:lightRig rig="threePt" dir="t"/>
              </a:scene3d>
            </a:bodyPr>
            <a:lstStyle/>
            <a:p>
              <a:pPr marL="0" marR="0" lvl="0" indent="0" algn="ctr" defTabSz="914400" rtl="0" eaLnBrk="1" fontAlgn="auto" latinLnBrk="0" hangingPunct="1">
                <a:spcBef>
                  <a:spcPts val="0"/>
                </a:spcBef>
                <a:spcAft>
                  <a:spcPts val="0"/>
                </a:spcAft>
                <a:buClrTx/>
                <a:buSzTx/>
                <a:buFontTx/>
                <a:buNone/>
                <a:defRPr/>
              </a:pPr>
              <a:r>
                <a:rPr kumimoji="0" lang="en-US" altLang="zh-CN"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rPr>
                <a:t>approvement</a:t>
              </a:r>
              <a:r>
                <a:rPr kumimoji="0" lang="zh-CN" altLang="en-US"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rPr>
                <a:t> and Summary</a:t>
              </a:r>
              <a:endParaRPr kumimoji="0" lang="zh-CN" altLang="en-US" sz="1050"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endParaRPr>
            </a:p>
          </p:txBody>
        </p:sp>
      </p:grpSp>
      <p:sp>
        <p:nvSpPr>
          <p:cNvPr id="29" name="文本框 28"/>
          <p:cNvSpPr txBox="1"/>
          <p:nvPr/>
        </p:nvSpPr>
        <p:spPr>
          <a:xfrm>
            <a:off x="654259" y="1465541"/>
            <a:ext cx="3668975" cy="1200329"/>
          </a:xfrm>
          <a:prstGeom prst="rect">
            <a:avLst/>
          </a:prstGeom>
          <a:noFill/>
        </p:spPr>
        <p:txBody>
          <a:bodyPr wrap="square" rtlCol="0">
            <a:spAutoFit/>
          </a:bodyPr>
          <a:lstStyle/>
          <a:p>
            <a:pPr algn="ctr"/>
            <a:r>
              <a:rPr lang="zh-CN" altLang="en-US" sz="7200" b="1" dirty="0">
                <a:latin typeface="Times New Roman" panose="02020603050405020304" charset="0"/>
                <a:ea typeface="Times New Roman" panose="02020603050405020304" charset="0"/>
                <a:sym typeface="Arial" panose="020B0604020202020204" pitchFamily="34" charset="0"/>
              </a:rPr>
              <a:t>目录</a:t>
            </a:r>
            <a:endParaRPr lang="zh-CN" altLang="en-US" sz="7200" b="1" dirty="0">
              <a:latin typeface="Times New Roman" panose="02020603050405020304" charset="0"/>
              <a:ea typeface="Times New Roman" panose="02020603050405020304" charset="0"/>
              <a:sym typeface="Arial" panose="020B0604020202020204" pitchFamily="34" charset="0"/>
            </a:endParaRPr>
          </a:p>
        </p:txBody>
      </p:sp>
      <p:sp>
        <p:nvSpPr>
          <p:cNvPr id="30" name="文本框 29"/>
          <p:cNvSpPr txBox="1"/>
          <p:nvPr/>
        </p:nvSpPr>
        <p:spPr>
          <a:xfrm>
            <a:off x="4077893" y="1831586"/>
            <a:ext cx="3215872" cy="523220"/>
          </a:xfrm>
          <a:prstGeom prst="rect">
            <a:avLst/>
          </a:prstGeom>
          <a:noFill/>
        </p:spPr>
        <p:txBody>
          <a:bodyPr wrap="square" rtlCol="0">
            <a:spAutoFit/>
          </a:bodyPr>
          <a:lstStyle/>
          <a:p>
            <a:pPr algn="dist"/>
            <a:r>
              <a:rPr lang="en-US" altLang="zh-CN" sz="2800" b="1" spc="600" dirty="0">
                <a:latin typeface="Times New Roman" panose="02020603050405020304" charset="0"/>
                <a:ea typeface="Times New Roman" panose="02020603050405020304" charset="0"/>
                <a:sym typeface="Arial" panose="020B0604020202020204" pitchFamily="34" charset="0"/>
              </a:rPr>
              <a:t>CONTENTS</a:t>
            </a:r>
            <a:endParaRPr lang="zh-CN" altLang="en-US" sz="2800" b="1" spc="600" dirty="0">
              <a:latin typeface="Times New Roman" panose="02020603050405020304" charset="0"/>
              <a:ea typeface="Times New Roman" panose="02020603050405020304" charset="0"/>
              <a:sym typeface="Arial" panose="020B0604020202020204" pitchFamily="34" charset="0"/>
            </a:endParaRPr>
          </a:p>
        </p:txBody>
      </p:sp>
      <p:sp>
        <p:nvSpPr>
          <p:cNvPr id="23" name="矩形 22"/>
          <p:cNvSpPr/>
          <p:nvPr/>
        </p:nvSpPr>
        <p:spPr>
          <a:xfrm>
            <a:off x="7934962" y="1648953"/>
            <a:ext cx="4234084" cy="705853"/>
          </a:xfrm>
          <a:prstGeom prst="rect">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49"/>
                                        </p:tgtEl>
                                        <p:attrNameLst>
                                          <p:attrName>style.visibility</p:attrName>
                                        </p:attrNameLst>
                                      </p:cBhvr>
                                      <p:to>
                                        <p:strVal val="visible"/>
                                      </p:to>
                                    </p:set>
                                    <p:anim calcmode="lin" valueType="num">
                                      <p:cBhvr>
                                        <p:cTn id="7" dur="500" fill="hold"/>
                                        <p:tgtEl>
                                          <p:spTgt spid="149"/>
                                        </p:tgtEl>
                                        <p:attrNameLst>
                                          <p:attrName>ppt_w</p:attrName>
                                        </p:attrNameLst>
                                      </p:cBhvr>
                                      <p:tavLst>
                                        <p:tav tm="0">
                                          <p:val>
                                            <p:fltVal val="0"/>
                                          </p:val>
                                        </p:tav>
                                        <p:tav tm="100000">
                                          <p:val>
                                            <p:strVal val="#ppt_w"/>
                                          </p:val>
                                        </p:tav>
                                      </p:tavLst>
                                    </p:anim>
                                    <p:anim calcmode="lin" valueType="num">
                                      <p:cBhvr>
                                        <p:cTn id="8" dur="500" fill="hold"/>
                                        <p:tgtEl>
                                          <p:spTgt spid="149"/>
                                        </p:tgtEl>
                                        <p:attrNameLst>
                                          <p:attrName>ppt_h</p:attrName>
                                        </p:attrNameLst>
                                      </p:cBhvr>
                                      <p:tavLst>
                                        <p:tav tm="0">
                                          <p:val>
                                            <p:fltVal val="0"/>
                                          </p:val>
                                        </p:tav>
                                        <p:tav tm="100000">
                                          <p:val>
                                            <p:strVal val="#ppt_h"/>
                                          </p:val>
                                        </p:tav>
                                      </p:tavLst>
                                    </p:anim>
                                    <p:animEffect transition="in" filter="fade">
                                      <p:cBhvr>
                                        <p:cTn id="9" dur="500"/>
                                        <p:tgtEl>
                                          <p:spTgt spid="149"/>
                                        </p:tgtEl>
                                      </p:cBhvr>
                                    </p:animEffect>
                                  </p:childTnLst>
                                </p:cTn>
                              </p:par>
                            </p:childTnLst>
                          </p:cTn>
                        </p:par>
                        <p:par>
                          <p:cTn id="10" fill="hold">
                            <p:stCondLst>
                              <p:cond delay="500"/>
                            </p:stCondLst>
                            <p:childTnLst>
                              <p:par>
                                <p:cTn id="11" presetID="23" presetClass="entr" presetSubtype="36" fill="hold" nodeType="afterEffect">
                                  <p:stCondLst>
                                    <p:cond delay="0"/>
                                  </p:stCondLst>
                                  <p:childTnLst>
                                    <p:set>
                                      <p:cBhvr>
                                        <p:cTn id="12" dur="1" fill="hold">
                                          <p:stCondLst>
                                            <p:cond delay="0"/>
                                          </p:stCondLst>
                                        </p:cTn>
                                        <p:tgtEl>
                                          <p:spTgt spid="150"/>
                                        </p:tgtEl>
                                        <p:attrNameLst>
                                          <p:attrName>style.visibility</p:attrName>
                                        </p:attrNameLst>
                                      </p:cBhvr>
                                      <p:to>
                                        <p:strVal val="visible"/>
                                      </p:to>
                                    </p:set>
                                    <p:anim calcmode="lin" valueType="num">
                                      <p:cBhvr>
                                        <p:cTn id="13" dur="500" fill="hold"/>
                                        <p:tgtEl>
                                          <p:spTgt spid="150"/>
                                        </p:tgtEl>
                                        <p:attrNameLst>
                                          <p:attrName>ppt_w</p:attrName>
                                        </p:attrNameLst>
                                      </p:cBhvr>
                                      <p:tavLst>
                                        <p:tav tm="0">
                                          <p:val>
                                            <p:strVal val="(6*min(max(#ppt_w*#ppt_h,.3),1)-7.4)/-.7*#ppt_w"/>
                                          </p:val>
                                        </p:tav>
                                        <p:tav tm="100000">
                                          <p:val>
                                            <p:strVal val="#ppt_w"/>
                                          </p:val>
                                        </p:tav>
                                      </p:tavLst>
                                    </p:anim>
                                    <p:anim calcmode="lin" valueType="num">
                                      <p:cBhvr>
                                        <p:cTn id="14" dur="500" fill="hold"/>
                                        <p:tgtEl>
                                          <p:spTgt spid="150"/>
                                        </p:tgtEl>
                                        <p:attrNameLst>
                                          <p:attrName>ppt_h</p:attrName>
                                        </p:attrNameLst>
                                      </p:cBhvr>
                                      <p:tavLst>
                                        <p:tav tm="0">
                                          <p:val>
                                            <p:strVal val="(6*min(max(#ppt_w*#ppt_h,.3),1)-7.4)/-.7*#ppt_h"/>
                                          </p:val>
                                        </p:tav>
                                        <p:tav tm="100000">
                                          <p:val>
                                            <p:strVal val="#ppt_h"/>
                                          </p:val>
                                        </p:tav>
                                      </p:tavLst>
                                    </p:anim>
                                    <p:anim calcmode="lin" valueType="num">
                                      <p:cBhvr>
                                        <p:cTn id="15" dur="500" fill="hold"/>
                                        <p:tgtEl>
                                          <p:spTgt spid="150"/>
                                        </p:tgtEl>
                                        <p:attrNameLst>
                                          <p:attrName>ppt_x</p:attrName>
                                        </p:attrNameLst>
                                      </p:cBhvr>
                                      <p:tavLst>
                                        <p:tav tm="0">
                                          <p:val>
                                            <p:fltVal val="0.5"/>
                                          </p:val>
                                        </p:tav>
                                        <p:tav tm="100000">
                                          <p:val>
                                            <p:strVal val="#ppt_x"/>
                                          </p:val>
                                        </p:tav>
                                      </p:tavLst>
                                    </p:anim>
                                    <p:anim calcmode="lin" valueType="num">
                                      <p:cBhvr>
                                        <p:cTn id="16" dur="500" fill="hold"/>
                                        <p:tgtEl>
                                          <p:spTgt spid="150"/>
                                        </p:tgtEl>
                                        <p:attrNameLst>
                                          <p:attrName>ppt_y</p:attrName>
                                        </p:attrNameLst>
                                      </p:cBhvr>
                                      <p:tavLst>
                                        <p:tav tm="0">
                                          <p:val>
                                            <p:strVal val="1+(6*min(max(#ppt_w*#ppt_h,.3),1)-7.4)/-.7*#ppt_h/2"/>
                                          </p:val>
                                        </p:tav>
                                        <p:tav tm="100000">
                                          <p:val>
                                            <p:strVal val="#ppt_y"/>
                                          </p:val>
                                        </p:tav>
                                      </p:tavLst>
                                    </p:anim>
                                  </p:childTnLst>
                                </p:cTn>
                              </p:par>
                            </p:childTnLst>
                          </p:cTn>
                        </p:par>
                        <p:par>
                          <p:cTn id="17" fill="hold">
                            <p:stCondLst>
                              <p:cond delay="1000"/>
                            </p:stCondLst>
                            <p:childTnLst>
                              <p:par>
                                <p:cTn id="18" presetID="53" presetClass="entr" presetSubtype="16" fill="hold" grpId="0" nodeType="afterEffect">
                                  <p:stCondLst>
                                    <p:cond delay="0"/>
                                  </p:stCondLst>
                                  <p:childTnLst>
                                    <p:set>
                                      <p:cBhvr>
                                        <p:cTn id="19" dur="1" fill="hold">
                                          <p:stCondLst>
                                            <p:cond delay="0"/>
                                          </p:stCondLst>
                                        </p:cTn>
                                        <p:tgtEl>
                                          <p:spTgt spid="165"/>
                                        </p:tgtEl>
                                        <p:attrNameLst>
                                          <p:attrName>style.visibility</p:attrName>
                                        </p:attrNameLst>
                                      </p:cBhvr>
                                      <p:to>
                                        <p:strVal val="visible"/>
                                      </p:to>
                                    </p:set>
                                    <p:anim calcmode="lin" valueType="num">
                                      <p:cBhvr>
                                        <p:cTn id="20" dur="500" fill="hold"/>
                                        <p:tgtEl>
                                          <p:spTgt spid="165"/>
                                        </p:tgtEl>
                                        <p:attrNameLst>
                                          <p:attrName>ppt_w</p:attrName>
                                        </p:attrNameLst>
                                      </p:cBhvr>
                                      <p:tavLst>
                                        <p:tav tm="0">
                                          <p:val>
                                            <p:fltVal val="0"/>
                                          </p:val>
                                        </p:tav>
                                        <p:tav tm="100000">
                                          <p:val>
                                            <p:strVal val="#ppt_w"/>
                                          </p:val>
                                        </p:tav>
                                      </p:tavLst>
                                    </p:anim>
                                    <p:anim calcmode="lin" valueType="num">
                                      <p:cBhvr>
                                        <p:cTn id="21" dur="500" fill="hold"/>
                                        <p:tgtEl>
                                          <p:spTgt spid="165"/>
                                        </p:tgtEl>
                                        <p:attrNameLst>
                                          <p:attrName>ppt_h</p:attrName>
                                        </p:attrNameLst>
                                      </p:cBhvr>
                                      <p:tavLst>
                                        <p:tav tm="0">
                                          <p:val>
                                            <p:fltVal val="0"/>
                                          </p:val>
                                        </p:tav>
                                        <p:tav tm="100000">
                                          <p:val>
                                            <p:strVal val="#ppt_h"/>
                                          </p:val>
                                        </p:tav>
                                      </p:tavLst>
                                    </p:anim>
                                    <p:animEffect transition="in" filter="fade">
                                      <p:cBhvr>
                                        <p:cTn id="22" dur="500"/>
                                        <p:tgtEl>
                                          <p:spTgt spid="165"/>
                                        </p:tgtEl>
                                      </p:cBhvr>
                                    </p:animEffect>
                                  </p:childTnLst>
                                </p:cTn>
                              </p:par>
                            </p:childTnLst>
                          </p:cTn>
                        </p:par>
                        <p:par>
                          <p:cTn id="23" fill="hold">
                            <p:stCondLst>
                              <p:cond delay="1500"/>
                            </p:stCondLst>
                            <p:childTnLst>
                              <p:par>
                                <p:cTn id="24" presetID="23" presetClass="entr" presetSubtype="36" fill="hold" nodeType="afterEffect">
                                  <p:stCondLst>
                                    <p:cond delay="0"/>
                                  </p:stCondLst>
                                  <p:childTnLst>
                                    <p:set>
                                      <p:cBhvr>
                                        <p:cTn id="25" dur="1" fill="hold">
                                          <p:stCondLst>
                                            <p:cond delay="0"/>
                                          </p:stCondLst>
                                        </p:cTn>
                                        <p:tgtEl>
                                          <p:spTgt spid="166"/>
                                        </p:tgtEl>
                                        <p:attrNameLst>
                                          <p:attrName>style.visibility</p:attrName>
                                        </p:attrNameLst>
                                      </p:cBhvr>
                                      <p:to>
                                        <p:strVal val="visible"/>
                                      </p:to>
                                    </p:set>
                                    <p:anim calcmode="lin" valueType="num">
                                      <p:cBhvr>
                                        <p:cTn id="26" dur="500" fill="hold"/>
                                        <p:tgtEl>
                                          <p:spTgt spid="166"/>
                                        </p:tgtEl>
                                        <p:attrNameLst>
                                          <p:attrName>ppt_w</p:attrName>
                                        </p:attrNameLst>
                                      </p:cBhvr>
                                      <p:tavLst>
                                        <p:tav tm="0">
                                          <p:val>
                                            <p:strVal val="(6*min(max(#ppt_w*#ppt_h,.3),1)-7.4)/-.7*#ppt_w"/>
                                          </p:val>
                                        </p:tav>
                                        <p:tav tm="100000">
                                          <p:val>
                                            <p:strVal val="#ppt_w"/>
                                          </p:val>
                                        </p:tav>
                                      </p:tavLst>
                                    </p:anim>
                                    <p:anim calcmode="lin" valueType="num">
                                      <p:cBhvr>
                                        <p:cTn id="27" dur="500" fill="hold"/>
                                        <p:tgtEl>
                                          <p:spTgt spid="166"/>
                                        </p:tgtEl>
                                        <p:attrNameLst>
                                          <p:attrName>ppt_h</p:attrName>
                                        </p:attrNameLst>
                                      </p:cBhvr>
                                      <p:tavLst>
                                        <p:tav tm="0">
                                          <p:val>
                                            <p:strVal val="(6*min(max(#ppt_w*#ppt_h,.3),1)-7.4)/-.7*#ppt_h"/>
                                          </p:val>
                                        </p:tav>
                                        <p:tav tm="100000">
                                          <p:val>
                                            <p:strVal val="#ppt_h"/>
                                          </p:val>
                                        </p:tav>
                                      </p:tavLst>
                                    </p:anim>
                                    <p:anim calcmode="lin" valueType="num">
                                      <p:cBhvr>
                                        <p:cTn id="28" dur="500" fill="hold"/>
                                        <p:tgtEl>
                                          <p:spTgt spid="166"/>
                                        </p:tgtEl>
                                        <p:attrNameLst>
                                          <p:attrName>ppt_x</p:attrName>
                                        </p:attrNameLst>
                                      </p:cBhvr>
                                      <p:tavLst>
                                        <p:tav tm="0">
                                          <p:val>
                                            <p:fltVal val="0.5"/>
                                          </p:val>
                                        </p:tav>
                                        <p:tav tm="100000">
                                          <p:val>
                                            <p:strVal val="#ppt_x"/>
                                          </p:val>
                                        </p:tav>
                                      </p:tavLst>
                                    </p:anim>
                                    <p:anim calcmode="lin" valueType="num">
                                      <p:cBhvr>
                                        <p:cTn id="29" dur="500" fill="hold"/>
                                        <p:tgtEl>
                                          <p:spTgt spid="166"/>
                                        </p:tgtEl>
                                        <p:attrNameLst>
                                          <p:attrName>ppt_y</p:attrName>
                                        </p:attrNameLst>
                                      </p:cBhvr>
                                      <p:tavLst>
                                        <p:tav tm="0">
                                          <p:val>
                                            <p:strVal val="1+(6*min(max(#ppt_w*#ppt_h,.3),1)-7.4)/-.7*#ppt_h/2"/>
                                          </p:val>
                                        </p:tav>
                                        <p:tav tm="100000">
                                          <p:val>
                                            <p:strVal val="#ppt_y"/>
                                          </p:val>
                                        </p:tav>
                                      </p:tavLst>
                                    </p:anim>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177"/>
                                        </p:tgtEl>
                                        <p:attrNameLst>
                                          <p:attrName>style.visibility</p:attrName>
                                        </p:attrNameLst>
                                      </p:cBhvr>
                                      <p:to>
                                        <p:strVal val="visible"/>
                                      </p:to>
                                    </p:set>
                                    <p:anim calcmode="lin" valueType="num">
                                      <p:cBhvr>
                                        <p:cTn id="33" dur="500" fill="hold"/>
                                        <p:tgtEl>
                                          <p:spTgt spid="177"/>
                                        </p:tgtEl>
                                        <p:attrNameLst>
                                          <p:attrName>ppt_w</p:attrName>
                                        </p:attrNameLst>
                                      </p:cBhvr>
                                      <p:tavLst>
                                        <p:tav tm="0">
                                          <p:val>
                                            <p:fltVal val="0"/>
                                          </p:val>
                                        </p:tav>
                                        <p:tav tm="100000">
                                          <p:val>
                                            <p:strVal val="#ppt_w"/>
                                          </p:val>
                                        </p:tav>
                                      </p:tavLst>
                                    </p:anim>
                                    <p:anim calcmode="lin" valueType="num">
                                      <p:cBhvr>
                                        <p:cTn id="34" dur="500" fill="hold"/>
                                        <p:tgtEl>
                                          <p:spTgt spid="177"/>
                                        </p:tgtEl>
                                        <p:attrNameLst>
                                          <p:attrName>ppt_h</p:attrName>
                                        </p:attrNameLst>
                                      </p:cBhvr>
                                      <p:tavLst>
                                        <p:tav tm="0">
                                          <p:val>
                                            <p:fltVal val="0"/>
                                          </p:val>
                                        </p:tav>
                                        <p:tav tm="100000">
                                          <p:val>
                                            <p:strVal val="#ppt_h"/>
                                          </p:val>
                                        </p:tav>
                                      </p:tavLst>
                                    </p:anim>
                                    <p:animEffect transition="in" filter="fade">
                                      <p:cBhvr>
                                        <p:cTn id="35" dur="500"/>
                                        <p:tgtEl>
                                          <p:spTgt spid="177"/>
                                        </p:tgtEl>
                                      </p:cBhvr>
                                    </p:animEffect>
                                  </p:childTnLst>
                                </p:cTn>
                              </p:par>
                            </p:childTnLst>
                          </p:cTn>
                        </p:par>
                        <p:par>
                          <p:cTn id="36" fill="hold">
                            <p:stCondLst>
                              <p:cond delay="2500"/>
                            </p:stCondLst>
                            <p:childTnLst>
                              <p:par>
                                <p:cTn id="37" presetID="23" presetClass="entr" presetSubtype="36" fill="hold" nodeType="afterEffect">
                                  <p:stCondLst>
                                    <p:cond delay="0"/>
                                  </p:stCondLst>
                                  <p:childTnLst>
                                    <p:set>
                                      <p:cBhvr>
                                        <p:cTn id="38" dur="1" fill="hold">
                                          <p:stCondLst>
                                            <p:cond delay="0"/>
                                          </p:stCondLst>
                                        </p:cTn>
                                        <p:tgtEl>
                                          <p:spTgt spid="178"/>
                                        </p:tgtEl>
                                        <p:attrNameLst>
                                          <p:attrName>style.visibility</p:attrName>
                                        </p:attrNameLst>
                                      </p:cBhvr>
                                      <p:to>
                                        <p:strVal val="visible"/>
                                      </p:to>
                                    </p:set>
                                    <p:anim calcmode="lin" valueType="num">
                                      <p:cBhvr>
                                        <p:cTn id="39" dur="500" fill="hold"/>
                                        <p:tgtEl>
                                          <p:spTgt spid="178"/>
                                        </p:tgtEl>
                                        <p:attrNameLst>
                                          <p:attrName>ppt_w</p:attrName>
                                        </p:attrNameLst>
                                      </p:cBhvr>
                                      <p:tavLst>
                                        <p:tav tm="0">
                                          <p:val>
                                            <p:strVal val="(6*min(max(#ppt_w*#ppt_h,.3),1)-7.4)/-.7*#ppt_w"/>
                                          </p:val>
                                        </p:tav>
                                        <p:tav tm="100000">
                                          <p:val>
                                            <p:strVal val="#ppt_w"/>
                                          </p:val>
                                        </p:tav>
                                      </p:tavLst>
                                    </p:anim>
                                    <p:anim calcmode="lin" valueType="num">
                                      <p:cBhvr>
                                        <p:cTn id="40" dur="500" fill="hold"/>
                                        <p:tgtEl>
                                          <p:spTgt spid="178"/>
                                        </p:tgtEl>
                                        <p:attrNameLst>
                                          <p:attrName>ppt_h</p:attrName>
                                        </p:attrNameLst>
                                      </p:cBhvr>
                                      <p:tavLst>
                                        <p:tav tm="0">
                                          <p:val>
                                            <p:strVal val="(6*min(max(#ppt_w*#ppt_h,.3),1)-7.4)/-.7*#ppt_h"/>
                                          </p:val>
                                        </p:tav>
                                        <p:tav tm="100000">
                                          <p:val>
                                            <p:strVal val="#ppt_h"/>
                                          </p:val>
                                        </p:tav>
                                      </p:tavLst>
                                    </p:anim>
                                    <p:anim calcmode="lin" valueType="num">
                                      <p:cBhvr>
                                        <p:cTn id="41" dur="500" fill="hold"/>
                                        <p:tgtEl>
                                          <p:spTgt spid="178"/>
                                        </p:tgtEl>
                                        <p:attrNameLst>
                                          <p:attrName>ppt_x</p:attrName>
                                        </p:attrNameLst>
                                      </p:cBhvr>
                                      <p:tavLst>
                                        <p:tav tm="0">
                                          <p:val>
                                            <p:fltVal val="0.5"/>
                                          </p:val>
                                        </p:tav>
                                        <p:tav tm="100000">
                                          <p:val>
                                            <p:strVal val="#ppt_x"/>
                                          </p:val>
                                        </p:tav>
                                      </p:tavLst>
                                    </p:anim>
                                    <p:anim calcmode="lin" valueType="num">
                                      <p:cBhvr>
                                        <p:cTn id="42" dur="500" fill="hold"/>
                                        <p:tgtEl>
                                          <p:spTgt spid="178"/>
                                        </p:tgtEl>
                                        <p:attrNameLst>
                                          <p:attrName>ppt_y</p:attrName>
                                        </p:attrNameLst>
                                      </p:cBhvr>
                                      <p:tavLst>
                                        <p:tav tm="0">
                                          <p:val>
                                            <p:strVal val="1+(6*min(max(#ppt_w*#ppt_h,.3),1)-7.4)/-.7*#ppt_h/2"/>
                                          </p:val>
                                        </p:tav>
                                        <p:tav tm="100000">
                                          <p:val>
                                            <p:strVal val="#ppt_y"/>
                                          </p:val>
                                        </p:tav>
                                      </p:tavLst>
                                    </p:anim>
                                  </p:childTnLst>
                                </p:cTn>
                              </p:par>
                            </p:childTnLst>
                          </p:cTn>
                        </p:par>
                        <p:par>
                          <p:cTn id="43" fill="hold">
                            <p:stCondLst>
                              <p:cond delay="3000"/>
                            </p:stCondLst>
                            <p:childTnLst>
                              <p:par>
                                <p:cTn id="44" presetID="53" presetClass="entr" presetSubtype="16" fill="hold" grpId="0" nodeType="afterEffect">
                                  <p:stCondLst>
                                    <p:cond delay="0"/>
                                  </p:stCondLst>
                                  <p:childTnLst>
                                    <p:set>
                                      <p:cBhvr>
                                        <p:cTn id="45" dur="1" fill="hold">
                                          <p:stCondLst>
                                            <p:cond delay="0"/>
                                          </p:stCondLst>
                                        </p:cTn>
                                        <p:tgtEl>
                                          <p:spTgt spid="185"/>
                                        </p:tgtEl>
                                        <p:attrNameLst>
                                          <p:attrName>style.visibility</p:attrName>
                                        </p:attrNameLst>
                                      </p:cBhvr>
                                      <p:to>
                                        <p:strVal val="visible"/>
                                      </p:to>
                                    </p:set>
                                    <p:anim calcmode="lin" valueType="num">
                                      <p:cBhvr>
                                        <p:cTn id="46" dur="500" fill="hold"/>
                                        <p:tgtEl>
                                          <p:spTgt spid="185"/>
                                        </p:tgtEl>
                                        <p:attrNameLst>
                                          <p:attrName>ppt_w</p:attrName>
                                        </p:attrNameLst>
                                      </p:cBhvr>
                                      <p:tavLst>
                                        <p:tav tm="0">
                                          <p:val>
                                            <p:fltVal val="0"/>
                                          </p:val>
                                        </p:tav>
                                        <p:tav tm="100000">
                                          <p:val>
                                            <p:strVal val="#ppt_w"/>
                                          </p:val>
                                        </p:tav>
                                      </p:tavLst>
                                    </p:anim>
                                    <p:anim calcmode="lin" valueType="num">
                                      <p:cBhvr>
                                        <p:cTn id="47" dur="500" fill="hold"/>
                                        <p:tgtEl>
                                          <p:spTgt spid="185"/>
                                        </p:tgtEl>
                                        <p:attrNameLst>
                                          <p:attrName>ppt_h</p:attrName>
                                        </p:attrNameLst>
                                      </p:cBhvr>
                                      <p:tavLst>
                                        <p:tav tm="0">
                                          <p:val>
                                            <p:fltVal val="0"/>
                                          </p:val>
                                        </p:tav>
                                        <p:tav tm="100000">
                                          <p:val>
                                            <p:strVal val="#ppt_h"/>
                                          </p:val>
                                        </p:tav>
                                      </p:tavLst>
                                    </p:anim>
                                    <p:animEffect transition="in" filter="fade">
                                      <p:cBhvr>
                                        <p:cTn id="48" dur="500"/>
                                        <p:tgtEl>
                                          <p:spTgt spid="185"/>
                                        </p:tgtEl>
                                      </p:cBhvr>
                                    </p:animEffect>
                                  </p:childTnLst>
                                </p:cTn>
                              </p:par>
                            </p:childTnLst>
                          </p:cTn>
                        </p:par>
                        <p:par>
                          <p:cTn id="49" fill="hold">
                            <p:stCondLst>
                              <p:cond delay="3500"/>
                            </p:stCondLst>
                            <p:childTnLst>
                              <p:par>
                                <p:cTn id="50" presetID="23" presetClass="entr" presetSubtype="36" fill="hold" nodeType="afterEffect">
                                  <p:stCondLst>
                                    <p:cond delay="0"/>
                                  </p:stCondLst>
                                  <p:childTnLst>
                                    <p:set>
                                      <p:cBhvr>
                                        <p:cTn id="51" dur="1" fill="hold">
                                          <p:stCondLst>
                                            <p:cond delay="0"/>
                                          </p:stCondLst>
                                        </p:cTn>
                                        <p:tgtEl>
                                          <p:spTgt spid="186"/>
                                        </p:tgtEl>
                                        <p:attrNameLst>
                                          <p:attrName>style.visibility</p:attrName>
                                        </p:attrNameLst>
                                      </p:cBhvr>
                                      <p:to>
                                        <p:strVal val="visible"/>
                                      </p:to>
                                    </p:set>
                                    <p:anim calcmode="lin" valueType="num">
                                      <p:cBhvr>
                                        <p:cTn id="52" dur="500" fill="hold"/>
                                        <p:tgtEl>
                                          <p:spTgt spid="186"/>
                                        </p:tgtEl>
                                        <p:attrNameLst>
                                          <p:attrName>ppt_w</p:attrName>
                                        </p:attrNameLst>
                                      </p:cBhvr>
                                      <p:tavLst>
                                        <p:tav tm="0">
                                          <p:val>
                                            <p:strVal val="(6*min(max(#ppt_w*#ppt_h,.3),1)-7.4)/-.7*#ppt_w"/>
                                          </p:val>
                                        </p:tav>
                                        <p:tav tm="100000">
                                          <p:val>
                                            <p:strVal val="#ppt_w"/>
                                          </p:val>
                                        </p:tav>
                                      </p:tavLst>
                                    </p:anim>
                                    <p:anim calcmode="lin" valueType="num">
                                      <p:cBhvr>
                                        <p:cTn id="53" dur="500" fill="hold"/>
                                        <p:tgtEl>
                                          <p:spTgt spid="186"/>
                                        </p:tgtEl>
                                        <p:attrNameLst>
                                          <p:attrName>ppt_h</p:attrName>
                                        </p:attrNameLst>
                                      </p:cBhvr>
                                      <p:tavLst>
                                        <p:tav tm="0">
                                          <p:val>
                                            <p:strVal val="(6*min(max(#ppt_w*#ppt_h,.3),1)-7.4)/-.7*#ppt_h"/>
                                          </p:val>
                                        </p:tav>
                                        <p:tav tm="100000">
                                          <p:val>
                                            <p:strVal val="#ppt_h"/>
                                          </p:val>
                                        </p:tav>
                                      </p:tavLst>
                                    </p:anim>
                                    <p:anim calcmode="lin" valueType="num">
                                      <p:cBhvr>
                                        <p:cTn id="54" dur="500" fill="hold"/>
                                        <p:tgtEl>
                                          <p:spTgt spid="186"/>
                                        </p:tgtEl>
                                        <p:attrNameLst>
                                          <p:attrName>ppt_x</p:attrName>
                                        </p:attrNameLst>
                                      </p:cBhvr>
                                      <p:tavLst>
                                        <p:tav tm="0">
                                          <p:val>
                                            <p:fltVal val="0.5"/>
                                          </p:val>
                                        </p:tav>
                                        <p:tav tm="100000">
                                          <p:val>
                                            <p:strVal val="#ppt_x"/>
                                          </p:val>
                                        </p:tav>
                                      </p:tavLst>
                                    </p:anim>
                                    <p:anim calcmode="lin" valueType="num">
                                      <p:cBhvr>
                                        <p:cTn id="55" dur="500" fill="hold"/>
                                        <p:tgtEl>
                                          <p:spTgt spid="186"/>
                                        </p:tgtEl>
                                        <p:attrNameLst>
                                          <p:attrName>ppt_y</p:attrName>
                                        </p:attrNameLst>
                                      </p:cBhvr>
                                      <p:tavLst>
                                        <p:tav tm="0">
                                          <p:val>
                                            <p:strVal val="1+(6*min(max(#ppt_w*#ppt_h,.3),1)-7.4)/-.7*#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bldLvl="0" animBg="1"/>
      <p:bldP spid="165" grpId="0" bldLvl="0" animBg="1"/>
      <p:bldP spid="177" grpId="0" bldLvl="0" animBg="1"/>
      <p:bldP spid="185"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8142" y="188640"/>
            <a:ext cx="11737304" cy="6480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204" name="Text Box 7"/>
          <p:cNvSpPr txBox="1">
            <a:spLocks noChangeArrowheads="1"/>
          </p:cNvSpPr>
          <p:nvPr/>
        </p:nvSpPr>
        <p:spPr bwMode="gray">
          <a:xfrm>
            <a:off x="695325" y="2154555"/>
            <a:ext cx="4598670" cy="681355"/>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1600" dirty="0" smtClean="0">
                <a:cs typeface="+mn-ea"/>
                <a:sym typeface="+mn-lt"/>
              </a:rPr>
              <a:t>使用</a:t>
            </a:r>
            <a:r>
              <a:rPr lang="en-US" altLang="zh-CN" sz="1600" dirty="0" smtClean="0">
                <a:cs typeface="+mn-ea"/>
                <a:sym typeface="+mn-lt"/>
              </a:rPr>
              <a:t>DynSQL对6个目标DBMS都进行5次模糊处理，</a:t>
            </a:r>
            <a:r>
              <a:rPr lang="zh-CN" altLang="en-US" sz="1600" dirty="0" smtClean="0">
                <a:cs typeface="+mn-ea"/>
                <a:sym typeface="+mn-lt"/>
              </a:rPr>
              <a:t>时限是</a:t>
            </a:r>
            <a:r>
              <a:rPr lang="en-US" altLang="zh-CN" sz="1600" dirty="0" smtClean="0">
                <a:cs typeface="+mn-ea"/>
                <a:sym typeface="+mn-lt"/>
              </a:rPr>
              <a:t>24</a:t>
            </a:r>
            <a:r>
              <a:rPr lang="zh-CN" altLang="en-US" sz="1600" dirty="0" smtClean="0">
                <a:cs typeface="+mn-ea"/>
                <a:sym typeface="+mn-lt"/>
              </a:rPr>
              <a:t>小时，</a:t>
            </a:r>
            <a:r>
              <a:rPr lang="en-US" altLang="zh-CN" sz="1600" dirty="0" smtClean="0">
                <a:cs typeface="+mn-ea"/>
                <a:sym typeface="+mn-lt"/>
              </a:rPr>
              <a:t>并计算平均值。</a:t>
            </a:r>
            <a:endParaRPr lang="en-US" altLang="zh-CN" sz="1600" dirty="0">
              <a:latin typeface="+mn-lt"/>
              <a:ea typeface="+mn-ea"/>
              <a:cs typeface="+mn-ea"/>
              <a:sym typeface="+mn-lt"/>
            </a:endParaRPr>
          </a:p>
        </p:txBody>
      </p:sp>
      <p:sp>
        <p:nvSpPr>
          <p:cNvPr id="207" name="椭圆 206"/>
          <p:cNvSpPr/>
          <p:nvPr/>
        </p:nvSpPr>
        <p:spPr>
          <a:xfrm>
            <a:off x="6528048" y="1629539"/>
            <a:ext cx="422962" cy="42296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208" name="文本框 9"/>
          <p:cNvSpPr txBox="1"/>
          <p:nvPr/>
        </p:nvSpPr>
        <p:spPr>
          <a:xfrm>
            <a:off x="7004050" y="1545590"/>
            <a:ext cx="1791335" cy="349250"/>
          </a:xfrm>
          <a:prstGeom prst="rect">
            <a:avLst/>
          </a:prstGeom>
          <a:noFill/>
        </p:spPr>
        <p:txBody>
          <a:bodyPr wrap="square" rtlCol="0">
            <a:spAutoFit/>
          </a:bodyPr>
          <a:lstStyle/>
          <a:p>
            <a:pPr>
              <a:lnSpc>
                <a:spcPct val="120000"/>
              </a:lnSpc>
            </a:pPr>
            <a:r>
              <a:rPr lang="zh-CN" altLang="en-US" sz="1400" dirty="0">
                <a:ln w="9525">
                  <a:solidFill>
                    <a:srgbClr val="7030A0"/>
                  </a:solidFill>
                  <a:prstDash val="solid"/>
                </a:ln>
                <a:solidFill>
                  <a:srgbClr val="7030A0"/>
                </a:solidFill>
                <a:effectLst>
                  <a:outerShdw blurRad="12700" dist="38100" dir="2700000" algn="tl" rotWithShape="0">
                    <a:schemeClr val="bg1">
                      <a:lumMod val="50000"/>
                    </a:schemeClr>
                  </a:outerShdw>
                </a:effectLst>
                <a:cs typeface="+mn-ea"/>
                <a:sym typeface="+mn-lt"/>
              </a:rPr>
              <a:t>生成的查询和语句</a:t>
            </a:r>
            <a:endParaRPr lang="zh-CN" altLang="en-US" sz="1400" dirty="0">
              <a:ln w="9525">
                <a:solidFill>
                  <a:srgbClr val="7030A0"/>
                </a:solidFill>
                <a:prstDash val="solid"/>
              </a:ln>
              <a:solidFill>
                <a:srgbClr val="7030A0"/>
              </a:solidFill>
              <a:effectLst>
                <a:outerShdw blurRad="12700" dist="38100" dir="2700000" algn="tl" rotWithShape="0">
                  <a:schemeClr val="bg1">
                    <a:lumMod val="50000"/>
                  </a:schemeClr>
                </a:outerShdw>
              </a:effectLst>
              <a:cs typeface="+mn-ea"/>
              <a:sym typeface="+mn-lt"/>
            </a:endParaRPr>
          </a:p>
        </p:txBody>
      </p:sp>
      <p:sp>
        <p:nvSpPr>
          <p:cNvPr id="210" name="椭圆 209"/>
          <p:cNvSpPr/>
          <p:nvPr/>
        </p:nvSpPr>
        <p:spPr>
          <a:xfrm>
            <a:off x="6528048" y="2781667"/>
            <a:ext cx="422962" cy="42296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211" name="文本框 12"/>
          <p:cNvSpPr txBox="1"/>
          <p:nvPr/>
        </p:nvSpPr>
        <p:spPr>
          <a:xfrm>
            <a:off x="7004050" y="2698115"/>
            <a:ext cx="2336165" cy="349250"/>
          </a:xfrm>
          <a:prstGeom prst="rect">
            <a:avLst/>
          </a:prstGeom>
          <a:noFill/>
        </p:spPr>
        <p:txBody>
          <a:bodyPr wrap="square" rtlCol="0">
            <a:spAutoFit/>
          </a:bodyPr>
          <a:lstStyle/>
          <a:p>
            <a:pPr>
              <a:lnSpc>
                <a:spcPct val="120000"/>
              </a:lnSpc>
            </a:pPr>
            <a:r>
              <a:rPr lang="zh-CN" altLang="en-US" sz="1400" dirty="0">
                <a:ln w="9525">
                  <a:solidFill>
                    <a:srgbClr val="7030A0"/>
                  </a:solidFill>
                  <a:prstDash val="solid"/>
                </a:ln>
                <a:solidFill>
                  <a:schemeClr val="tx1"/>
                </a:solidFill>
                <a:effectLst>
                  <a:outerShdw blurRad="12700" dist="38100" dir="2700000" algn="tl" rotWithShape="0">
                    <a:schemeClr val="bg1">
                      <a:lumMod val="50000"/>
                    </a:schemeClr>
                  </a:outerShdw>
                </a:effectLst>
                <a:cs typeface="+mn-ea"/>
                <a:sym typeface="+mn-lt"/>
              </a:rPr>
              <a:t>发现的bug</a:t>
            </a:r>
            <a:endParaRPr lang="zh-CN" altLang="en-US" sz="1400" dirty="0">
              <a:ln w="9525">
                <a:solidFill>
                  <a:srgbClr val="7030A0"/>
                </a:solidFill>
                <a:prstDash val="solid"/>
              </a:ln>
              <a:solidFill>
                <a:schemeClr val="tx1"/>
              </a:solidFill>
              <a:effectLst>
                <a:outerShdw blurRad="12700" dist="38100" dir="2700000" algn="tl" rotWithShape="0">
                  <a:schemeClr val="bg1">
                    <a:lumMod val="50000"/>
                  </a:schemeClr>
                </a:outerShdw>
              </a:effectLst>
              <a:cs typeface="+mn-ea"/>
              <a:sym typeface="+mn-lt"/>
            </a:endParaRPr>
          </a:p>
        </p:txBody>
      </p:sp>
      <p:sp>
        <p:nvSpPr>
          <p:cNvPr id="213" name="椭圆 212"/>
          <p:cNvSpPr/>
          <p:nvPr/>
        </p:nvSpPr>
        <p:spPr>
          <a:xfrm>
            <a:off x="6528048" y="4005803"/>
            <a:ext cx="422962" cy="422962"/>
          </a:xfrm>
          <a:prstGeom prst="ellipse">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214" name="文本框 15"/>
          <p:cNvSpPr txBox="1"/>
          <p:nvPr/>
        </p:nvSpPr>
        <p:spPr>
          <a:xfrm>
            <a:off x="7004050" y="3922395"/>
            <a:ext cx="2072640" cy="349250"/>
          </a:xfrm>
          <a:prstGeom prst="rect">
            <a:avLst/>
          </a:prstGeom>
          <a:noFill/>
        </p:spPr>
        <p:txBody>
          <a:bodyPr wrap="square" rtlCol="0">
            <a:spAutoFit/>
          </a:bodyPr>
          <a:lstStyle/>
          <a:p>
            <a:pPr>
              <a:lnSpc>
                <a:spcPct val="120000"/>
              </a:lnSpc>
            </a:pPr>
            <a:r>
              <a:rPr lang="zh-CN" altLang="en-US" sz="1400" dirty="0">
                <a:ln w="13462">
                  <a:solidFill>
                    <a:schemeClr val="bg1">
                      <a:lumMod val="50000"/>
                    </a:schemeClr>
                  </a:solidFill>
                  <a:prstDash val="solid"/>
                </a:ln>
                <a:solidFill>
                  <a:schemeClr val="tx1">
                    <a:lumMod val="85000"/>
                    <a:lumOff val="15000"/>
                  </a:schemeClr>
                </a:solidFill>
                <a:effectLst>
                  <a:outerShdw dist="38100" dir="2700000" algn="bl" rotWithShape="0">
                    <a:schemeClr val="accent5"/>
                  </a:outerShdw>
                </a:effectLst>
                <a:cs typeface="+mn-ea"/>
                <a:sym typeface="+mn-lt"/>
              </a:rPr>
              <a:t>触发错误的查询语句</a:t>
            </a:r>
            <a:endParaRPr lang="zh-CN" altLang="en-US" sz="1400" dirty="0">
              <a:ln w="13462">
                <a:solidFill>
                  <a:schemeClr val="bg1">
                    <a:lumMod val="50000"/>
                  </a:schemeClr>
                </a:solidFill>
                <a:prstDash val="solid"/>
              </a:ln>
              <a:solidFill>
                <a:schemeClr val="tx1">
                  <a:lumMod val="85000"/>
                  <a:lumOff val="15000"/>
                </a:schemeClr>
              </a:solidFill>
              <a:effectLst>
                <a:outerShdw dist="38100" dir="2700000" algn="bl" rotWithShape="0">
                  <a:schemeClr val="accent5"/>
                </a:outerShdw>
              </a:effectLst>
              <a:cs typeface="+mn-ea"/>
              <a:sym typeface="+mn-lt"/>
            </a:endParaRPr>
          </a:p>
        </p:txBody>
      </p:sp>
      <p:sp>
        <p:nvSpPr>
          <p:cNvPr id="216" name="椭圆 215"/>
          <p:cNvSpPr/>
          <p:nvPr/>
        </p:nvSpPr>
        <p:spPr>
          <a:xfrm>
            <a:off x="6528048" y="5133831"/>
            <a:ext cx="422962" cy="422962"/>
          </a:xfrm>
          <a:prstGeom prst="ellipse">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217" name="文本框 18"/>
          <p:cNvSpPr txBox="1"/>
          <p:nvPr/>
        </p:nvSpPr>
        <p:spPr>
          <a:xfrm>
            <a:off x="7004050" y="5050155"/>
            <a:ext cx="2519045" cy="349250"/>
          </a:xfrm>
          <a:prstGeom prst="rect">
            <a:avLst/>
          </a:prstGeom>
          <a:noFill/>
        </p:spPr>
        <p:txBody>
          <a:bodyPr wrap="square" rtlCol="0">
            <a:spAutoFit/>
          </a:bodyPr>
          <a:lstStyle/>
          <a:p>
            <a:pPr>
              <a:lnSpc>
                <a:spcPct val="120000"/>
              </a:lnSpc>
            </a:pPr>
            <a:r>
              <a:rPr lang="zh-CN" altLang="en-US" sz="1400" dirty="0">
                <a:ln w="13462">
                  <a:solidFill>
                    <a:schemeClr val="bg1">
                      <a:lumMod val="50000"/>
                    </a:schemeClr>
                  </a:solidFill>
                  <a:prstDash val="solid"/>
                </a:ln>
                <a:solidFill>
                  <a:schemeClr val="tx1">
                    <a:lumMod val="85000"/>
                    <a:lumOff val="15000"/>
                  </a:schemeClr>
                </a:solidFill>
                <a:effectLst>
                  <a:outerShdw dist="38100" dir="2700000" algn="bl" rotWithShape="0">
                    <a:schemeClr val="accent5"/>
                  </a:outerShdw>
                </a:effectLst>
                <a:cs typeface="+mn-ea"/>
                <a:sym typeface="+mn-lt"/>
              </a:rPr>
              <a:t>触发错误查询的有效性</a:t>
            </a:r>
            <a:endParaRPr lang="zh-CN" altLang="en-US" sz="1400" dirty="0">
              <a:ln w="13462">
                <a:solidFill>
                  <a:schemeClr val="bg1">
                    <a:lumMod val="50000"/>
                  </a:schemeClr>
                </a:solidFill>
                <a:prstDash val="solid"/>
              </a:ln>
              <a:solidFill>
                <a:schemeClr val="tx1">
                  <a:lumMod val="85000"/>
                  <a:lumOff val="15000"/>
                </a:schemeClr>
              </a:solidFill>
              <a:effectLst>
                <a:outerShdw dist="38100" dir="2700000" algn="bl" rotWithShape="0">
                  <a:schemeClr val="accent5"/>
                </a:outerShdw>
              </a:effectLst>
              <a:cs typeface="+mn-ea"/>
              <a:sym typeface="+mn-lt"/>
            </a:endParaRPr>
          </a:p>
        </p:txBody>
      </p:sp>
      <p:sp>
        <p:nvSpPr>
          <p:cNvPr id="219" name="Rectangle 5"/>
          <p:cNvSpPr/>
          <p:nvPr/>
        </p:nvSpPr>
        <p:spPr bwMode="auto">
          <a:xfrm>
            <a:off x="7066925" y="1908200"/>
            <a:ext cx="4500500"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zh-CN" altLang="en-US" sz="1200" dirty="0" smtClean="0">
                <a:cs typeface="+mn-ea"/>
                <a:sym typeface="+mn-lt"/>
              </a:rPr>
              <a:t>生成了101K个SQL查询，78%有效。共866K个SQL语句，有效97%。每个有效查询平均包含8.6条语句。</a:t>
            </a:r>
            <a:endParaRPr lang="zh-CN" altLang="en-US" sz="1200" dirty="0" smtClean="0">
              <a:cs typeface="+mn-ea"/>
              <a:sym typeface="+mn-lt"/>
            </a:endParaRPr>
          </a:p>
        </p:txBody>
      </p:sp>
      <p:sp>
        <p:nvSpPr>
          <p:cNvPr id="220" name="Rectangle 5"/>
          <p:cNvSpPr/>
          <p:nvPr/>
        </p:nvSpPr>
        <p:spPr bwMode="auto">
          <a:xfrm>
            <a:off x="7066925" y="3092616"/>
            <a:ext cx="4500500"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zh-CN" altLang="en-US" sz="1200" dirty="0" smtClean="0">
                <a:cs typeface="+mn-ea"/>
                <a:sym typeface="+mn-lt"/>
              </a:rPr>
              <a:t>测试SQLite、MySQL、MariaDB和PostgreSQL等DBMS时发现的40个漏洞。这些漏洞包括</a:t>
            </a:r>
            <a:r>
              <a:rPr lang="en-US" altLang="zh-CN" sz="1200" dirty="0" smtClean="0">
                <a:cs typeface="+mn-ea"/>
                <a:sym typeface="+mn-lt"/>
              </a:rPr>
              <a:t>31</a:t>
            </a:r>
            <a:r>
              <a:rPr lang="zh-CN" altLang="en-US" sz="1200" dirty="0" smtClean="0">
                <a:cs typeface="+mn-ea"/>
                <a:sym typeface="+mn-lt"/>
              </a:rPr>
              <a:t>个内存</a:t>
            </a:r>
            <a:r>
              <a:rPr lang="en-US" altLang="zh-CN" sz="1200" dirty="0" smtClean="0">
                <a:cs typeface="+mn-ea"/>
                <a:sym typeface="+mn-lt"/>
              </a:rPr>
              <a:t>bug</a:t>
            </a:r>
            <a:r>
              <a:rPr lang="zh-CN" altLang="en-US" sz="1200" dirty="0" smtClean="0">
                <a:cs typeface="+mn-ea"/>
                <a:sym typeface="+mn-lt"/>
              </a:rPr>
              <a:t>和9个语义错误。</a:t>
            </a:r>
            <a:endParaRPr lang="zh-CN" altLang="en-US" sz="1200" dirty="0" smtClean="0">
              <a:cs typeface="+mn-ea"/>
              <a:sym typeface="+mn-lt"/>
            </a:endParaRPr>
          </a:p>
        </p:txBody>
      </p:sp>
      <p:sp>
        <p:nvSpPr>
          <p:cNvPr id="221" name="Rectangle 5"/>
          <p:cNvSpPr/>
          <p:nvPr/>
        </p:nvSpPr>
        <p:spPr bwMode="auto">
          <a:xfrm>
            <a:off x="7066925" y="4292629"/>
            <a:ext cx="4500500"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zh-CN" altLang="en-US" sz="1200" dirty="0" smtClean="0">
                <a:cs typeface="+mn-ea"/>
                <a:sym typeface="+mn-lt"/>
              </a:rPr>
              <a:t>只有2个漏洞可通过一个语句触发，19个漏洞可用两条语句触发，剩余19个至少需要3条语句。从这里也可以看出生成语句有一定</a:t>
            </a:r>
            <a:r>
              <a:rPr lang="zh-CN" altLang="en-US" sz="1200" dirty="0" smtClean="0">
                <a:cs typeface="+mn-ea"/>
                <a:sym typeface="+mn-lt"/>
              </a:rPr>
              <a:t>复杂性。</a:t>
            </a:r>
            <a:endParaRPr lang="zh-CN" altLang="en-US" sz="1200" dirty="0" smtClean="0">
              <a:cs typeface="+mn-ea"/>
              <a:sym typeface="+mn-lt"/>
            </a:endParaRPr>
          </a:p>
        </p:txBody>
      </p:sp>
      <p:sp>
        <p:nvSpPr>
          <p:cNvPr id="222" name="Rectangle 5"/>
          <p:cNvSpPr/>
          <p:nvPr/>
        </p:nvSpPr>
        <p:spPr bwMode="auto">
          <a:xfrm>
            <a:off x="7066915" y="5436870"/>
            <a:ext cx="4500245" cy="972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zh-CN" altLang="en-US" sz="1200" dirty="0" smtClean="0">
                <a:cs typeface="+mn-ea"/>
                <a:sym typeface="+mn-lt"/>
              </a:rPr>
              <a:t>作者还尝试检查所有40个漏洞触发查询的有效性，但是这些查询导致DBMS异常中止，因为ASan警报（对于31个内存漏洞）或奇怪的错误（对于9个语义漏洞），因此无法清楚地执行有效性检查。因此，作者集中关注触发了21个已修复漏洞的查询。</a:t>
            </a:r>
            <a:endParaRPr lang="zh-CN" altLang="en-US" sz="1200" dirty="0" smtClean="0">
              <a:cs typeface="+mn-ea"/>
              <a:sym typeface="+mn-lt"/>
            </a:endParaRPr>
          </a:p>
        </p:txBody>
      </p:sp>
      <p:grpSp>
        <p:nvGrpSpPr>
          <p:cNvPr id="26" name="组合 25"/>
          <p:cNvGrpSpPr/>
          <p:nvPr/>
        </p:nvGrpSpPr>
        <p:grpSpPr>
          <a:xfrm>
            <a:off x="0" y="203648"/>
            <a:ext cx="2864443" cy="583565"/>
            <a:chOff x="0" y="245553"/>
            <a:chExt cx="2864443" cy="583565"/>
          </a:xfrm>
        </p:grpSpPr>
        <p:sp>
          <p:nvSpPr>
            <p:cNvPr id="27" name="文本框 25"/>
            <p:cNvSpPr txBox="1"/>
            <p:nvPr/>
          </p:nvSpPr>
          <p:spPr>
            <a:xfrm>
              <a:off x="722588" y="245553"/>
              <a:ext cx="2141855" cy="583565"/>
            </a:xfrm>
            <a:prstGeom prst="rect">
              <a:avLst/>
            </a:prstGeom>
            <a:noFill/>
          </p:spPr>
          <p:txBody>
            <a:bodyPr wrap="none" rtlCol="0">
              <a:spAutoFit/>
              <a:scene3d>
                <a:camera prst="orthographicFront"/>
                <a:lightRig rig="threePt" dir="t"/>
              </a:scene3d>
              <a:sp3d contourW="12700"/>
            </a:bodyPr>
            <a:lstStyle/>
            <a:p>
              <a:pPr algn="l">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运行时测试</a:t>
              </a:r>
              <a:endParaRPr lang="zh-CN" altLang="en-US" sz="2665" b="1" spc="400" dirty="0">
                <a:ea typeface="思源黑体 CN Medium" panose="020B0600000000000000" pitchFamily="34" charset="-122"/>
                <a:cs typeface="+mn-ea"/>
                <a:sym typeface="+mn-lt"/>
              </a:endParaRPr>
            </a:p>
          </p:txBody>
        </p:sp>
        <p:sp>
          <p:nvSpPr>
            <p:cNvPr id="28" name="矩形 27"/>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custDataLst>
              <p:tags r:id="rId1"/>
            </p:custDataLst>
          </p:nvPr>
        </p:nvPicPr>
        <p:blipFill>
          <a:blip r:embed="rId2"/>
          <a:stretch>
            <a:fillRect/>
          </a:stretch>
        </p:blipFill>
        <p:spPr>
          <a:xfrm>
            <a:off x="695325" y="3383915"/>
            <a:ext cx="4621530" cy="23450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04"/>
                                        </p:tgtEl>
                                        <p:attrNameLst>
                                          <p:attrName>style.visibility</p:attrName>
                                        </p:attrNameLst>
                                      </p:cBhvr>
                                      <p:to>
                                        <p:strVal val="visible"/>
                                      </p:to>
                                    </p:set>
                                    <p:animEffect transition="in" filter="barn(inVertical)">
                                      <p:cBhvr>
                                        <p:cTn id="7" dur="500"/>
                                        <p:tgtEl>
                                          <p:spTgt spid="20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500"/>
                                  </p:stCondLst>
                                  <p:childTnLst>
                                    <p:set>
                                      <p:cBhvr>
                                        <p:cTn id="11" dur="1" fill="hold">
                                          <p:stCondLst>
                                            <p:cond delay="0"/>
                                          </p:stCondLst>
                                        </p:cTn>
                                        <p:tgtEl>
                                          <p:spTgt spid="207"/>
                                        </p:tgtEl>
                                        <p:attrNameLst>
                                          <p:attrName>style.visibility</p:attrName>
                                        </p:attrNameLst>
                                      </p:cBhvr>
                                      <p:to>
                                        <p:strVal val="visible"/>
                                      </p:to>
                                    </p:set>
                                    <p:animEffect transition="in" filter="fade">
                                      <p:cBhvr>
                                        <p:cTn id="12" dur="500"/>
                                        <p:tgtEl>
                                          <p:spTgt spid="207"/>
                                        </p:tgtEl>
                                      </p:cBhvr>
                                    </p:animEffect>
                                  </p:childTnLst>
                                </p:cTn>
                              </p:par>
                              <p:par>
                                <p:cTn id="13" presetID="10" presetClass="entr" presetSubtype="0" fill="hold" grpId="0" nodeType="withEffect">
                                  <p:stCondLst>
                                    <p:cond delay="500"/>
                                  </p:stCondLst>
                                  <p:childTnLst>
                                    <p:set>
                                      <p:cBhvr>
                                        <p:cTn id="14" dur="1" fill="hold">
                                          <p:stCondLst>
                                            <p:cond delay="0"/>
                                          </p:stCondLst>
                                        </p:cTn>
                                        <p:tgtEl>
                                          <p:spTgt spid="210"/>
                                        </p:tgtEl>
                                        <p:attrNameLst>
                                          <p:attrName>style.visibility</p:attrName>
                                        </p:attrNameLst>
                                      </p:cBhvr>
                                      <p:to>
                                        <p:strVal val="visible"/>
                                      </p:to>
                                    </p:set>
                                    <p:animEffect transition="in" filter="fade">
                                      <p:cBhvr>
                                        <p:cTn id="15" dur="500"/>
                                        <p:tgtEl>
                                          <p:spTgt spid="210"/>
                                        </p:tgtEl>
                                      </p:cBhvr>
                                    </p:animEffect>
                                  </p:childTnLst>
                                </p:cTn>
                              </p:par>
                              <p:par>
                                <p:cTn id="16" presetID="10" presetClass="entr" presetSubtype="0" fill="hold" grpId="0" nodeType="withEffect">
                                  <p:stCondLst>
                                    <p:cond delay="500"/>
                                  </p:stCondLst>
                                  <p:childTnLst>
                                    <p:set>
                                      <p:cBhvr>
                                        <p:cTn id="17" dur="1" fill="hold">
                                          <p:stCondLst>
                                            <p:cond delay="0"/>
                                          </p:stCondLst>
                                        </p:cTn>
                                        <p:tgtEl>
                                          <p:spTgt spid="213"/>
                                        </p:tgtEl>
                                        <p:attrNameLst>
                                          <p:attrName>style.visibility</p:attrName>
                                        </p:attrNameLst>
                                      </p:cBhvr>
                                      <p:to>
                                        <p:strVal val="visible"/>
                                      </p:to>
                                    </p:set>
                                    <p:animEffect transition="in" filter="fade">
                                      <p:cBhvr>
                                        <p:cTn id="18" dur="500"/>
                                        <p:tgtEl>
                                          <p:spTgt spid="213"/>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216"/>
                                        </p:tgtEl>
                                        <p:attrNameLst>
                                          <p:attrName>style.visibility</p:attrName>
                                        </p:attrNameLst>
                                      </p:cBhvr>
                                      <p:to>
                                        <p:strVal val="visible"/>
                                      </p:to>
                                    </p:set>
                                    <p:animEffect transition="in" filter="fade">
                                      <p:cBhvr>
                                        <p:cTn id="21" dur="500"/>
                                        <p:tgtEl>
                                          <p:spTgt spid="216"/>
                                        </p:tgtEl>
                                      </p:cBhvr>
                                    </p:animEffect>
                                  </p:childTnLst>
                                </p:cTn>
                              </p:par>
                              <p:par>
                                <p:cTn id="22" presetID="10" presetClass="entr" presetSubtype="0" fill="hold" grpId="0" nodeType="withEffect">
                                  <p:stCondLst>
                                    <p:cond delay="1250"/>
                                  </p:stCondLst>
                                  <p:childTnLst>
                                    <p:set>
                                      <p:cBhvr>
                                        <p:cTn id="23" dur="1" fill="hold">
                                          <p:stCondLst>
                                            <p:cond delay="0"/>
                                          </p:stCondLst>
                                        </p:cTn>
                                        <p:tgtEl>
                                          <p:spTgt spid="208"/>
                                        </p:tgtEl>
                                        <p:attrNameLst>
                                          <p:attrName>style.visibility</p:attrName>
                                        </p:attrNameLst>
                                      </p:cBhvr>
                                      <p:to>
                                        <p:strVal val="visible"/>
                                      </p:to>
                                    </p:set>
                                    <p:animEffect transition="in" filter="fade">
                                      <p:cBhvr>
                                        <p:cTn id="24" dur="500"/>
                                        <p:tgtEl>
                                          <p:spTgt spid="208"/>
                                        </p:tgtEl>
                                      </p:cBhvr>
                                    </p:animEffect>
                                  </p:childTnLst>
                                </p:cTn>
                              </p:par>
                              <p:par>
                                <p:cTn id="25" presetID="10" presetClass="entr" presetSubtype="0" fill="hold" grpId="0" nodeType="withEffect">
                                  <p:stCondLst>
                                    <p:cond delay="1250"/>
                                  </p:stCondLst>
                                  <p:childTnLst>
                                    <p:set>
                                      <p:cBhvr>
                                        <p:cTn id="26" dur="1" fill="hold">
                                          <p:stCondLst>
                                            <p:cond delay="0"/>
                                          </p:stCondLst>
                                        </p:cTn>
                                        <p:tgtEl>
                                          <p:spTgt spid="211"/>
                                        </p:tgtEl>
                                        <p:attrNameLst>
                                          <p:attrName>style.visibility</p:attrName>
                                        </p:attrNameLst>
                                      </p:cBhvr>
                                      <p:to>
                                        <p:strVal val="visible"/>
                                      </p:to>
                                    </p:set>
                                    <p:animEffect transition="in" filter="fade">
                                      <p:cBhvr>
                                        <p:cTn id="27" dur="500"/>
                                        <p:tgtEl>
                                          <p:spTgt spid="211"/>
                                        </p:tgtEl>
                                      </p:cBhvr>
                                    </p:animEffect>
                                  </p:childTnLst>
                                </p:cTn>
                              </p:par>
                              <p:par>
                                <p:cTn id="28" presetID="10" presetClass="entr" presetSubtype="0" fill="hold" grpId="0" nodeType="withEffect">
                                  <p:stCondLst>
                                    <p:cond delay="1250"/>
                                  </p:stCondLst>
                                  <p:childTnLst>
                                    <p:set>
                                      <p:cBhvr>
                                        <p:cTn id="29" dur="1" fill="hold">
                                          <p:stCondLst>
                                            <p:cond delay="0"/>
                                          </p:stCondLst>
                                        </p:cTn>
                                        <p:tgtEl>
                                          <p:spTgt spid="214"/>
                                        </p:tgtEl>
                                        <p:attrNameLst>
                                          <p:attrName>style.visibility</p:attrName>
                                        </p:attrNameLst>
                                      </p:cBhvr>
                                      <p:to>
                                        <p:strVal val="visible"/>
                                      </p:to>
                                    </p:set>
                                    <p:animEffect transition="in" filter="fade">
                                      <p:cBhvr>
                                        <p:cTn id="30" dur="500"/>
                                        <p:tgtEl>
                                          <p:spTgt spid="214"/>
                                        </p:tgtEl>
                                      </p:cBhvr>
                                    </p:animEffect>
                                  </p:childTnLst>
                                </p:cTn>
                              </p:par>
                              <p:par>
                                <p:cTn id="31" presetID="10" presetClass="entr" presetSubtype="0" fill="hold" grpId="0" nodeType="withEffect">
                                  <p:stCondLst>
                                    <p:cond delay="1250"/>
                                  </p:stCondLst>
                                  <p:childTnLst>
                                    <p:set>
                                      <p:cBhvr>
                                        <p:cTn id="32" dur="1" fill="hold">
                                          <p:stCondLst>
                                            <p:cond delay="0"/>
                                          </p:stCondLst>
                                        </p:cTn>
                                        <p:tgtEl>
                                          <p:spTgt spid="217"/>
                                        </p:tgtEl>
                                        <p:attrNameLst>
                                          <p:attrName>style.visibility</p:attrName>
                                        </p:attrNameLst>
                                      </p:cBhvr>
                                      <p:to>
                                        <p:strVal val="visible"/>
                                      </p:to>
                                    </p:set>
                                    <p:animEffect transition="in" filter="fade">
                                      <p:cBhvr>
                                        <p:cTn id="33" dur="500"/>
                                        <p:tgtEl>
                                          <p:spTgt spid="217"/>
                                        </p:tgtEl>
                                      </p:cBhvr>
                                    </p:animEffect>
                                  </p:childTnLst>
                                </p:cTn>
                              </p:par>
                              <p:par>
                                <p:cTn id="34" presetID="22" presetClass="entr" presetSubtype="8" fill="hold" grpId="0" nodeType="withEffect">
                                  <p:stCondLst>
                                    <p:cond delay="2250"/>
                                  </p:stCondLst>
                                  <p:childTnLst>
                                    <p:set>
                                      <p:cBhvr>
                                        <p:cTn id="35" dur="1" fill="hold">
                                          <p:stCondLst>
                                            <p:cond delay="0"/>
                                          </p:stCondLst>
                                        </p:cTn>
                                        <p:tgtEl>
                                          <p:spTgt spid="219"/>
                                        </p:tgtEl>
                                        <p:attrNameLst>
                                          <p:attrName>style.visibility</p:attrName>
                                        </p:attrNameLst>
                                      </p:cBhvr>
                                      <p:to>
                                        <p:strVal val="visible"/>
                                      </p:to>
                                    </p:set>
                                    <p:animEffect transition="in" filter="wipe(left)">
                                      <p:cBhvr>
                                        <p:cTn id="36" dur="500"/>
                                        <p:tgtEl>
                                          <p:spTgt spid="219"/>
                                        </p:tgtEl>
                                      </p:cBhvr>
                                    </p:animEffect>
                                  </p:childTnLst>
                                </p:cTn>
                              </p:par>
                              <p:par>
                                <p:cTn id="37" presetID="22" presetClass="entr" presetSubtype="8" fill="hold" grpId="0" nodeType="withEffect">
                                  <p:stCondLst>
                                    <p:cond delay="2250"/>
                                  </p:stCondLst>
                                  <p:childTnLst>
                                    <p:set>
                                      <p:cBhvr>
                                        <p:cTn id="38" dur="1" fill="hold">
                                          <p:stCondLst>
                                            <p:cond delay="0"/>
                                          </p:stCondLst>
                                        </p:cTn>
                                        <p:tgtEl>
                                          <p:spTgt spid="220"/>
                                        </p:tgtEl>
                                        <p:attrNameLst>
                                          <p:attrName>style.visibility</p:attrName>
                                        </p:attrNameLst>
                                      </p:cBhvr>
                                      <p:to>
                                        <p:strVal val="visible"/>
                                      </p:to>
                                    </p:set>
                                    <p:animEffect transition="in" filter="wipe(left)">
                                      <p:cBhvr>
                                        <p:cTn id="39" dur="500"/>
                                        <p:tgtEl>
                                          <p:spTgt spid="220"/>
                                        </p:tgtEl>
                                      </p:cBhvr>
                                    </p:animEffect>
                                  </p:childTnLst>
                                </p:cTn>
                              </p:par>
                              <p:par>
                                <p:cTn id="40" presetID="22" presetClass="entr" presetSubtype="8" fill="hold" grpId="0" nodeType="withEffect">
                                  <p:stCondLst>
                                    <p:cond delay="2250"/>
                                  </p:stCondLst>
                                  <p:childTnLst>
                                    <p:set>
                                      <p:cBhvr>
                                        <p:cTn id="41" dur="1" fill="hold">
                                          <p:stCondLst>
                                            <p:cond delay="0"/>
                                          </p:stCondLst>
                                        </p:cTn>
                                        <p:tgtEl>
                                          <p:spTgt spid="221"/>
                                        </p:tgtEl>
                                        <p:attrNameLst>
                                          <p:attrName>style.visibility</p:attrName>
                                        </p:attrNameLst>
                                      </p:cBhvr>
                                      <p:to>
                                        <p:strVal val="visible"/>
                                      </p:to>
                                    </p:set>
                                    <p:animEffect transition="in" filter="wipe(left)">
                                      <p:cBhvr>
                                        <p:cTn id="42" dur="500"/>
                                        <p:tgtEl>
                                          <p:spTgt spid="221"/>
                                        </p:tgtEl>
                                      </p:cBhvr>
                                    </p:animEffect>
                                  </p:childTnLst>
                                </p:cTn>
                              </p:par>
                              <p:par>
                                <p:cTn id="43" presetID="22" presetClass="entr" presetSubtype="8" fill="hold" grpId="0" nodeType="withEffect">
                                  <p:stCondLst>
                                    <p:cond delay="2250"/>
                                  </p:stCondLst>
                                  <p:childTnLst>
                                    <p:set>
                                      <p:cBhvr>
                                        <p:cTn id="44" dur="1" fill="hold">
                                          <p:stCondLst>
                                            <p:cond delay="0"/>
                                          </p:stCondLst>
                                        </p:cTn>
                                        <p:tgtEl>
                                          <p:spTgt spid="222"/>
                                        </p:tgtEl>
                                        <p:attrNameLst>
                                          <p:attrName>style.visibility</p:attrName>
                                        </p:attrNameLst>
                                      </p:cBhvr>
                                      <p:to>
                                        <p:strVal val="visible"/>
                                      </p:to>
                                    </p:set>
                                    <p:animEffect transition="in" filter="wipe(left)">
                                      <p:cBhvr>
                                        <p:cTn id="45" dur="500"/>
                                        <p:tgtEl>
                                          <p:spTgt spid="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0"/>
      <p:bldP spid="207" grpId="0" bldLvl="0" animBg="1"/>
      <p:bldP spid="208" grpId="0"/>
      <p:bldP spid="210" grpId="0" bldLvl="0" animBg="1"/>
      <p:bldP spid="211" grpId="0"/>
      <p:bldP spid="213" grpId="0" bldLvl="0" animBg="1"/>
      <p:bldP spid="214" grpId="0"/>
      <p:bldP spid="216" grpId="0" bldLvl="0" animBg="1"/>
      <p:bldP spid="217" grpId="0"/>
      <p:bldP spid="219" grpId="0"/>
      <p:bldP spid="220" grpId="0"/>
      <p:bldP spid="221" grpId="0"/>
      <p:bldP spid="22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p:cNvGrpSpPr/>
          <p:nvPr/>
        </p:nvGrpSpPr>
        <p:grpSpPr>
          <a:xfrm>
            <a:off x="0" y="203648"/>
            <a:ext cx="2864443" cy="583565"/>
            <a:chOff x="0" y="245553"/>
            <a:chExt cx="2864443" cy="583565"/>
          </a:xfrm>
        </p:grpSpPr>
        <p:sp>
          <p:nvSpPr>
            <p:cNvPr id="37" name="文本框 25"/>
            <p:cNvSpPr txBox="1"/>
            <p:nvPr/>
          </p:nvSpPr>
          <p:spPr>
            <a:xfrm>
              <a:off x="722588" y="245553"/>
              <a:ext cx="2141855"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运行时</a:t>
              </a:r>
              <a:r>
                <a:rPr lang="zh-CN" altLang="en-US" sz="2665" b="1" spc="400" dirty="0">
                  <a:ea typeface="思源黑体 CN Medium" panose="020B0600000000000000" pitchFamily="34" charset="-122"/>
                  <a:cs typeface="+mn-ea"/>
                  <a:sym typeface="+mn-lt"/>
                </a:rPr>
                <a:t>测试</a:t>
              </a:r>
              <a:endParaRPr lang="zh-CN" altLang="en-US" sz="2665" b="1" spc="400" dirty="0">
                <a:ea typeface="思源黑体 CN Medium" panose="020B0600000000000000" pitchFamily="34" charset="-122"/>
                <a:cs typeface="+mn-ea"/>
                <a:sym typeface="+mn-lt"/>
              </a:endParaRPr>
            </a:p>
          </p:txBody>
        </p:sp>
        <p:sp>
          <p:nvSpPr>
            <p:cNvPr id="38" name="矩形 37"/>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custDataLst>
              <p:tags r:id="rId1"/>
            </p:custDataLst>
          </p:nvPr>
        </p:nvPicPr>
        <p:blipFill>
          <a:blip r:embed="rId2"/>
          <a:stretch>
            <a:fillRect/>
          </a:stretch>
        </p:blipFill>
        <p:spPr>
          <a:xfrm>
            <a:off x="0" y="911225"/>
            <a:ext cx="4911090" cy="2668270"/>
          </a:xfrm>
          <a:prstGeom prst="rect">
            <a:avLst/>
          </a:prstGeom>
        </p:spPr>
      </p:pic>
      <p:pic>
        <p:nvPicPr>
          <p:cNvPr id="4" name="图片 3"/>
          <p:cNvPicPr>
            <a:picLocks noChangeAspect="1"/>
          </p:cNvPicPr>
          <p:nvPr>
            <p:custDataLst>
              <p:tags r:id="rId3"/>
            </p:custDataLst>
          </p:nvPr>
        </p:nvPicPr>
        <p:blipFill>
          <a:blip r:embed="rId4"/>
          <a:stretch>
            <a:fillRect/>
          </a:stretch>
        </p:blipFill>
        <p:spPr>
          <a:xfrm>
            <a:off x="47625" y="3789680"/>
            <a:ext cx="4863465" cy="2554605"/>
          </a:xfrm>
          <a:prstGeom prst="rect">
            <a:avLst/>
          </a:prstGeom>
        </p:spPr>
      </p:pic>
      <p:sp>
        <p:nvSpPr>
          <p:cNvPr id="207" name="椭圆 206"/>
          <p:cNvSpPr/>
          <p:nvPr>
            <p:custDataLst>
              <p:tags r:id="rId5"/>
            </p:custDataLst>
          </p:nvPr>
        </p:nvSpPr>
        <p:spPr>
          <a:xfrm>
            <a:off x="5818118" y="1992124"/>
            <a:ext cx="422962" cy="422962"/>
          </a:xfrm>
          <a:prstGeom prst="ellipse">
            <a:avLst/>
          </a:prstGeom>
          <a:gradFill>
            <a:gsLst>
              <a:gs pos="0">
                <a:srgbClr val="7B32B2"/>
              </a:gs>
              <a:gs pos="100000">
                <a:srgbClr val="401A5D"/>
              </a:gs>
            </a:gsLst>
            <a:lin scaled="0"/>
          </a:gradFill>
        </p:spPr>
        <p:style>
          <a:lnRef idx="2">
            <a:schemeClr val="accent5"/>
          </a:lnRef>
          <a:fillRef idx="1">
            <a:schemeClr val="lt1"/>
          </a:fillRef>
          <a:effectRef idx="0">
            <a:schemeClr val="accent5"/>
          </a:effectRef>
          <a:fontRef idx="minor">
            <a:schemeClr val="dk1"/>
          </a:fontRef>
        </p:style>
        <p:txBody>
          <a:bodyPr rtlCol="0" anchor="ctr"/>
          <a:p>
            <a:pPr algn="ctr">
              <a:lnSpc>
                <a:spcPct val="120000"/>
              </a:lnSpc>
            </a:pPr>
            <a:endParaRPr lang="zh-CN" altLang="en-US">
              <a:solidFill>
                <a:schemeClr val="tx1"/>
              </a:solidFill>
              <a:cs typeface="+mn-ea"/>
              <a:sym typeface="+mn-lt"/>
            </a:endParaRPr>
          </a:p>
        </p:txBody>
      </p:sp>
      <p:sp>
        <p:nvSpPr>
          <p:cNvPr id="208" name="文本框 9"/>
          <p:cNvSpPr txBox="1"/>
          <p:nvPr>
            <p:custDataLst>
              <p:tags r:id="rId6"/>
            </p:custDataLst>
          </p:nvPr>
        </p:nvSpPr>
        <p:spPr>
          <a:xfrm>
            <a:off x="6294120" y="1908175"/>
            <a:ext cx="1791335" cy="386080"/>
          </a:xfrm>
          <a:prstGeom prst="rect">
            <a:avLst/>
          </a:prstGeom>
          <a:noFill/>
        </p:spPr>
        <p:txBody>
          <a:bodyPr wrap="square" rtlCol="0">
            <a:spAutoFit/>
          </a:bodyPr>
          <a:p>
            <a:pPr>
              <a:lnSpc>
                <a:spcPct val="120000"/>
              </a:lnSpc>
            </a:pPr>
            <a:r>
              <a:rPr lang="zh-CN" altLang="en-US" sz="1600" dirty="0">
                <a:ln w="9525">
                  <a:solidFill>
                    <a:schemeClr val="tx2">
                      <a:lumMod val="90000"/>
                      <a:lumOff val="10000"/>
                    </a:schemeClr>
                  </a:solidFill>
                  <a:prstDash val="solid"/>
                </a:ln>
                <a:solidFill>
                  <a:srgbClr val="7030A0"/>
                </a:solidFill>
                <a:effectLst>
                  <a:outerShdw blurRad="12700" dist="38100" dir="2700000" algn="tl" rotWithShape="0">
                    <a:schemeClr val="bg1">
                      <a:lumMod val="50000"/>
                    </a:schemeClr>
                  </a:outerShdw>
                </a:effectLst>
                <a:cs typeface="+mn-ea"/>
                <a:sym typeface="+mn-lt"/>
              </a:rPr>
              <a:t>触发查询的大小</a:t>
            </a:r>
            <a:endParaRPr lang="zh-CN" altLang="en-US" sz="1600" dirty="0">
              <a:ln w="9525">
                <a:solidFill>
                  <a:schemeClr val="tx2">
                    <a:lumMod val="90000"/>
                    <a:lumOff val="10000"/>
                  </a:schemeClr>
                </a:solidFill>
                <a:prstDash val="solid"/>
              </a:ln>
              <a:solidFill>
                <a:srgbClr val="7030A0"/>
              </a:solidFill>
              <a:effectLst>
                <a:outerShdw blurRad="12700" dist="38100" dir="2700000" algn="tl" rotWithShape="0">
                  <a:schemeClr val="bg1">
                    <a:lumMod val="50000"/>
                  </a:schemeClr>
                </a:outerShdw>
              </a:effectLst>
              <a:cs typeface="+mn-ea"/>
              <a:sym typeface="+mn-lt"/>
            </a:endParaRPr>
          </a:p>
        </p:txBody>
      </p:sp>
      <p:sp>
        <p:nvSpPr>
          <p:cNvPr id="219" name="Rectangle 5"/>
          <p:cNvSpPr/>
          <p:nvPr>
            <p:custDataLst>
              <p:tags r:id="rId7"/>
            </p:custDataLst>
          </p:nvPr>
        </p:nvSpPr>
        <p:spPr bwMode="auto">
          <a:xfrm>
            <a:off x="6356985" y="2270760"/>
            <a:ext cx="4500245" cy="1518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p>
            <a:pPr>
              <a:lnSpc>
                <a:spcPct val="120000"/>
              </a:lnSpc>
            </a:pPr>
            <a:r>
              <a:rPr lang="en-US" altLang="zh-CN" sz="1400" dirty="0" smtClean="0">
                <a:cs typeface="+mn-ea"/>
                <a:sym typeface="+mn-lt"/>
              </a:rPr>
              <a:t>    </a:t>
            </a:r>
            <a:r>
              <a:rPr lang="zh-CN" altLang="en-US" sz="1400" dirty="0" smtClean="0">
                <a:cs typeface="+mn-ea"/>
                <a:sym typeface="+mn-lt"/>
              </a:rPr>
              <a:t>作者发现，随着查询大小的增加，触发的漏洞数量也会增加。</a:t>
            </a:r>
            <a:r>
              <a:rPr lang="zh-CN" altLang="en-US" sz="1400" dirty="0" smtClean="0">
                <a:solidFill>
                  <a:srgbClr val="7030A0"/>
                </a:solidFill>
                <a:cs typeface="+mn-ea"/>
                <a:sym typeface="+mn-lt"/>
              </a:rPr>
              <a:t>当查询大小增加到600字节时，已经触发了30个漏洞</a:t>
            </a:r>
            <a:r>
              <a:rPr lang="zh-CN" altLang="en-US" sz="1400" dirty="0" smtClean="0">
                <a:cs typeface="+mn-ea"/>
                <a:sym typeface="+mn-lt"/>
              </a:rPr>
              <a:t>。但是，当查询大小增加到1000字节时，只有5个额外的漏洞被触发。作者还发现，对于剩下的5个漏洞，它们的触发查询非常复杂，很难简化。最大的查询超过了300K字节，在MariaDB中触发了整数溢出。</a:t>
            </a:r>
            <a:endParaRPr lang="zh-CN" altLang="en-US" sz="1400" dirty="0" smtClean="0">
              <a:cs typeface="+mn-ea"/>
              <a:sym typeface="+mn-lt"/>
            </a:endParaRPr>
          </a:p>
        </p:txBody>
      </p:sp>
      <p:sp>
        <p:nvSpPr>
          <p:cNvPr id="8" name="椭圆 7"/>
          <p:cNvSpPr/>
          <p:nvPr>
            <p:custDataLst>
              <p:tags r:id="rId8"/>
            </p:custDataLst>
          </p:nvPr>
        </p:nvSpPr>
        <p:spPr>
          <a:xfrm>
            <a:off x="5818118" y="4199384"/>
            <a:ext cx="422962" cy="422962"/>
          </a:xfrm>
          <a:prstGeom prst="ellipse">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11" name="文本框 9"/>
          <p:cNvSpPr txBox="1"/>
          <p:nvPr>
            <p:custDataLst>
              <p:tags r:id="rId9"/>
            </p:custDataLst>
          </p:nvPr>
        </p:nvSpPr>
        <p:spPr>
          <a:xfrm>
            <a:off x="6294120" y="4137660"/>
            <a:ext cx="2676525" cy="386080"/>
          </a:xfrm>
          <a:prstGeom prst="rect">
            <a:avLst/>
          </a:prstGeom>
          <a:noFill/>
        </p:spPr>
        <p:txBody>
          <a:bodyPr wrap="square" rtlCol="0">
            <a:spAutoFit/>
          </a:bodyPr>
          <a:lstStyle/>
          <a:p>
            <a:pPr>
              <a:lnSpc>
                <a:spcPct val="120000"/>
              </a:lnSpc>
            </a:pPr>
            <a:r>
              <a:rPr lang="zh-CN" altLang="en-US" sz="1600" dirty="0">
                <a:ln w="9525">
                  <a:solidFill>
                    <a:srgbClr val="7030A0"/>
                  </a:solidFill>
                  <a:prstDash val="solid"/>
                </a:ln>
                <a:solidFill>
                  <a:srgbClr val="7030A0"/>
                </a:solidFill>
                <a:effectLst>
                  <a:outerShdw blurRad="12700" dist="38100" dir="2700000" algn="tl" rotWithShape="0">
                    <a:schemeClr val="bg1">
                      <a:lumMod val="50000"/>
                    </a:schemeClr>
                  </a:outerShdw>
                </a:effectLst>
                <a:cs typeface="+mn-ea"/>
                <a:sym typeface="+mn-lt"/>
              </a:rPr>
              <a:t>触发错误查询的语句分布</a:t>
            </a:r>
            <a:endParaRPr lang="zh-CN" altLang="en-US" sz="1600" dirty="0">
              <a:ln w="9525">
                <a:solidFill>
                  <a:srgbClr val="7030A0"/>
                </a:solidFill>
                <a:prstDash val="solid"/>
              </a:ln>
              <a:solidFill>
                <a:srgbClr val="7030A0"/>
              </a:solidFill>
              <a:effectLst>
                <a:outerShdw blurRad="12700" dist="38100" dir="2700000" algn="tl" rotWithShape="0">
                  <a:schemeClr val="bg1">
                    <a:lumMod val="50000"/>
                  </a:schemeClr>
                </a:outerShdw>
              </a:effectLst>
              <a:cs typeface="+mn-ea"/>
              <a:sym typeface="+mn-lt"/>
            </a:endParaRPr>
          </a:p>
        </p:txBody>
      </p:sp>
      <p:sp>
        <p:nvSpPr>
          <p:cNvPr id="12" name="Rectangle 5"/>
          <p:cNvSpPr/>
          <p:nvPr>
            <p:custDataLst>
              <p:tags r:id="rId10"/>
            </p:custDataLst>
          </p:nvPr>
        </p:nvSpPr>
        <p:spPr bwMode="auto">
          <a:xfrm>
            <a:off x="6356985" y="4622165"/>
            <a:ext cx="4500245" cy="887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en-US" altLang="zh-CN" sz="1400" dirty="0" smtClean="0">
                <a:cs typeface="+mn-ea"/>
                <a:sym typeface="+mn-lt"/>
              </a:rPr>
              <a:t>    </a:t>
            </a:r>
            <a:r>
              <a:rPr sz="1400" dirty="0" smtClean="0">
                <a:cs typeface="+mn-ea"/>
                <a:sym typeface="+mn-lt"/>
              </a:rPr>
              <a:t>其中，CREATE TABLE和SELECT是最常见的语句，分别占据了触发漏洞的查询的</a:t>
            </a:r>
            <a:r>
              <a:rPr sz="1400" dirty="0" smtClean="0">
                <a:solidFill>
                  <a:srgbClr val="7030A0"/>
                </a:solidFill>
                <a:cs typeface="+mn-ea"/>
                <a:sym typeface="+mn-lt"/>
              </a:rPr>
              <a:t>44.4%</a:t>
            </a:r>
            <a:r>
              <a:rPr sz="1400" dirty="0" smtClean="0">
                <a:cs typeface="+mn-ea"/>
                <a:sym typeface="+mn-lt"/>
              </a:rPr>
              <a:t>和</a:t>
            </a:r>
            <a:r>
              <a:rPr sz="1400" dirty="0" smtClean="0">
                <a:solidFill>
                  <a:srgbClr val="7030A0"/>
                </a:solidFill>
                <a:cs typeface="+mn-ea"/>
                <a:sym typeface="+mn-lt"/>
              </a:rPr>
              <a:t>38.9%</a:t>
            </a:r>
            <a:r>
              <a:rPr sz="1400" dirty="0" smtClean="0">
                <a:cs typeface="+mn-ea"/>
                <a:sym typeface="+mn-lt"/>
              </a:rPr>
              <a:t>。其他语句的触发漏洞的查询的百分比相对较低，如INSERT（5.6%）、UPDATE（5.6%）、DELETE（2.8%）、ALTER（1.4%）、CREATE VIEW（1.4%）和DROP（0.7%）。此外，大多数（32/34）的SELECT语句是作为最后一条语句使用的。</a:t>
            </a:r>
            <a:endParaRPr sz="1400" dirty="0" smtClean="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7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500"/>
                                  </p:stCondLst>
                                  <p:childTnLst>
                                    <p:set>
                                      <p:cBhvr>
                                        <p:cTn id="6" dur="1" fill="hold">
                                          <p:stCondLst>
                                            <p:cond delay="0"/>
                                          </p:stCondLst>
                                        </p:cTn>
                                        <p:tgtEl>
                                          <p:spTgt spid="207"/>
                                        </p:tgtEl>
                                        <p:attrNameLst>
                                          <p:attrName>style.visibility</p:attrName>
                                        </p:attrNameLst>
                                      </p:cBhvr>
                                      <p:to>
                                        <p:strVal val="visible"/>
                                      </p:to>
                                    </p:set>
                                    <p:animEffect transition="in" filter="fade">
                                      <p:cBhvr>
                                        <p:cTn id="7" dur="500"/>
                                        <p:tgtEl>
                                          <p:spTgt spid="207"/>
                                        </p:tgtEl>
                                      </p:cBhvr>
                                    </p:animEffect>
                                  </p:childTnLst>
                                </p:cTn>
                              </p:par>
                              <p:par>
                                <p:cTn id="8" presetID="10" presetClass="entr" presetSubtype="0" fill="hold" grpId="0" nodeType="withEffect">
                                  <p:stCondLst>
                                    <p:cond delay="1250"/>
                                  </p:stCondLst>
                                  <p:childTnLst>
                                    <p:set>
                                      <p:cBhvr>
                                        <p:cTn id="9" dur="1" fill="hold">
                                          <p:stCondLst>
                                            <p:cond delay="0"/>
                                          </p:stCondLst>
                                        </p:cTn>
                                        <p:tgtEl>
                                          <p:spTgt spid="208"/>
                                        </p:tgtEl>
                                        <p:attrNameLst>
                                          <p:attrName>style.visibility</p:attrName>
                                        </p:attrNameLst>
                                      </p:cBhvr>
                                      <p:to>
                                        <p:strVal val="visible"/>
                                      </p:to>
                                    </p:set>
                                    <p:animEffect transition="in" filter="fade">
                                      <p:cBhvr>
                                        <p:cTn id="10" dur="500"/>
                                        <p:tgtEl>
                                          <p:spTgt spid="208"/>
                                        </p:tgtEl>
                                      </p:cBhvr>
                                    </p:animEffect>
                                  </p:childTnLst>
                                </p:cTn>
                              </p:par>
                              <p:par>
                                <p:cTn id="11" presetID="22" presetClass="entr" presetSubtype="8" fill="hold" grpId="0" nodeType="withEffect">
                                  <p:stCondLst>
                                    <p:cond delay="2250"/>
                                  </p:stCondLst>
                                  <p:childTnLst>
                                    <p:set>
                                      <p:cBhvr>
                                        <p:cTn id="12" dur="1" fill="hold">
                                          <p:stCondLst>
                                            <p:cond delay="0"/>
                                          </p:stCondLst>
                                        </p:cTn>
                                        <p:tgtEl>
                                          <p:spTgt spid="219"/>
                                        </p:tgtEl>
                                        <p:attrNameLst>
                                          <p:attrName>style.visibility</p:attrName>
                                        </p:attrNameLst>
                                      </p:cBhvr>
                                      <p:to>
                                        <p:strVal val="visible"/>
                                      </p:to>
                                    </p:set>
                                    <p:animEffect transition="in" filter="wipe(left)">
                                      <p:cBhvr>
                                        <p:cTn id="13" dur="500"/>
                                        <p:tgtEl>
                                          <p:spTgt spid="21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50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125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22" presetClass="entr" presetSubtype="8" fill="hold" grpId="0" nodeType="withEffect">
                                  <p:stCondLst>
                                    <p:cond delay="2250"/>
                                  </p:stCondLst>
                                  <p:childTnLst>
                                    <p:set>
                                      <p:cBhvr>
                                        <p:cTn id="23" dur="1" fill="hold">
                                          <p:stCondLst>
                                            <p:cond delay="0"/>
                                          </p:stCondLst>
                                        </p:cTn>
                                        <p:tgtEl>
                                          <p:spTgt spid="12"/>
                                        </p:tgtEl>
                                        <p:attrNameLst>
                                          <p:attrName>style.visibility</p:attrName>
                                        </p:attrNameLst>
                                      </p:cBhvr>
                                      <p:to>
                                        <p:strVal val="visible"/>
                                      </p:to>
                                    </p:set>
                                    <p:animEffect transition="in" filter="wipe(left)">
                                      <p:cBhvr>
                                        <p:cTn id="2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0" bldLvl="0" animBg="1"/>
      <p:bldP spid="208" grpId="0"/>
      <p:bldP spid="219" grpId="0"/>
      <p:bldP spid="8" grpId="0" bldLvl="0" animBg="1"/>
      <p:bldP spid="11" grpId="0"/>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642938" y="1556792"/>
            <a:ext cx="12141201" cy="5587365"/>
            <a:chOff x="-725716" y="2161322"/>
            <a:chExt cx="12141201" cy="5587365"/>
          </a:xfrm>
        </p:grpSpPr>
        <p:sp>
          <p:nvSpPr>
            <p:cNvPr id="4" name="矩形 3"/>
            <p:cNvSpPr/>
            <p:nvPr/>
          </p:nvSpPr>
          <p:spPr>
            <a:xfrm>
              <a:off x="776514" y="2161322"/>
              <a:ext cx="10638971" cy="3934678"/>
            </a:xfrm>
            <a:prstGeom prst="rect">
              <a:avLst/>
            </a:prstGeom>
            <a:solidFill>
              <a:schemeClr val="bg1"/>
            </a:solidFill>
            <a:ln>
              <a:noFill/>
            </a:ln>
            <a:effectLst>
              <a:outerShdw blurRad="635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9" name="椭圆 8"/>
            <p:cNvSpPr/>
            <p:nvPr/>
          </p:nvSpPr>
          <p:spPr>
            <a:xfrm>
              <a:off x="-725716" y="3833277"/>
              <a:ext cx="4133215" cy="3915410"/>
            </a:xfrm>
            <a:prstGeom prst="ellipse">
              <a:avLst/>
            </a:prstGeom>
            <a:blipFill dpi="0" rotWithShape="1">
              <a:blip r:embed="rId1"/>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4" name="组合 13"/>
            <p:cNvGrpSpPr/>
            <p:nvPr/>
          </p:nvGrpSpPr>
          <p:grpSpPr>
            <a:xfrm>
              <a:off x="4831173" y="2220932"/>
              <a:ext cx="5735320" cy="2270125"/>
              <a:chOff x="4457375" y="2054493"/>
              <a:chExt cx="5735320" cy="2270125"/>
            </a:xfrm>
          </p:grpSpPr>
          <p:sp>
            <p:nvSpPr>
              <p:cNvPr id="11" name="文本框 10"/>
              <p:cNvSpPr txBox="1"/>
              <p:nvPr/>
            </p:nvSpPr>
            <p:spPr>
              <a:xfrm>
                <a:off x="4457375" y="2683143"/>
                <a:ext cx="5735320" cy="1641475"/>
              </a:xfrm>
              <a:prstGeom prst="rect">
                <a:avLst/>
              </a:prstGeom>
              <a:noFill/>
            </p:spPr>
            <p:txBody>
              <a:bodyPr wrap="square" rtlCol="0">
                <a:noAutofit/>
              </a:bodyPr>
              <a:lstStyle/>
              <a:p>
                <a:pPr>
                  <a:lnSpc>
                    <a:spcPct val="120000"/>
                  </a:lnSpc>
                  <a:defRPr/>
                </a:pPr>
                <a:r>
                  <a:rPr kumimoji="0" lang="zh-CN" altLang="en-US" sz="1600" b="0" i="0" u="none" strike="noStrike" kern="0" cap="none" spc="0" normalizeH="0" baseline="0" dirty="0" smtClean="0">
                    <a:cs typeface="+mn-ea"/>
                    <a:sym typeface="+mn-lt"/>
                  </a:rPr>
                  <a:t>Security Impact：DynSQL模糊测试工具发现的漏洞对DBMS的安全性造成的影响。作者介绍了DynSQL模糊测试工具发现的40个漏洞的Security Impact。这些漏洞包括7个关键的内存漏洞、6个断言失败、9个语义漏洞和19个已被分配CVEID的漏洞。作者着重介绍了三个</a:t>
                </a:r>
                <a:r>
                  <a:rPr kumimoji="0" lang="en-US" altLang="zh-CN" sz="1600" b="0" i="0" u="none" strike="noStrike" kern="0" cap="none" spc="0" normalizeH="0" baseline="0" dirty="0" smtClean="0">
                    <a:cs typeface="+mn-ea"/>
                    <a:sym typeface="+mn-lt"/>
                  </a:rPr>
                  <a:t>bug</a:t>
                </a:r>
                <a:r>
                  <a:rPr kumimoji="0" lang="zh-CN" altLang="en-US" sz="1600" b="0" i="0" u="none" strike="noStrike" kern="0" cap="none" spc="0" normalizeH="0" baseline="0" dirty="0" smtClean="0">
                    <a:cs typeface="+mn-ea"/>
                    <a:sym typeface="+mn-lt"/>
                  </a:rPr>
                  <a:t>。</a:t>
                </a:r>
                <a:endParaRPr kumimoji="0" lang="zh-CN" altLang="en-US" sz="1600" b="0" i="0" u="none" strike="noStrike" kern="0" cap="none" spc="0" normalizeH="0" baseline="0" dirty="0" smtClean="0">
                  <a:cs typeface="+mn-ea"/>
                  <a:sym typeface="+mn-lt"/>
                </a:endParaRPr>
              </a:p>
            </p:txBody>
          </p:sp>
          <p:sp>
            <p:nvSpPr>
              <p:cNvPr id="13" name="文本框 12"/>
              <p:cNvSpPr txBox="1"/>
              <p:nvPr/>
            </p:nvSpPr>
            <p:spPr>
              <a:xfrm>
                <a:off x="4458010" y="2054493"/>
                <a:ext cx="4246245" cy="694690"/>
              </a:xfrm>
              <a:prstGeom prst="rect">
                <a:avLst/>
              </a:prstGeom>
              <a:noFill/>
            </p:spPr>
            <p:txBody>
              <a:bodyPr wrap="square" rtlCol="0">
                <a:noAutofit/>
              </a:bodyPr>
              <a:lstStyle/>
              <a:p>
                <a:pPr>
                  <a:lnSpc>
                    <a:spcPct val="120000"/>
                  </a:lnSpc>
                </a:pPr>
                <a:r>
                  <a:rPr lang="zh-CN" altLang="en-US" sz="3200" dirty="0">
                    <a:ln>
                      <a:solidFill>
                        <a:srgbClr val="6C63FE"/>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cs typeface="+mn-ea"/>
                    <a:sym typeface="+mn-lt"/>
                  </a:rPr>
                  <a:t>安全影响</a:t>
                </a:r>
                <a:endParaRPr lang="zh-CN" altLang="en-US" sz="3200" dirty="0">
                  <a:ln>
                    <a:solidFill>
                      <a:srgbClr val="6C63FE"/>
                    </a:solidFill>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cs typeface="+mn-ea"/>
                  <a:sym typeface="+mn-lt"/>
                </a:endParaRPr>
              </a:p>
            </p:txBody>
          </p:sp>
        </p:grpSp>
        <p:grpSp>
          <p:nvGrpSpPr>
            <p:cNvPr id="22" name="组合 21"/>
            <p:cNvGrpSpPr/>
            <p:nvPr/>
          </p:nvGrpSpPr>
          <p:grpSpPr>
            <a:xfrm>
              <a:off x="6332482" y="4324879"/>
              <a:ext cx="2868580" cy="1710217"/>
              <a:chOff x="6370582" y="4207530"/>
              <a:chExt cx="2868580" cy="1710217"/>
            </a:xfrm>
          </p:grpSpPr>
          <p:sp>
            <p:nvSpPr>
              <p:cNvPr id="15" name="矩形 14"/>
              <p:cNvSpPr/>
              <p:nvPr/>
            </p:nvSpPr>
            <p:spPr>
              <a:xfrm>
                <a:off x="6370828" y="4207530"/>
                <a:ext cx="2868334" cy="461665"/>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dirty="0" smtClean="0">
                    <a:cs typeface="+mn-ea"/>
                    <a:sym typeface="+mn-lt"/>
                  </a:rPr>
                  <a:t>MariaDB中的整数溢出</a:t>
                </a:r>
                <a:endParaRPr lang="zh-CN" altLang="en-US" dirty="0" smtClean="0">
                  <a:cs typeface="+mn-ea"/>
                  <a:sym typeface="+mn-lt"/>
                </a:endParaRPr>
              </a:p>
            </p:txBody>
          </p:sp>
          <p:sp>
            <p:nvSpPr>
              <p:cNvPr id="17" name="矩形 16"/>
              <p:cNvSpPr/>
              <p:nvPr/>
            </p:nvSpPr>
            <p:spPr>
              <a:xfrm>
                <a:off x="6370582" y="5456082"/>
                <a:ext cx="2868334" cy="461665"/>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dirty="0" smtClean="0">
                    <a:cs typeface="+mn-ea"/>
                    <a:sym typeface="+mn-lt"/>
                  </a:rPr>
                  <a:t>MonetDB中丢失子查询结果</a:t>
                </a:r>
                <a:endParaRPr lang="zh-CN" altLang="en-US" dirty="0" smtClean="0">
                  <a:cs typeface="+mn-ea"/>
                  <a:sym typeface="+mn-lt"/>
                </a:endParaRPr>
              </a:p>
            </p:txBody>
          </p:sp>
          <p:sp>
            <p:nvSpPr>
              <p:cNvPr id="19" name="矩形 18"/>
              <p:cNvSpPr/>
              <p:nvPr/>
            </p:nvSpPr>
            <p:spPr>
              <a:xfrm>
                <a:off x="6370582" y="4845109"/>
                <a:ext cx="2868334" cy="461665"/>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zh-CN" altLang="en-US" dirty="0" smtClean="0">
                    <a:cs typeface="+mn-ea"/>
                    <a:sym typeface="+mn-lt"/>
                  </a:rPr>
                  <a:t>MariaDB中的free后使用</a:t>
                </a:r>
                <a:endParaRPr lang="zh-CN" altLang="en-US" dirty="0" smtClean="0">
                  <a:cs typeface="+mn-ea"/>
                  <a:sym typeface="+mn-lt"/>
                </a:endParaRPr>
              </a:p>
            </p:txBody>
          </p:sp>
        </p:grpSp>
      </p:grpSp>
      <p:grpSp>
        <p:nvGrpSpPr>
          <p:cNvPr id="18" name="组合 17"/>
          <p:cNvGrpSpPr/>
          <p:nvPr/>
        </p:nvGrpSpPr>
        <p:grpSpPr>
          <a:xfrm>
            <a:off x="0" y="203648"/>
            <a:ext cx="2472648" cy="583565"/>
            <a:chOff x="0" y="245553"/>
            <a:chExt cx="2472648" cy="583565"/>
          </a:xfrm>
        </p:grpSpPr>
        <p:sp>
          <p:nvSpPr>
            <p:cNvPr id="24" name="文本框 25"/>
            <p:cNvSpPr txBox="1"/>
            <p:nvPr/>
          </p:nvSpPr>
          <p:spPr>
            <a:xfrm>
              <a:off x="722588" y="245553"/>
              <a:ext cx="175006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安全</a:t>
              </a:r>
              <a:r>
                <a:rPr lang="zh-CN" altLang="en-US" sz="2665" b="1" spc="400" dirty="0">
                  <a:ea typeface="思源黑体 CN Medium" panose="020B0600000000000000" pitchFamily="34" charset="-122"/>
                  <a:cs typeface="+mn-ea"/>
                  <a:sym typeface="+mn-lt"/>
                </a:rPr>
                <a:t>影响</a:t>
              </a:r>
              <a:endParaRPr lang="zh-CN" altLang="en-US" sz="2665" b="1" spc="400" dirty="0">
                <a:ea typeface="思源黑体 CN Medium" panose="020B0600000000000000" pitchFamily="34" charset="-122"/>
                <a:cs typeface="+mn-ea"/>
                <a:sym typeface="+mn-lt"/>
              </a:endParaRPr>
            </a:p>
          </p:txBody>
        </p:sp>
        <p:sp>
          <p:nvSpPr>
            <p:cNvPr id="25" name="矩形 2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custDataLst>
              <p:tags r:id="rId2"/>
            </p:custDataLst>
          </p:nvPr>
        </p:nvPicPr>
        <p:blipFill>
          <a:blip r:embed="rId3"/>
          <a:stretch>
            <a:fillRect/>
          </a:stretch>
        </p:blipFill>
        <p:spPr>
          <a:xfrm>
            <a:off x="966470" y="1971675"/>
            <a:ext cx="3881755" cy="1114425"/>
          </a:xfrm>
          <a:prstGeom prst="rect">
            <a:avLst/>
          </a:prstGeom>
        </p:spPr>
      </p:pic>
      <p:sp>
        <p:nvSpPr>
          <p:cNvPr id="5" name="文本框 4"/>
          <p:cNvSpPr txBox="1"/>
          <p:nvPr>
            <p:custDataLst>
              <p:tags r:id="rId4"/>
            </p:custDataLst>
          </p:nvPr>
        </p:nvSpPr>
        <p:spPr>
          <a:xfrm>
            <a:off x="3345815" y="5934075"/>
            <a:ext cx="8416290" cy="368300"/>
          </a:xfrm>
          <a:prstGeom prst="rect">
            <a:avLst/>
          </a:prstGeom>
          <a:noFill/>
        </p:spPr>
        <p:txBody>
          <a:bodyPr wrap="square" rtlCol="0">
            <a:spAutoFit/>
            <a:scene3d>
              <a:camera prst="orthographicFront"/>
              <a:lightRig rig="threePt" dir="t"/>
            </a:scene3d>
          </a:bodyPr>
          <a:p>
            <a:r>
              <a:rPr lang="zh-CN" altLang="en-US">
                <a:solidFill>
                  <a:schemeClr val="accent1"/>
                </a:solidFill>
                <a:effectLst>
                  <a:outerShdw blurRad="38100" dist="25400" dir="5400000" algn="ctr" rotWithShape="0">
                    <a:srgbClr val="6E747A">
                      <a:alpha val="43000"/>
                    </a:srgbClr>
                  </a:outerShdw>
                </a:effectLst>
              </a:rPr>
              <a:t>这部分，作者更深入地说明</a:t>
            </a:r>
            <a:r>
              <a:rPr lang="zh-CN" altLang="en-US">
                <a:solidFill>
                  <a:schemeClr val="accent1"/>
                </a:solidFill>
                <a:effectLst>
                  <a:outerShdw blurRad="38100" dist="25400" dir="5400000" algn="ctr" rotWithShape="0">
                    <a:srgbClr val="6E747A">
                      <a:alpha val="43000"/>
                    </a:srgbClr>
                  </a:outerShdw>
                </a:effectLst>
              </a:rPr>
              <a:t>了DynSQL发现的漏洞的安全影响和可能的攻击方式。</a:t>
            </a:r>
            <a:endParaRPr lang="zh-CN" altLang="en-US">
              <a:solidFill>
                <a:schemeClr val="accent1"/>
              </a:solidFill>
              <a:effectLst>
                <a:outerShdw blurRad="38100" dist="25400" dir="5400000" algn="ctr" rotWithShape="0">
                  <a:srgbClr val="6E747A">
                    <a:alpha val="43000"/>
                  </a:srgbClr>
                </a:outerShdw>
              </a:effectLs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checkerboard(across)">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strips(down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703512" y="1916832"/>
            <a:ext cx="9346110" cy="3799648"/>
            <a:chOff x="1703512" y="1916832"/>
            <a:chExt cx="9346110" cy="3799648"/>
          </a:xfrm>
        </p:grpSpPr>
        <p:grpSp>
          <p:nvGrpSpPr>
            <p:cNvPr id="31" name="组合 30"/>
            <p:cNvGrpSpPr/>
            <p:nvPr/>
          </p:nvGrpSpPr>
          <p:grpSpPr>
            <a:xfrm>
              <a:off x="1703512" y="1916832"/>
              <a:ext cx="9346110" cy="3799648"/>
              <a:chOff x="2105125" y="2517208"/>
              <a:chExt cx="9346110" cy="3799648"/>
            </a:xfrm>
          </p:grpSpPr>
          <p:sp>
            <p:nvSpPr>
              <p:cNvPr id="4" name="直角三角形 3"/>
              <p:cNvSpPr/>
              <p:nvPr/>
            </p:nvSpPr>
            <p:spPr>
              <a:xfrm rot="5400000" flipH="1">
                <a:off x="2105125" y="2836103"/>
                <a:ext cx="3429000" cy="3429000"/>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30" name="组合 29"/>
              <p:cNvGrpSpPr/>
              <p:nvPr/>
            </p:nvGrpSpPr>
            <p:grpSpPr>
              <a:xfrm>
                <a:off x="3964780" y="2517208"/>
                <a:ext cx="7486455" cy="3799648"/>
                <a:chOff x="3964780" y="2517208"/>
                <a:chExt cx="7486455" cy="3799648"/>
              </a:xfrm>
            </p:grpSpPr>
            <p:grpSp>
              <p:nvGrpSpPr>
                <p:cNvPr id="19" name="组合 18"/>
                <p:cNvGrpSpPr/>
                <p:nvPr/>
              </p:nvGrpSpPr>
              <p:grpSpPr>
                <a:xfrm>
                  <a:off x="3964780" y="2517208"/>
                  <a:ext cx="4892000" cy="911792"/>
                  <a:chOff x="3964780" y="2517208"/>
                  <a:chExt cx="4892000" cy="911792"/>
                </a:xfrm>
              </p:grpSpPr>
              <p:sp>
                <p:nvSpPr>
                  <p:cNvPr id="9" name="直角三角形 8"/>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8" name="组合 17"/>
                  <p:cNvGrpSpPr/>
                  <p:nvPr/>
                </p:nvGrpSpPr>
                <p:grpSpPr>
                  <a:xfrm>
                    <a:off x="4859220" y="2517208"/>
                    <a:ext cx="3997560" cy="761582"/>
                    <a:chOff x="5006740" y="2643187"/>
                    <a:chExt cx="3997560" cy="761582"/>
                  </a:xfrm>
                </p:grpSpPr>
                <p:sp>
                  <p:nvSpPr>
                    <p:cNvPr id="15" name="文本框 14"/>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DynSQL!DQI,</a:t>
                      </a:r>
                      <a:endParaRPr lang="zh-CN" altLang="en-US" dirty="0">
                        <a:cs typeface="+mn-ea"/>
                        <a:sym typeface="+mn-lt"/>
                      </a:endParaRPr>
                    </a:p>
                  </p:txBody>
                </p:sp>
                <p:sp>
                  <p:nvSpPr>
                    <p:cNvPr id="17" name="文本框 16"/>
                    <p:cNvSpPr txBox="1"/>
                    <p:nvPr/>
                  </p:nvSpPr>
                  <p:spPr>
                    <a:xfrm>
                      <a:off x="5028090" y="2942293"/>
                      <a:ext cx="3976210" cy="462476"/>
                    </a:xfrm>
                    <a:prstGeom prst="rect">
                      <a:avLst/>
                    </a:prstGeom>
                    <a:noFill/>
                  </p:spPr>
                  <p:txBody>
                    <a:bodyPr wrap="square" rtlCol="0">
                      <a:spAutoFit/>
                    </a:bodyPr>
                    <a:lstStyle/>
                    <a:p>
                      <a:pPr>
                        <a:lnSpc>
                          <a:spcPct val="120000"/>
                        </a:lnSpc>
                      </a:pPr>
                      <a:r>
                        <a:rPr lang="zh-CN" altLang="en-US" sz="1400" dirty="0">
                          <a:cs typeface="+mn-ea"/>
                          <a:sym typeface="+mn-lt"/>
                        </a:rPr>
                        <a:t>在</a:t>
                      </a:r>
                      <a:r>
                        <a:rPr lang="en-US" altLang="zh-CN" sz="1400" dirty="0">
                          <a:cs typeface="+mn-ea"/>
                          <a:sym typeface="+mn-lt"/>
                        </a:rPr>
                        <a:t>DBMS</a:t>
                      </a:r>
                      <a:r>
                        <a:rPr lang="zh-CN" altLang="en-US" sz="1400" dirty="0">
                          <a:cs typeface="+mn-ea"/>
                          <a:sym typeface="+mn-lt"/>
                        </a:rPr>
                        <a:t>测试中，只禁用动态查询，在</a:t>
                      </a:r>
                      <a:r>
                        <a:rPr lang="en-US" altLang="zh-CN" sz="1400" dirty="0">
                          <a:cs typeface="+mn-ea"/>
                          <a:sym typeface="+mn-lt"/>
                        </a:rPr>
                        <a:t>6</a:t>
                      </a:r>
                      <a:r>
                        <a:rPr lang="zh-CN" altLang="en-US" sz="1400" dirty="0">
                          <a:cs typeface="+mn-ea"/>
                          <a:sym typeface="+mn-lt"/>
                        </a:rPr>
                        <a:t>个</a:t>
                      </a:r>
                      <a:r>
                        <a:rPr lang="en-US" altLang="zh-CN" sz="1400" dirty="0">
                          <a:cs typeface="+mn-ea"/>
                          <a:sym typeface="+mn-lt"/>
                        </a:rPr>
                        <a:t>DBMS</a:t>
                      </a:r>
                      <a:r>
                        <a:rPr lang="zh-CN" altLang="en-US" sz="1400" dirty="0">
                          <a:cs typeface="+mn-ea"/>
                          <a:sym typeface="+mn-lt"/>
                        </a:rPr>
                        <a:t>上进行测试</a:t>
                      </a:r>
                      <a:endParaRPr lang="zh-CN" altLang="en-US" sz="1400" dirty="0">
                        <a:cs typeface="+mn-ea"/>
                        <a:sym typeface="+mn-lt"/>
                      </a:endParaRPr>
                    </a:p>
                  </p:txBody>
                </p:sp>
              </p:grpSp>
            </p:grpSp>
            <p:grpSp>
              <p:nvGrpSpPr>
                <p:cNvPr id="20" name="组合 19"/>
                <p:cNvGrpSpPr/>
                <p:nvPr/>
              </p:nvGrpSpPr>
              <p:grpSpPr>
                <a:xfrm>
                  <a:off x="5187635" y="3834409"/>
                  <a:ext cx="4892000" cy="1772824"/>
                  <a:chOff x="3964780" y="2517208"/>
                  <a:chExt cx="4892000" cy="1772824"/>
                </a:xfrm>
              </p:grpSpPr>
              <p:sp>
                <p:nvSpPr>
                  <p:cNvPr id="21" name="直角三角形 20"/>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2" name="组合 21"/>
                  <p:cNvGrpSpPr/>
                  <p:nvPr/>
                </p:nvGrpSpPr>
                <p:grpSpPr>
                  <a:xfrm>
                    <a:off x="4859220" y="2517208"/>
                    <a:ext cx="3997560" cy="1772824"/>
                    <a:chOff x="5006740" y="2643187"/>
                    <a:chExt cx="3997560" cy="1772824"/>
                  </a:xfrm>
                </p:grpSpPr>
                <p:sp>
                  <p:nvSpPr>
                    <p:cNvPr id="23" name="文本框 22"/>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DynSQL!EF</a:t>
                      </a:r>
                      <a:endParaRPr lang="zh-CN" altLang="en-US" dirty="0">
                        <a:cs typeface="+mn-ea"/>
                        <a:sym typeface="+mn-lt"/>
                      </a:endParaRPr>
                    </a:p>
                  </p:txBody>
                </p:sp>
                <p:sp>
                  <p:nvSpPr>
                    <p:cNvPr id="24" name="文本框 23"/>
                    <p:cNvSpPr txBox="1"/>
                    <p:nvPr/>
                  </p:nvSpPr>
                  <p:spPr>
                    <a:xfrm>
                      <a:off x="5028090" y="2942293"/>
                      <a:ext cx="3976210" cy="1473718"/>
                    </a:xfrm>
                    <a:prstGeom prst="rect">
                      <a:avLst/>
                    </a:prstGeom>
                    <a:noFill/>
                  </p:spPr>
                  <p:txBody>
                    <a:bodyPr wrap="square" rtlCol="0">
                      <a:spAutoFit/>
                    </a:bodyPr>
                    <a:lstStyle/>
                    <a:p>
                      <a:pPr>
                        <a:lnSpc>
                          <a:spcPct val="120000"/>
                        </a:lnSpc>
                      </a:pPr>
                      <a:r>
                        <a:rPr lang="zh-CN" altLang="en-US" sz="1400" dirty="0">
                          <a:cs typeface="+mn-ea"/>
                          <a:sym typeface="+mn-lt"/>
                        </a:rPr>
                        <a:t>在</a:t>
                      </a:r>
                      <a:r>
                        <a:rPr lang="en-US" altLang="zh-CN" sz="1400" dirty="0">
                          <a:cs typeface="+mn-ea"/>
                          <a:sym typeface="+mn-lt"/>
                        </a:rPr>
                        <a:t>DBMS</a:t>
                      </a:r>
                      <a:r>
                        <a:rPr lang="zh-CN" altLang="en-US" sz="1400" dirty="0">
                          <a:cs typeface="+mn-ea"/>
                          <a:sym typeface="+mn-lt"/>
                        </a:rPr>
                        <a:t>测试中，只禁用错误反馈，在</a:t>
                      </a:r>
                      <a:r>
                        <a:rPr lang="en-US" altLang="zh-CN" sz="1400" dirty="0">
                          <a:cs typeface="+mn-ea"/>
                          <a:sym typeface="+mn-lt"/>
                        </a:rPr>
                        <a:t>6</a:t>
                      </a:r>
                      <a:r>
                        <a:rPr lang="zh-CN" altLang="en-US" sz="1400" dirty="0">
                          <a:cs typeface="+mn-ea"/>
                          <a:sym typeface="+mn-lt"/>
                        </a:rPr>
                        <a:t>个</a:t>
                      </a:r>
                      <a:r>
                        <a:rPr lang="en-US" altLang="zh-CN" sz="1400" dirty="0">
                          <a:cs typeface="+mn-ea"/>
                          <a:sym typeface="+mn-lt"/>
                        </a:rPr>
                        <a:t>DBMS</a:t>
                      </a:r>
                      <a:r>
                        <a:rPr lang="zh-CN" altLang="en-US" sz="1400" dirty="0">
                          <a:cs typeface="+mn-ea"/>
                          <a:sym typeface="+mn-lt"/>
                        </a:rPr>
                        <a:t>上进行测试</a:t>
                      </a:r>
                      <a:endParaRPr lang="zh-CN" altLang="en-US" sz="1400" dirty="0">
                        <a:cs typeface="+mn-ea"/>
                        <a:sym typeface="+mn-lt"/>
                      </a:endParaRPr>
                    </a:p>
                    <a:p>
                      <a:pPr>
                        <a:lnSpc>
                          <a:spcPct val="120000"/>
                        </a:lnSpc>
                      </a:pPr>
                      <a:endParaRPr lang="zh-CN" altLang="en-US" sz="1400" dirty="0">
                        <a:cs typeface="+mn-ea"/>
                        <a:sym typeface="+mn-lt"/>
                      </a:endParaRPr>
                    </a:p>
                  </p:txBody>
                </p:sp>
              </p:grpSp>
            </p:grpSp>
            <p:grpSp>
              <p:nvGrpSpPr>
                <p:cNvPr id="25" name="组合 24"/>
                <p:cNvGrpSpPr/>
                <p:nvPr/>
              </p:nvGrpSpPr>
              <p:grpSpPr>
                <a:xfrm>
                  <a:off x="6559235" y="5151610"/>
                  <a:ext cx="4892000" cy="1165246"/>
                  <a:chOff x="3964780" y="2517208"/>
                  <a:chExt cx="4892000" cy="1165246"/>
                </a:xfrm>
              </p:grpSpPr>
              <p:sp>
                <p:nvSpPr>
                  <p:cNvPr id="26" name="直角三角形 25"/>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7" name="组合 26"/>
                  <p:cNvGrpSpPr/>
                  <p:nvPr/>
                </p:nvGrpSpPr>
                <p:grpSpPr>
                  <a:xfrm>
                    <a:off x="4859220" y="2517208"/>
                    <a:ext cx="3997560" cy="1165246"/>
                    <a:chOff x="5006740" y="2643187"/>
                    <a:chExt cx="3997560" cy="1165246"/>
                  </a:xfrm>
                </p:grpSpPr>
                <p:sp>
                  <p:nvSpPr>
                    <p:cNvPr id="28" name="文本框 27"/>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DynSQL!DQI!EF .</a:t>
                      </a:r>
                      <a:endParaRPr lang="zh-CN" altLang="en-US" dirty="0">
                        <a:cs typeface="+mn-ea"/>
                        <a:sym typeface="+mn-lt"/>
                      </a:endParaRPr>
                    </a:p>
                  </p:txBody>
                </p:sp>
                <p:sp>
                  <p:nvSpPr>
                    <p:cNvPr id="29" name="文本框 28"/>
                    <p:cNvSpPr txBox="1"/>
                    <p:nvPr/>
                  </p:nvSpPr>
                  <p:spPr>
                    <a:xfrm>
                      <a:off x="5028090" y="2942293"/>
                      <a:ext cx="3976210" cy="866140"/>
                    </a:xfrm>
                    <a:prstGeom prst="rect">
                      <a:avLst/>
                    </a:prstGeom>
                    <a:noFill/>
                  </p:spPr>
                  <p:txBody>
                    <a:bodyPr wrap="square" rtlCol="0">
                      <a:spAutoFit/>
                    </a:bodyPr>
                    <a:lstStyle/>
                    <a:p>
                      <a:pPr>
                        <a:lnSpc>
                          <a:spcPct val="120000"/>
                        </a:lnSpc>
                      </a:pPr>
                      <a:r>
                        <a:rPr lang="zh-CN" altLang="en-US" sz="1400" dirty="0">
                          <a:cs typeface="+mn-ea"/>
                          <a:sym typeface="+mn-lt"/>
                        </a:rPr>
                        <a:t>在</a:t>
                      </a:r>
                      <a:r>
                        <a:rPr lang="en-US" altLang="zh-CN" sz="1400" dirty="0">
                          <a:cs typeface="+mn-ea"/>
                          <a:sym typeface="+mn-lt"/>
                        </a:rPr>
                        <a:t>DBMS</a:t>
                      </a:r>
                      <a:r>
                        <a:rPr lang="zh-CN" altLang="en-US" sz="1400" dirty="0">
                          <a:cs typeface="+mn-ea"/>
                          <a:sym typeface="+mn-lt"/>
                        </a:rPr>
                        <a:t>测试中，禁用动态查询和错误反馈，在</a:t>
                      </a:r>
                      <a:r>
                        <a:rPr lang="en-US" altLang="zh-CN" sz="1400" dirty="0">
                          <a:cs typeface="+mn-ea"/>
                          <a:sym typeface="+mn-lt"/>
                        </a:rPr>
                        <a:t>6</a:t>
                      </a:r>
                      <a:r>
                        <a:rPr lang="zh-CN" altLang="en-US" sz="1400" dirty="0">
                          <a:cs typeface="+mn-ea"/>
                          <a:sym typeface="+mn-lt"/>
                        </a:rPr>
                        <a:t>个</a:t>
                      </a:r>
                      <a:r>
                        <a:rPr lang="en-US" altLang="zh-CN" sz="1400" dirty="0">
                          <a:cs typeface="+mn-ea"/>
                          <a:sym typeface="+mn-lt"/>
                        </a:rPr>
                        <a:t>DBMS</a:t>
                      </a:r>
                      <a:r>
                        <a:rPr lang="zh-CN" altLang="en-US" sz="1400" dirty="0">
                          <a:cs typeface="+mn-ea"/>
                          <a:sym typeface="+mn-lt"/>
                        </a:rPr>
                        <a:t>上进行测试</a:t>
                      </a:r>
                      <a:endParaRPr lang="zh-CN" altLang="en-US" sz="1400" dirty="0">
                        <a:cs typeface="+mn-ea"/>
                        <a:sym typeface="+mn-lt"/>
                      </a:endParaRPr>
                    </a:p>
                    <a:p>
                      <a:pPr>
                        <a:lnSpc>
                          <a:spcPct val="120000"/>
                        </a:lnSpc>
                      </a:pPr>
                      <a:endParaRPr lang="zh-CN" altLang="en-US" sz="1400" dirty="0">
                        <a:cs typeface="+mn-ea"/>
                        <a:sym typeface="+mn-lt"/>
                      </a:endParaRPr>
                    </a:p>
                  </p:txBody>
                </p:sp>
              </p:grpSp>
            </p:grpSp>
          </p:grpSp>
        </p:grpSp>
        <p:sp>
          <p:nvSpPr>
            <p:cNvPr id="32" name="iconfont-1179-866492"/>
            <p:cNvSpPr>
              <a:spLocks noChangeAspect="1"/>
            </p:cNvSpPr>
            <p:nvPr/>
          </p:nvSpPr>
          <p:spPr bwMode="auto">
            <a:xfrm>
              <a:off x="2482427" y="4378246"/>
              <a:ext cx="954723" cy="909563"/>
            </a:xfrm>
            <a:custGeom>
              <a:avLst/>
              <a:gdLst>
                <a:gd name="T0" fmla="*/ 1892 w 10878"/>
                <a:gd name="T1" fmla="*/ 5922 h 10364"/>
                <a:gd name="T2" fmla="*/ 5439 w 10878"/>
                <a:gd name="T3" fmla="*/ 2961 h 10364"/>
                <a:gd name="T4" fmla="*/ 8986 w 10878"/>
                <a:gd name="T5" fmla="*/ 5922 h 10364"/>
                <a:gd name="T6" fmla="*/ 9749 w 10878"/>
                <a:gd name="T7" fmla="*/ 5922 h 10364"/>
                <a:gd name="T8" fmla="*/ 5439 w 10878"/>
                <a:gd name="T9" fmla="*/ 2221 h 10364"/>
                <a:gd name="T10" fmla="*/ 1129 w 10878"/>
                <a:gd name="T11" fmla="*/ 5922 h 10364"/>
                <a:gd name="T12" fmla="*/ 1892 w 10878"/>
                <a:gd name="T13" fmla="*/ 5922 h 10364"/>
                <a:gd name="T14" fmla="*/ 5439 w 10878"/>
                <a:gd name="T15" fmla="*/ 1480 h 10364"/>
                <a:gd name="T16" fmla="*/ 5802 w 10878"/>
                <a:gd name="T17" fmla="*/ 1110 h 10364"/>
                <a:gd name="T18" fmla="*/ 5802 w 10878"/>
                <a:gd name="T19" fmla="*/ 370 h 10364"/>
                <a:gd name="T20" fmla="*/ 5439 w 10878"/>
                <a:gd name="T21" fmla="*/ 0 h 10364"/>
                <a:gd name="T22" fmla="*/ 5076 w 10878"/>
                <a:gd name="T23" fmla="*/ 370 h 10364"/>
                <a:gd name="T24" fmla="*/ 5076 w 10878"/>
                <a:gd name="T25" fmla="*/ 1111 h 10364"/>
                <a:gd name="T26" fmla="*/ 5439 w 10878"/>
                <a:gd name="T27" fmla="*/ 1480 h 10364"/>
                <a:gd name="T28" fmla="*/ 9790 w 10878"/>
                <a:gd name="T29" fmla="*/ 3114 h 10364"/>
                <a:gd name="T30" fmla="*/ 10303 w 10878"/>
                <a:gd name="T31" fmla="*/ 2591 h 10364"/>
                <a:gd name="T32" fmla="*/ 10303 w 10878"/>
                <a:gd name="T33" fmla="*/ 2068 h 10364"/>
                <a:gd name="T34" fmla="*/ 9790 w 10878"/>
                <a:gd name="T35" fmla="*/ 2068 h 10364"/>
                <a:gd name="T36" fmla="*/ 9277 w 10878"/>
                <a:gd name="T37" fmla="*/ 2591 h 10364"/>
                <a:gd name="T38" fmla="*/ 9277 w 10878"/>
                <a:gd name="T39" fmla="*/ 3114 h 10364"/>
                <a:gd name="T40" fmla="*/ 9790 w 10878"/>
                <a:gd name="T41" fmla="*/ 3114 h 10364"/>
                <a:gd name="T42" fmla="*/ 1088 w 10878"/>
                <a:gd name="T43" fmla="*/ 3114 h 10364"/>
                <a:gd name="T44" fmla="*/ 1601 w 10878"/>
                <a:gd name="T45" fmla="*/ 3114 h 10364"/>
                <a:gd name="T46" fmla="*/ 1601 w 10878"/>
                <a:gd name="T47" fmla="*/ 2591 h 10364"/>
                <a:gd name="T48" fmla="*/ 1088 w 10878"/>
                <a:gd name="T49" fmla="*/ 2068 h 10364"/>
                <a:gd name="T50" fmla="*/ 575 w 10878"/>
                <a:gd name="T51" fmla="*/ 2068 h 10364"/>
                <a:gd name="T52" fmla="*/ 575 w 10878"/>
                <a:gd name="T53" fmla="*/ 2591 h 10364"/>
                <a:gd name="T54" fmla="*/ 1088 w 10878"/>
                <a:gd name="T55" fmla="*/ 3114 h 10364"/>
                <a:gd name="T56" fmla="*/ 10515 w 10878"/>
                <a:gd name="T57" fmla="*/ 6663 h 10364"/>
                <a:gd name="T58" fmla="*/ 363 w 10878"/>
                <a:gd name="T59" fmla="*/ 6663 h 10364"/>
                <a:gd name="T60" fmla="*/ 0 w 10878"/>
                <a:gd name="T61" fmla="*/ 7033 h 10364"/>
                <a:gd name="T62" fmla="*/ 363 w 10878"/>
                <a:gd name="T63" fmla="*/ 7403 h 10364"/>
                <a:gd name="T64" fmla="*/ 10515 w 10878"/>
                <a:gd name="T65" fmla="*/ 7403 h 10364"/>
                <a:gd name="T66" fmla="*/ 10878 w 10878"/>
                <a:gd name="T67" fmla="*/ 7033 h 10364"/>
                <a:gd name="T68" fmla="*/ 10515 w 10878"/>
                <a:gd name="T69" fmla="*/ 6663 h 10364"/>
                <a:gd name="T70" fmla="*/ 10153 w 10878"/>
                <a:gd name="T71" fmla="*/ 8143 h 10364"/>
                <a:gd name="T72" fmla="*/ 725 w 10878"/>
                <a:gd name="T73" fmla="*/ 8143 h 10364"/>
                <a:gd name="T74" fmla="*/ 363 w 10878"/>
                <a:gd name="T75" fmla="*/ 8513 h 10364"/>
                <a:gd name="T76" fmla="*/ 725 w 10878"/>
                <a:gd name="T77" fmla="*/ 8883 h 10364"/>
                <a:gd name="T78" fmla="*/ 10153 w 10878"/>
                <a:gd name="T79" fmla="*/ 8883 h 10364"/>
                <a:gd name="T80" fmla="*/ 10515 w 10878"/>
                <a:gd name="T81" fmla="*/ 8513 h 10364"/>
                <a:gd name="T82" fmla="*/ 10153 w 10878"/>
                <a:gd name="T83" fmla="*/ 8143 h 10364"/>
                <a:gd name="T84" fmla="*/ 9065 w 10878"/>
                <a:gd name="T85" fmla="*/ 9624 h 10364"/>
                <a:gd name="T86" fmla="*/ 1813 w 10878"/>
                <a:gd name="T87" fmla="*/ 9624 h 10364"/>
                <a:gd name="T88" fmla="*/ 1451 w 10878"/>
                <a:gd name="T89" fmla="*/ 9994 h 10364"/>
                <a:gd name="T90" fmla="*/ 1813 w 10878"/>
                <a:gd name="T91" fmla="*/ 10364 h 10364"/>
                <a:gd name="T92" fmla="*/ 9065 w 10878"/>
                <a:gd name="T93" fmla="*/ 10364 h 10364"/>
                <a:gd name="T94" fmla="*/ 9428 w 10878"/>
                <a:gd name="T95" fmla="*/ 9994 h 10364"/>
                <a:gd name="T96" fmla="*/ 9065 w 10878"/>
                <a:gd name="T97" fmla="*/ 9624 h 10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78" h="10364">
                  <a:moveTo>
                    <a:pt x="1892" y="5922"/>
                  </a:moveTo>
                  <a:cubicBezTo>
                    <a:pt x="2229" y="4234"/>
                    <a:pt x="3684" y="2961"/>
                    <a:pt x="5439" y="2961"/>
                  </a:cubicBezTo>
                  <a:cubicBezTo>
                    <a:pt x="7193" y="2961"/>
                    <a:pt x="8649" y="4234"/>
                    <a:pt x="8986" y="5922"/>
                  </a:cubicBezTo>
                  <a:lnTo>
                    <a:pt x="9749" y="5922"/>
                  </a:lnTo>
                  <a:cubicBezTo>
                    <a:pt x="9470" y="3835"/>
                    <a:pt x="7649" y="2221"/>
                    <a:pt x="5439" y="2221"/>
                  </a:cubicBezTo>
                  <a:cubicBezTo>
                    <a:pt x="3229" y="2221"/>
                    <a:pt x="1408" y="3835"/>
                    <a:pt x="1129" y="5922"/>
                  </a:cubicBezTo>
                  <a:lnTo>
                    <a:pt x="1892" y="5922"/>
                  </a:lnTo>
                  <a:close/>
                  <a:moveTo>
                    <a:pt x="5439" y="1480"/>
                  </a:moveTo>
                  <a:cubicBezTo>
                    <a:pt x="5639" y="1480"/>
                    <a:pt x="5802" y="1315"/>
                    <a:pt x="5802" y="1110"/>
                  </a:cubicBezTo>
                  <a:lnTo>
                    <a:pt x="5802" y="370"/>
                  </a:lnTo>
                  <a:cubicBezTo>
                    <a:pt x="5802" y="166"/>
                    <a:pt x="5639" y="0"/>
                    <a:pt x="5439" y="0"/>
                  </a:cubicBezTo>
                  <a:cubicBezTo>
                    <a:pt x="5239" y="0"/>
                    <a:pt x="5076" y="166"/>
                    <a:pt x="5076" y="370"/>
                  </a:cubicBezTo>
                  <a:lnTo>
                    <a:pt x="5076" y="1111"/>
                  </a:lnTo>
                  <a:cubicBezTo>
                    <a:pt x="5076" y="1315"/>
                    <a:pt x="5239" y="1480"/>
                    <a:pt x="5439" y="1480"/>
                  </a:cubicBezTo>
                  <a:close/>
                  <a:moveTo>
                    <a:pt x="9790" y="3114"/>
                  </a:moveTo>
                  <a:lnTo>
                    <a:pt x="10303" y="2591"/>
                  </a:lnTo>
                  <a:cubicBezTo>
                    <a:pt x="10445" y="2446"/>
                    <a:pt x="10445" y="2212"/>
                    <a:pt x="10303" y="2068"/>
                  </a:cubicBezTo>
                  <a:cubicBezTo>
                    <a:pt x="10161" y="1923"/>
                    <a:pt x="9932" y="1923"/>
                    <a:pt x="9790" y="2068"/>
                  </a:cubicBezTo>
                  <a:lnTo>
                    <a:pt x="9277" y="2591"/>
                  </a:lnTo>
                  <a:cubicBezTo>
                    <a:pt x="9136" y="2736"/>
                    <a:pt x="9136" y="2970"/>
                    <a:pt x="9277" y="3114"/>
                  </a:cubicBezTo>
                  <a:cubicBezTo>
                    <a:pt x="9419" y="3259"/>
                    <a:pt x="9649" y="3259"/>
                    <a:pt x="9790" y="3114"/>
                  </a:cubicBezTo>
                  <a:close/>
                  <a:moveTo>
                    <a:pt x="1088" y="3114"/>
                  </a:moveTo>
                  <a:cubicBezTo>
                    <a:pt x="1229" y="3259"/>
                    <a:pt x="1459" y="3259"/>
                    <a:pt x="1601" y="3114"/>
                  </a:cubicBezTo>
                  <a:cubicBezTo>
                    <a:pt x="1742" y="2970"/>
                    <a:pt x="1742" y="2736"/>
                    <a:pt x="1601" y="2591"/>
                  </a:cubicBezTo>
                  <a:lnTo>
                    <a:pt x="1088" y="2068"/>
                  </a:lnTo>
                  <a:cubicBezTo>
                    <a:pt x="946" y="1923"/>
                    <a:pt x="717" y="1923"/>
                    <a:pt x="575" y="2068"/>
                  </a:cubicBezTo>
                  <a:cubicBezTo>
                    <a:pt x="434" y="2212"/>
                    <a:pt x="434" y="2447"/>
                    <a:pt x="575" y="2591"/>
                  </a:cubicBezTo>
                  <a:lnTo>
                    <a:pt x="1088" y="3114"/>
                  </a:lnTo>
                  <a:close/>
                  <a:moveTo>
                    <a:pt x="10515" y="6663"/>
                  </a:moveTo>
                  <a:lnTo>
                    <a:pt x="363" y="6663"/>
                  </a:lnTo>
                  <a:cubicBezTo>
                    <a:pt x="162" y="6663"/>
                    <a:pt x="0" y="6828"/>
                    <a:pt x="0" y="7033"/>
                  </a:cubicBezTo>
                  <a:cubicBezTo>
                    <a:pt x="0" y="7237"/>
                    <a:pt x="162" y="7403"/>
                    <a:pt x="363" y="7403"/>
                  </a:cubicBezTo>
                  <a:lnTo>
                    <a:pt x="10515" y="7403"/>
                  </a:lnTo>
                  <a:cubicBezTo>
                    <a:pt x="10716" y="7403"/>
                    <a:pt x="10878" y="7237"/>
                    <a:pt x="10878" y="7033"/>
                  </a:cubicBezTo>
                  <a:cubicBezTo>
                    <a:pt x="10878" y="6828"/>
                    <a:pt x="10716" y="6663"/>
                    <a:pt x="10515" y="6663"/>
                  </a:cubicBezTo>
                  <a:close/>
                  <a:moveTo>
                    <a:pt x="10153" y="8143"/>
                  </a:moveTo>
                  <a:lnTo>
                    <a:pt x="725" y="8143"/>
                  </a:lnTo>
                  <a:cubicBezTo>
                    <a:pt x="525" y="8143"/>
                    <a:pt x="363" y="8309"/>
                    <a:pt x="363" y="8513"/>
                  </a:cubicBezTo>
                  <a:cubicBezTo>
                    <a:pt x="363" y="8718"/>
                    <a:pt x="525" y="8883"/>
                    <a:pt x="725" y="8883"/>
                  </a:cubicBezTo>
                  <a:lnTo>
                    <a:pt x="10153" y="8883"/>
                  </a:lnTo>
                  <a:cubicBezTo>
                    <a:pt x="10353" y="8883"/>
                    <a:pt x="10515" y="8718"/>
                    <a:pt x="10515" y="8513"/>
                  </a:cubicBezTo>
                  <a:cubicBezTo>
                    <a:pt x="10515" y="8309"/>
                    <a:pt x="10353" y="8143"/>
                    <a:pt x="10153" y="8143"/>
                  </a:cubicBezTo>
                  <a:close/>
                  <a:moveTo>
                    <a:pt x="9065" y="9624"/>
                  </a:moveTo>
                  <a:lnTo>
                    <a:pt x="1813" y="9624"/>
                  </a:lnTo>
                  <a:cubicBezTo>
                    <a:pt x="1613" y="9624"/>
                    <a:pt x="1451" y="9789"/>
                    <a:pt x="1451" y="9994"/>
                  </a:cubicBezTo>
                  <a:cubicBezTo>
                    <a:pt x="1451" y="10198"/>
                    <a:pt x="1613" y="10364"/>
                    <a:pt x="1813" y="10364"/>
                  </a:cubicBezTo>
                  <a:lnTo>
                    <a:pt x="9065" y="10364"/>
                  </a:lnTo>
                  <a:cubicBezTo>
                    <a:pt x="9265" y="10364"/>
                    <a:pt x="9428" y="10198"/>
                    <a:pt x="9428" y="9994"/>
                  </a:cubicBezTo>
                  <a:cubicBezTo>
                    <a:pt x="9428" y="9789"/>
                    <a:pt x="9265" y="9624"/>
                    <a:pt x="9065" y="9624"/>
                  </a:cubicBezTo>
                  <a:close/>
                </a:path>
              </a:pathLst>
            </a:custGeom>
            <a:solidFill>
              <a:schemeClr val="bg1"/>
            </a:solidFill>
            <a:ln>
              <a:noFill/>
            </a:ln>
          </p:spPr>
          <p:txBody>
            <a:bodyPr/>
            <a:lstStyle/>
            <a:p>
              <a:pPr>
                <a:lnSpc>
                  <a:spcPct val="120000"/>
                </a:lnSpc>
              </a:pPr>
              <a:endParaRPr lang="zh-CN" altLang="en-US">
                <a:cs typeface="+mn-ea"/>
                <a:sym typeface="+mn-lt"/>
              </a:endParaRPr>
            </a:p>
          </p:txBody>
        </p:sp>
      </p:grpSp>
      <p:grpSp>
        <p:nvGrpSpPr>
          <p:cNvPr id="33" name="组合 32"/>
          <p:cNvGrpSpPr/>
          <p:nvPr/>
        </p:nvGrpSpPr>
        <p:grpSpPr>
          <a:xfrm>
            <a:off x="0" y="203648"/>
            <a:ext cx="2864443" cy="583565"/>
            <a:chOff x="0" y="245553"/>
            <a:chExt cx="2864443" cy="583565"/>
          </a:xfrm>
        </p:grpSpPr>
        <p:sp>
          <p:nvSpPr>
            <p:cNvPr id="34" name="文本框 25"/>
            <p:cNvSpPr txBox="1"/>
            <p:nvPr/>
          </p:nvSpPr>
          <p:spPr>
            <a:xfrm>
              <a:off x="722588" y="245553"/>
              <a:ext cx="2141855" cy="583565"/>
            </a:xfrm>
            <a:prstGeom prst="rect">
              <a:avLst/>
            </a:prstGeom>
            <a:noFill/>
          </p:spPr>
          <p:txBody>
            <a:bodyPr wrap="none" rtlCol="0">
              <a:spAutoFit/>
              <a:scene3d>
                <a:camera prst="orthographicFront"/>
                <a:lightRig rig="threePt" dir="t"/>
              </a:scene3d>
              <a:sp3d contourW="12700"/>
            </a:bodyPr>
            <a:lstStyle/>
            <a:p>
              <a:pPr algn="l">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敏感度分析</a:t>
              </a:r>
              <a:endParaRPr lang="zh-CN" altLang="en-US" sz="2665" b="1" spc="400" dirty="0">
                <a:ea typeface="思源黑体 CN Medium" panose="020B0600000000000000" pitchFamily="34" charset="-122"/>
                <a:cs typeface="+mn-ea"/>
                <a:sym typeface="+mn-lt"/>
              </a:endParaRPr>
            </a:p>
          </p:txBody>
        </p:sp>
        <p:sp>
          <p:nvSpPr>
            <p:cNvPr id="35" name="矩形 3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703512" y="1916832"/>
            <a:ext cx="9325155" cy="4510848"/>
            <a:chOff x="1703512" y="1916832"/>
            <a:chExt cx="9325155" cy="4510848"/>
          </a:xfrm>
        </p:grpSpPr>
        <p:grpSp>
          <p:nvGrpSpPr>
            <p:cNvPr id="31" name="组合 30"/>
            <p:cNvGrpSpPr/>
            <p:nvPr/>
          </p:nvGrpSpPr>
          <p:grpSpPr>
            <a:xfrm>
              <a:off x="1703512" y="1916832"/>
              <a:ext cx="9325155" cy="4510848"/>
              <a:chOff x="2105125" y="2517208"/>
              <a:chExt cx="9325155" cy="4510848"/>
            </a:xfrm>
          </p:grpSpPr>
          <p:sp>
            <p:nvSpPr>
              <p:cNvPr id="4" name="直角三角形 3"/>
              <p:cNvSpPr/>
              <p:nvPr/>
            </p:nvSpPr>
            <p:spPr>
              <a:xfrm rot="5400000" flipH="1">
                <a:off x="2105125" y="2836103"/>
                <a:ext cx="3429000" cy="3429000"/>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30" name="组合 29"/>
              <p:cNvGrpSpPr/>
              <p:nvPr/>
            </p:nvGrpSpPr>
            <p:grpSpPr>
              <a:xfrm>
                <a:off x="3964780" y="2517208"/>
                <a:ext cx="7465500" cy="4510848"/>
                <a:chOff x="3964780" y="2517208"/>
                <a:chExt cx="7465500" cy="4510848"/>
              </a:xfrm>
            </p:grpSpPr>
            <p:grpSp>
              <p:nvGrpSpPr>
                <p:cNvPr id="19" name="组合 18"/>
                <p:cNvGrpSpPr/>
                <p:nvPr/>
              </p:nvGrpSpPr>
              <p:grpSpPr>
                <a:xfrm>
                  <a:off x="3964780" y="2517208"/>
                  <a:ext cx="4892000" cy="1165246"/>
                  <a:chOff x="3964780" y="2517208"/>
                  <a:chExt cx="4892000" cy="1165246"/>
                </a:xfrm>
              </p:grpSpPr>
              <p:sp>
                <p:nvSpPr>
                  <p:cNvPr id="9" name="直角三角形 8"/>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8" name="组合 17"/>
                  <p:cNvGrpSpPr/>
                  <p:nvPr/>
                </p:nvGrpSpPr>
                <p:grpSpPr>
                  <a:xfrm>
                    <a:off x="4859220" y="2517208"/>
                    <a:ext cx="3997560" cy="1165246"/>
                    <a:chOff x="5006740" y="2643187"/>
                    <a:chExt cx="3997560" cy="1165246"/>
                  </a:xfrm>
                </p:grpSpPr>
                <p:sp>
                  <p:nvSpPr>
                    <p:cNvPr id="15" name="文本框 14"/>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有效性提高</a:t>
                      </a:r>
                      <a:endParaRPr lang="zh-CN" altLang="en-US" dirty="0">
                        <a:cs typeface="+mn-ea"/>
                        <a:sym typeface="+mn-lt"/>
                      </a:endParaRPr>
                    </a:p>
                  </p:txBody>
                </p:sp>
                <p:sp>
                  <p:nvSpPr>
                    <p:cNvPr id="17" name="文本框 16"/>
                    <p:cNvSpPr txBox="1"/>
                    <p:nvPr/>
                  </p:nvSpPr>
                  <p:spPr>
                    <a:xfrm>
                      <a:off x="5028090" y="2942293"/>
                      <a:ext cx="3976210" cy="866140"/>
                    </a:xfrm>
                    <a:prstGeom prst="rect">
                      <a:avLst/>
                    </a:prstGeom>
                    <a:noFill/>
                  </p:spPr>
                  <p:txBody>
                    <a:bodyPr wrap="square" rtlCol="0">
                      <a:spAutoFit/>
                    </a:bodyPr>
                    <a:lstStyle/>
                    <a:p>
                      <a:pPr>
                        <a:lnSpc>
                          <a:spcPct val="120000"/>
                        </a:lnSpc>
                      </a:pPr>
                      <a:r>
                        <a:rPr lang="zh-CN" altLang="en-US" sz="1400" dirty="0">
                          <a:cs typeface="+mn-ea"/>
                          <a:sym typeface="+mn-lt"/>
                        </a:rPr>
                        <a:t>DynSQL!DQI!EF所产生的语句和查询的有效性分别为</a:t>
                      </a:r>
                      <a:r>
                        <a:rPr lang="en-US" altLang="zh-CN" sz="1400" dirty="0">
                          <a:cs typeface="+mn-ea"/>
                          <a:sym typeface="+mn-lt"/>
                        </a:rPr>
                        <a:t>62%</a:t>
                      </a:r>
                      <a:r>
                        <a:rPr lang="zh-CN" altLang="en-US" sz="1400" dirty="0">
                          <a:cs typeface="+mn-ea"/>
                          <a:sym typeface="+mn-lt"/>
                        </a:rPr>
                        <a:t>和</a:t>
                      </a:r>
                      <a:r>
                        <a:rPr lang="en-US" altLang="zh-CN" sz="1400" dirty="0">
                          <a:cs typeface="+mn-ea"/>
                          <a:sym typeface="+mn-lt"/>
                        </a:rPr>
                        <a:t>36%</a:t>
                      </a:r>
                      <a:r>
                        <a:rPr lang="zh-CN" altLang="en-US" sz="1400" dirty="0">
                          <a:cs typeface="+mn-ea"/>
                          <a:sym typeface="+mn-lt"/>
                        </a:rPr>
                        <a:t>，启用错误反馈后提升至</a:t>
                      </a:r>
                      <a:r>
                        <a:rPr lang="en-US" altLang="zh-CN" sz="1400" dirty="0">
                          <a:cs typeface="+mn-ea"/>
                          <a:sym typeface="+mn-lt"/>
                        </a:rPr>
                        <a:t>71%</a:t>
                      </a:r>
                      <a:r>
                        <a:rPr lang="zh-CN" altLang="en-US" sz="1400" dirty="0">
                          <a:cs typeface="+mn-ea"/>
                          <a:sym typeface="+mn-lt"/>
                        </a:rPr>
                        <a:t>和</a:t>
                      </a:r>
                      <a:r>
                        <a:rPr lang="en-US" altLang="zh-CN" sz="1400" dirty="0">
                          <a:cs typeface="+mn-ea"/>
                          <a:sym typeface="+mn-lt"/>
                        </a:rPr>
                        <a:t>55%</a:t>
                      </a:r>
                      <a:r>
                        <a:rPr lang="zh-CN" altLang="en-US" sz="1400" dirty="0">
                          <a:cs typeface="+mn-ea"/>
                          <a:sym typeface="+mn-lt"/>
                        </a:rPr>
                        <a:t>，启用动态查询之后提升至</a:t>
                      </a:r>
                      <a:r>
                        <a:rPr lang="en-US" altLang="zh-CN" sz="1400" dirty="0">
                          <a:cs typeface="+mn-ea"/>
                          <a:sym typeface="+mn-lt"/>
                        </a:rPr>
                        <a:t>95%</a:t>
                      </a:r>
                      <a:r>
                        <a:rPr lang="zh-CN" altLang="en-US" sz="1400" dirty="0">
                          <a:cs typeface="+mn-ea"/>
                          <a:sym typeface="+mn-lt"/>
                        </a:rPr>
                        <a:t>和</a:t>
                      </a:r>
                      <a:r>
                        <a:rPr lang="en-US" altLang="zh-CN" sz="1400" dirty="0">
                          <a:cs typeface="+mn-ea"/>
                          <a:sym typeface="+mn-lt"/>
                        </a:rPr>
                        <a:t>68%</a:t>
                      </a:r>
                      <a:endParaRPr lang="en-US" altLang="zh-CN" sz="1400" dirty="0">
                        <a:cs typeface="+mn-ea"/>
                        <a:sym typeface="+mn-lt"/>
                      </a:endParaRPr>
                    </a:p>
                  </p:txBody>
                </p:sp>
              </p:grpSp>
            </p:grpSp>
            <p:grpSp>
              <p:nvGrpSpPr>
                <p:cNvPr id="20" name="组合 19"/>
                <p:cNvGrpSpPr/>
                <p:nvPr/>
              </p:nvGrpSpPr>
              <p:grpSpPr>
                <a:xfrm>
                  <a:off x="5187635" y="3834409"/>
                  <a:ext cx="4892000" cy="1682136"/>
                  <a:chOff x="3964780" y="2517208"/>
                  <a:chExt cx="4892000" cy="1682136"/>
                </a:xfrm>
              </p:grpSpPr>
              <p:sp>
                <p:nvSpPr>
                  <p:cNvPr id="21" name="直角三角形 20"/>
                  <p:cNvSpPr/>
                  <p:nvPr/>
                </p:nvSpPr>
                <p:spPr>
                  <a:xfrm>
                    <a:off x="3964780" y="2816542"/>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2" name="组合 21"/>
                  <p:cNvGrpSpPr/>
                  <p:nvPr/>
                </p:nvGrpSpPr>
                <p:grpSpPr>
                  <a:xfrm>
                    <a:off x="4859220" y="2517208"/>
                    <a:ext cx="3997560" cy="1682136"/>
                    <a:chOff x="5006740" y="2643187"/>
                    <a:chExt cx="3997560" cy="1682136"/>
                  </a:xfrm>
                </p:grpSpPr>
                <p:sp>
                  <p:nvSpPr>
                    <p:cNvPr id="23" name="文本框 22"/>
                    <p:cNvSpPr txBox="1"/>
                    <p:nvPr/>
                  </p:nvSpPr>
                  <p:spPr>
                    <a:xfrm>
                      <a:off x="5006740" y="2643187"/>
                      <a:ext cx="3557270" cy="423545"/>
                    </a:xfrm>
                    <a:prstGeom prst="rect">
                      <a:avLst/>
                    </a:prstGeom>
                    <a:noFill/>
                  </p:spPr>
                  <p:txBody>
                    <a:bodyPr wrap="square" rtlCol="0">
                      <a:spAutoFit/>
                    </a:bodyPr>
                    <a:lstStyle/>
                    <a:p>
                      <a:pPr>
                        <a:lnSpc>
                          <a:spcPct val="120000"/>
                        </a:lnSpc>
                      </a:pPr>
                      <a:r>
                        <a:rPr lang="zh-CN" altLang="en-US" dirty="0">
                          <a:cs typeface="+mn-ea"/>
                          <a:sym typeface="+mn-lt"/>
                        </a:rPr>
                        <a:t>错误反馈与动态查询的作用</a:t>
                      </a:r>
                      <a:endParaRPr lang="zh-CN" altLang="en-US" dirty="0">
                        <a:cs typeface="+mn-ea"/>
                        <a:sym typeface="+mn-lt"/>
                      </a:endParaRPr>
                    </a:p>
                  </p:txBody>
                </p:sp>
                <p:sp>
                  <p:nvSpPr>
                    <p:cNvPr id="24" name="文本框 23"/>
                    <p:cNvSpPr txBox="1"/>
                    <p:nvPr/>
                  </p:nvSpPr>
                  <p:spPr>
                    <a:xfrm>
                      <a:off x="5028090" y="2942293"/>
                      <a:ext cx="3976210" cy="1383030"/>
                    </a:xfrm>
                    <a:prstGeom prst="rect">
                      <a:avLst/>
                    </a:prstGeom>
                    <a:noFill/>
                  </p:spPr>
                  <p:txBody>
                    <a:bodyPr wrap="square" rtlCol="0">
                      <a:spAutoFit/>
                    </a:bodyPr>
                    <a:lstStyle/>
                    <a:p>
                      <a:pPr>
                        <a:lnSpc>
                          <a:spcPct val="120000"/>
                        </a:lnSpc>
                      </a:pPr>
                      <a:r>
                        <a:rPr sz="1400" dirty="0">
                          <a:cs typeface="+mn-ea"/>
                          <a:sym typeface="+mn-lt"/>
                        </a:rPr>
                        <a:t>错误反馈可以通过在模糊处理过程中过滤掉无效的种子来提高生成的语句和查询的有效性。动态查询交互涉及状态信息(即最新的数据库模式和语句</a:t>
                      </a:r>
                      <a:r>
                        <a:rPr lang="zh-CN" sz="1400" dirty="0">
                          <a:cs typeface="+mn-ea"/>
                          <a:sym typeface="+mn-lt"/>
                        </a:rPr>
                        <a:t>处理状态</a:t>
                      </a:r>
                      <a:r>
                        <a:rPr lang="en-US" altLang="zh-CN" sz="1400" dirty="0">
                          <a:cs typeface="+mn-ea"/>
                          <a:sym typeface="+mn-lt"/>
                        </a:rPr>
                        <a:t>)</a:t>
                      </a:r>
                      <a:r>
                        <a:rPr lang="zh-CN" altLang="en-US" sz="1400" dirty="0">
                          <a:cs typeface="+mn-ea"/>
                          <a:sym typeface="+mn-lt"/>
                        </a:rPr>
                        <a:t>来促进查询</a:t>
                      </a:r>
                      <a:endParaRPr sz="1400" dirty="0">
                        <a:cs typeface="+mn-ea"/>
                        <a:sym typeface="+mn-lt"/>
                      </a:endParaRPr>
                    </a:p>
                    <a:p>
                      <a:pPr>
                        <a:lnSpc>
                          <a:spcPct val="120000"/>
                        </a:lnSpc>
                      </a:pPr>
                      <a:endParaRPr lang="zh-CN" altLang="en-US" sz="1400" dirty="0">
                        <a:cs typeface="+mn-ea"/>
                        <a:sym typeface="+mn-lt"/>
                      </a:endParaRPr>
                    </a:p>
                  </p:txBody>
                </p:sp>
              </p:grpSp>
            </p:grpSp>
            <p:grpSp>
              <p:nvGrpSpPr>
                <p:cNvPr id="25" name="组合 24"/>
                <p:cNvGrpSpPr/>
                <p:nvPr/>
              </p:nvGrpSpPr>
              <p:grpSpPr>
                <a:xfrm>
                  <a:off x="6559235" y="5221460"/>
                  <a:ext cx="4871045" cy="1806596"/>
                  <a:chOff x="3964780" y="2587058"/>
                  <a:chExt cx="4871045" cy="1806596"/>
                </a:xfrm>
              </p:grpSpPr>
              <p:sp>
                <p:nvSpPr>
                  <p:cNvPr id="26" name="直角三角形 25"/>
                  <p:cNvSpPr/>
                  <p:nvPr/>
                </p:nvSpPr>
                <p:spPr>
                  <a:xfrm>
                    <a:off x="3964780" y="272954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7" name="组合 26"/>
                  <p:cNvGrpSpPr/>
                  <p:nvPr/>
                </p:nvGrpSpPr>
                <p:grpSpPr>
                  <a:xfrm>
                    <a:off x="4859220" y="2587058"/>
                    <a:ext cx="3976605" cy="1806596"/>
                    <a:chOff x="5006740" y="2713037"/>
                    <a:chExt cx="3976605" cy="1806596"/>
                  </a:xfrm>
                </p:grpSpPr>
                <p:sp>
                  <p:nvSpPr>
                    <p:cNvPr id="28" name="文本框 27"/>
                    <p:cNvSpPr txBox="1"/>
                    <p:nvPr/>
                  </p:nvSpPr>
                  <p:spPr>
                    <a:xfrm>
                      <a:off x="5006740" y="2713037"/>
                      <a:ext cx="2429190" cy="423545"/>
                    </a:xfrm>
                    <a:prstGeom prst="rect">
                      <a:avLst/>
                    </a:prstGeom>
                    <a:noFill/>
                  </p:spPr>
                  <p:txBody>
                    <a:bodyPr wrap="square" rtlCol="0">
                      <a:spAutoFit/>
                    </a:bodyPr>
                    <a:lstStyle/>
                    <a:p>
                      <a:pPr>
                        <a:lnSpc>
                          <a:spcPct val="120000"/>
                        </a:lnSpc>
                      </a:pPr>
                      <a:r>
                        <a:rPr lang="zh-CN" altLang="en-US" dirty="0">
                          <a:cs typeface="+mn-ea"/>
                          <a:sym typeface="+mn-lt"/>
                        </a:rPr>
                        <a:t>额外发现 .</a:t>
                      </a:r>
                      <a:endParaRPr lang="zh-CN" altLang="en-US" dirty="0">
                        <a:cs typeface="+mn-ea"/>
                        <a:sym typeface="+mn-lt"/>
                      </a:endParaRPr>
                    </a:p>
                  </p:txBody>
                </p:sp>
                <p:sp>
                  <p:nvSpPr>
                    <p:cNvPr id="29" name="文本框 28"/>
                    <p:cNvSpPr txBox="1"/>
                    <p:nvPr/>
                  </p:nvSpPr>
                  <p:spPr>
                    <a:xfrm>
                      <a:off x="5007135" y="3136603"/>
                      <a:ext cx="3976210" cy="1383030"/>
                    </a:xfrm>
                    <a:prstGeom prst="rect">
                      <a:avLst/>
                    </a:prstGeom>
                    <a:noFill/>
                  </p:spPr>
                  <p:txBody>
                    <a:bodyPr wrap="square" rtlCol="0">
                      <a:spAutoFit/>
                    </a:bodyPr>
                    <a:lstStyle/>
                    <a:p>
                      <a:pPr>
                        <a:lnSpc>
                          <a:spcPct val="120000"/>
                        </a:lnSpc>
                      </a:pPr>
                      <a:r>
                        <a:rPr sz="1400" dirty="0">
                          <a:cs typeface="+mn-ea"/>
                          <a:sym typeface="+mn-lt"/>
                        </a:rPr>
                        <a:t>DynSQL</a:t>
                      </a:r>
                      <a:r>
                        <a:rPr lang="zh-CN" sz="1400" dirty="0">
                          <a:cs typeface="+mn-ea"/>
                          <a:sym typeface="+mn-lt"/>
                        </a:rPr>
                        <a:t>启用两个模块后，产生的有效查询数量减少：一是因为产生的有效语句更多，但是每个有效查询包含的语句也大量增加；二是监测动态过程中的状态会略微减慢查询速度</a:t>
                      </a:r>
                      <a:endParaRPr sz="1400" dirty="0">
                        <a:cs typeface="+mn-ea"/>
                        <a:sym typeface="+mn-lt"/>
                      </a:endParaRPr>
                    </a:p>
                    <a:p>
                      <a:pPr>
                        <a:lnSpc>
                          <a:spcPct val="120000"/>
                        </a:lnSpc>
                      </a:pPr>
                      <a:endParaRPr lang="zh-CN" altLang="en-US" sz="1400" dirty="0">
                        <a:cs typeface="+mn-ea"/>
                        <a:sym typeface="+mn-lt"/>
                      </a:endParaRPr>
                    </a:p>
                  </p:txBody>
                </p:sp>
              </p:grpSp>
            </p:grpSp>
          </p:grpSp>
        </p:grpSp>
        <p:sp>
          <p:nvSpPr>
            <p:cNvPr id="32" name="iconfont-1179-866492"/>
            <p:cNvSpPr>
              <a:spLocks noChangeAspect="1"/>
            </p:cNvSpPr>
            <p:nvPr/>
          </p:nvSpPr>
          <p:spPr bwMode="auto">
            <a:xfrm>
              <a:off x="2482427" y="4378246"/>
              <a:ext cx="954723" cy="909563"/>
            </a:xfrm>
            <a:custGeom>
              <a:avLst/>
              <a:gdLst>
                <a:gd name="T0" fmla="*/ 1892 w 10878"/>
                <a:gd name="T1" fmla="*/ 5922 h 10364"/>
                <a:gd name="T2" fmla="*/ 5439 w 10878"/>
                <a:gd name="T3" fmla="*/ 2961 h 10364"/>
                <a:gd name="T4" fmla="*/ 8986 w 10878"/>
                <a:gd name="T5" fmla="*/ 5922 h 10364"/>
                <a:gd name="T6" fmla="*/ 9749 w 10878"/>
                <a:gd name="T7" fmla="*/ 5922 h 10364"/>
                <a:gd name="T8" fmla="*/ 5439 w 10878"/>
                <a:gd name="T9" fmla="*/ 2221 h 10364"/>
                <a:gd name="T10" fmla="*/ 1129 w 10878"/>
                <a:gd name="T11" fmla="*/ 5922 h 10364"/>
                <a:gd name="T12" fmla="*/ 1892 w 10878"/>
                <a:gd name="T13" fmla="*/ 5922 h 10364"/>
                <a:gd name="T14" fmla="*/ 5439 w 10878"/>
                <a:gd name="T15" fmla="*/ 1480 h 10364"/>
                <a:gd name="T16" fmla="*/ 5802 w 10878"/>
                <a:gd name="T17" fmla="*/ 1110 h 10364"/>
                <a:gd name="T18" fmla="*/ 5802 w 10878"/>
                <a:gd name="T19" fmla="*/ 370 h 10364"/>
                <a:gd name="T20" fmla="*/ 5439 w 10878"/>
                <a:gd name="T21" fmla="*/ 0 h 10364"/>
                <a:gd name="T22" fmla="*/ 5076 w 10878"/>
                <a:gd name="T23" fmla="*/ 370 h 10364"/>
                <a:gd name="T24" fmla="*/ 5076 w 10878"/>
                <a:gd name="T25" fmla="*/ 1111 h 10364"/>
                <a:gd name="T26" fmla="*/ 5439 w 10878"/>
                <a:gd name="T27" fmla="*/ 1480 h 10364"/>
                <a:gd name="T28" fmla="*/ 9790 w 10878"/>
                <a:gd name="T29" fmla="*/ 3114 h 10364"/>
                <a:gd name="T30" fmla="*/ 10303 w 10878"/>
                <a:gd name="T31" fmla="*/ 2591 h 10364"/>
                <a:gd name="T32" fmla="*/ 10303 w 10878"/>
                <a:gd name="T33" fmla="*/ 2068 h 10364"/>
                <a:gd name="T34" fmla="*/ 9790 w 10878"/>
                <a:gd name="T35" fmla="*/ 2068 h 10364"/>
                <a:gd name="T36" fmla="*/ 9277 w 10878"/>
                <a:gd name="T37" fmla="*/ 2591 h 10364"/>
                <a:gd name="T38" fmla="*/ 9277 w 10878"/>
                <a:gd name="T39" fmla="*/ 3114 h 10364"/>
                <a:gd name="T40" fmla="*/ 9790 w 10878"/>
                <a:gd name="T41" fmla="*/ 3114 h 10364"/>
                <a:gd name="T42" fmla="*/ 1088 w 10878"/>
                <a:gd name="T43" fmla="*/ 3114 h 10364"/>
                <a:gd name="T44" fmla="*/ 1601 w 10878"/>
                <a:gd name="T45" fmla="*/ 3114 h 10364"/>
                <a:gd name="T46" fmla="*/ 1601 w 10878"/>
                <a:gd name="T47" fmla="*/ 2591 h 10364"/>
                <a:gd name="T48" fmla="*/ 1088 w 10878"/>
                <a:gd name="T49" fmla="*/ 2068 h 10364"/>
                <a:gd name="T50" fmla="*/ 575 w 10878"/>
                <a:gd name="T51" fmla="*/ 2068 h 10364"/>
                <a:gd name="T52" fmla="*/ 575 w 10878"/>
                <a:gd name="T53" fmla="*/ 2591 h 10364"/>
                <a:gd name="T54" fmla="*/ 1088 w 10878"/>
                <a:gd name="T55" fmla="*/ 3114 h 10364"/>
                <a:gd name="T56" fmla="*/ 10515 w 10878"/>
                <a:gd name="T57" fmla="*/ 6663 h 10364"/>
                <a:gd name="T58" fmla="*/ 363 w 10878"/>
                <a:gd name="T59" fmla="*/ 6663 h 10364"/>
                <a:gd name="T60" fmla="*/ 0 w 10878"/>
                <a:gd name="T61" fmla="*/ 7033 h 10364"/>
                <a:gd name="T62" fmla="*/ 363 w 10878"/>
                <a:gd name="T63" fmla="*/ 7403 h 10364"/>
                <a:gd name="T64" fmla="*/ 10515 w 10878"/>
                <a:gd name="T65" fmla="*/ 7403 h 10364"/>
                <a:gd name="T66" fmla="*/ 10878 w 10878"/>
                <a:gd name="T67" fmla="*/ 7033 h 10364"/>
                <a:gd name="T68" fmla="*/ 10515 w 10878"/>
                <a:gd name="T69" fmla="*/ 6663 h 10364"/>
                <a:gd name="T70" fmla="*/ 10153 w 10878"/>
                <a:gd name="T71" fmla="*/ 8143 h 10364"/>
                <a:gd name="T72" fmla="*/ 725 w 10878"/>
                <a:gd name="T73" fmla="*/ 8143 h 10364"/>
                <a:gd name="T74" fmla="*/ 363 w 10878"/>
                <a:gd name="T75" fmla="*/ 8513 h 10364"/>
                <a:gd name="T76" fmla="*/ 725 w 10878"/>
                <a:gd name="T77" fmla="*/ 8883 h 10364"/>
                <a:gd name="T78" fmla="*/ 10153 w 10878"/>
                <a:gd name="T79" fmla="*/ 8883 h 10364"/>
                <a:gd name="T80" fmla="*/ 10515 w 10878"/>
                <a:gd name="T81" fmla="*/ 8513 h 10364"/>
                <a:gd name="T82" fmla="*/ 10153 w 10878"/>
                <a:gd name="T83" fmla="*/ 8143 h 10364"/>
                <a:gd name="T84" fmla="*/ 9065 w 10878"/>
                <a:gd name="T85" fmla="*/ 9624 h 10364"/>
                <a:gd name="T86" fmla="*/ 1813 w 10878"/>
                <a:gd name="T87" fmla="*/ 9624 h 10364"/>
                <a:gd name="T88" fmla="*/ 1451 w 10878"/>
                <a:gd name="T89" fmla="*/ 9994 h 10364"/>
                <a:gd name="T90" fmla="*/ 1813 w 10878"/>
                <a:gd name="T91" fmla="*/ 10364 h 10364"/>
                <a:gd name="T92" fmla="*/ 9065 w 10878"/>
                <a:gd name="T93" fmla="*/ 10364 h 10364"/>
                <a:gd name="T94" fmla="*/ 9428 w 10878"/>
                <a:gd name="T95" fmla="*/ 9994 h 10364"/>
                <a:gd name="T96" fmla="*/ 9065 w 10878"/>
                <a:gd name="T97" fmla="*/ 9624 h 10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78" h="10364">
                  <a:moveTo>
                    <a:pt x="1892" y="5922"/>
                  </a:moveTo>
                  <a:cubicBezTo>
                    <a:pt x="2229" y="4234"/>
                    <a:pt x="3684" y="2961"/>
                    <a:pt x="5439" y="2961"/>
                  </a:cubicBezTo>
                  <a:cubicBezTo>
                    <a:pt x="7193" y="2961"/>
                    <a:pt x="8649" y="4234"/>
                    <a:pt x="8986" y="5922"/>
                  </a:cubicBezTo>
                  <a:lnTo>
                    <a:pt x="9749" y="5922"/>
                  </a:lnTo>
                  <a:cubicBezTo>
                    <a:pt x="9470" y="3835"/>
                    <a:pt x="7649" y="2221"/>
                    <a:pt x="5439" y="2221"/>
                  </a:cubicBezTo>
                  <a:cubicBezTo>
                    <a:pt x="3229" y="2221"/>
                    <a:pt x="1408" y="3835"/>
                    <a:pt x="1129" y="5922"/>
                  </a:cubicBezTo>
                  <a:lnTo>
                    <a:pt x="1892" y="5922"/>
                  </a:lnTo>
                  <a:close/>
                  <a:moveTo>
                    <a:pt x="5439" y="1480"/>
                  </a:moveTo>
                  <a:cubicBezTo>
                    <a:pt x="5639" y="1480"/>
                    <a:pt x="5802" y="1315"/>
                    <a:pt x="5802" y="1110"/>
                  </a:cubicBezTo>
                  <a:lnTo>
                    <a:pt x="5802" y="370"/>
                  </a:lnTo>
                  <a:cubicBezTo>
                    <a:pt x="5802" y="166"/>
                    <a:pt x="5639" y="0"/>
                    <a:pt x="5439" y="0"/>
                  </a:cubicBezTo>
                  <a:cubicBezTo>
                    <a:pt x="5239" y="0"/>
                    <a:pt x="5076" y="166"/>
                    <a:pt x="5076" y="370"/>
                  </a:cubicBezTo>
                  <a:lnTo>
                    <a:pt x="5076" y="1111"/>
                  </a:lnTo>
                  <a:cubicBezTo>
                    <a:pt x="5076" y="1315"/>
                    <a:pt x="5239" y="1480"/>
                    <a:pt x="5439" y="1480"/>
                  </a:cubicBezTo>
                  <a:close/>
                  <a:moveTo>
                    <a:pt x="9790" y="3114"/>
                  </a:moveTo>
                  <a:lnTo>
                    <a:pt x="10303" y="2591"/>
                  </a:lnTo>
                  <a:cubicBezTo>
                    <a:pt x="10445" y="2446"/>
                    <a:pt x="10445" y="2212"/>
                    <a:pt x="10303" y="2068"/>
                  </a:cubicBezTo>
                  <a:cubicBezTo>
                    <a:pt x="10161" y="1923"/>
                    <a:pt x="9932" y="1923"/>
                    <a:pt x="9790" y="2068"/>
                  </a:cubicBezTo>
                  <a:lnTo>
                    <a:pt x="9277" y="2591"/>
                  </a:lnTo>
                  <a:cubicBezTo>
                    <a:pt x="9136" y="2736"/>
                    <a:pt x="9136" y="2970"/>
                    <a:pt x="9277" y="3114"/>
                  </a:cubicBezTo>
                  <a:cubicBezTo>
                    <a:pt x="9419" y="3259"/>
                    <a:pt x="9649" y="3259"/>
                    <a:pt x="9790" y="3114"/>
                  </a:cubicBezTo>
                  <a:close/>
                  <a:moveTo>
                    <a:pt x="1088" y="3114"/>
                  </a:moveTo>
                  <a:cubicBezTo>
                    <a:pt x="1229" y="3259"/>
                    <a:pt x="1459" y="3259"/>
                    <a:pt x="1601" y="3114"/>
                  </a:cubicBezTo>
                  <a:cubicBezTo>
                    <a:pt x="1742" y="2970"/>
                    <a:pt x="1742" y="2736"/>
                    <a:pt x="1601" y="2591"/>
                  </a:cubicBezTo>
                  <a:lnTo>
                    <a:pt x="1088" y="2068"/>
                  </a:lnTo>
                  <a:cubicBezTo>
                    <a:pt x="946" y="1923"/>
                    <a:pt x="717" y="1923"/>
                    <a:pt x="575" y="2068"/>
                  </a:cubicBezTo>
                  <a:cubicBezTo>
                    <a:pt x="434" y="2212"/>
                    <a:pt x="434" y="2447"/>
                    <a:pt x="575" y="2591"/>
                  </a:cubicBezTo>
                  <a:lnTo>
                    <a:pt x="1088" y="3114"/>
                  </a:lnTo>
                  <a:close/>
                  <a:moveTo>
                    <a:pt x="10515" y="6663"/>
                  </a:moveTo>
                  <a:lnTo>
                    <a:pt x="363" y="6663"/>
                  </a:lnTo>
                  <a:cubicBezTo>
                    <a:pt x="162" y="6663"/>
                    <a:pt x="0" y="6828"/>
                    <a:pt x="0" y="7033"/>
                  </a:cubicBezTo>
                  <a:cubicBezTo>
                    <a:pt x="0" y="7237"/>
                    <a:pt x="162" y="7403"/>
                    <a:pt x="363" y="7403"/>
                  </a:cubicBezTo>
                  <a:lnTo>
                    <a:pt x="10515" y="7403"/>
                  </a:lnTo>
                  <a:cubicBezTo>
                    <a:pt x="10716" y="7403"/>
                    <a:pt x="10878" y="7237"/>
                    <a:pt x="10878" y="7033"/>
                  </a:cubicBezTo>
                  <a:cubicBezTo>
                    <a:pt x="10878" y="6828"/>
                    <a:pt x="10716" y="6663"/>
                    <a:pt x="10515" y="6663"/>
                  </a:cubicBezTo>
                  <a:close/>
                  <a:moveTo>
                    <a:pt x="10153" y="8143"/>
                  </a:moveTo>
                  <a:lnTo>
                    <a:pt x="725" y="8143"/>
                  </a:lnTo>
                  <a:cubicBezTo>
                    <a:pt x="525" y="8143"/>
                    <a:pt x="363" y="8309"/>
                    <a:pt x="363" y="8513"/>
                  </a:cubicBezTo>
                  <a:cubicBezTo>
                    <a:pt x="363" y="8718"/>
                    <a:pt x="525" y="8883"/>
                    <a:pt x="725" y="8883"/>
                  </a:cubicBezTo>
                  <a:lnTo>
                    <a:pt x="10153" y="8883"/>
                  </a:lnTo>
                  <a:cubicBezTo>
                    <a:pt x="10353" y="8883"/>
                    <a:pt x="10515" y="8718"/>
                    <a:pt x="10515" y="8513"/>
                  </a:cubicBezTo>
                  <a:cubicBezTo>
                    <a:pt x="10515" y="8309"/>
                    <a:pt x="10353" y="8143"/>
                    <a:pt x="10153" y="8143"/>
                  </a:cubicBezTo>
                  <a:close/>
                  <a:moveTo>
                    <a:pt x="9065" y="9624"/>
                  </a:moveTo>
                  <a:lnTo>
                    <a:pt x="1813" y="9624"/>
                  </a:lnTo>
                  <a:cubicBezTo>
                    <a:pt x="1613" y="9624"/>
                    <a:pt x="1451" y="9789"/>
                    <a:pt x="1451" y="9994"/>
                  </a:cubicBezTo>
                  <a:cubicBezTo>
                    <a:pt x="1451" y="10198"/>
                    <a:pt x="1613" y="10364"/>
                    <a:pt x="1813" y="10364"/>
                  </a:cubicBezTo>
                  <a:lnTo>
                    <a:pt x="9065" y="10364"/>
                  </a:lnTo>
                  <a:cubicBezTo>
                    <a:pt x="9265" y="10364"/>
                    <a:pt x="9428" y="10198"/>
                    <a:pt x="9428" y="9994"/>
                  </a:cubicBezTo>
                  <a:cubicBezTo>
                    <a:pt x="9428" y="9789"/>
                    <a:pt x="9265" y="9624"/>
                    <a:pt x="9065" y="9624"/>
                  </a:cubicBezTo>
                  <a:close/>
                </a:path>
              </a:pathLst>
            </a:custGeom>
            <a:solidFill>
              <a:schemeClr val="bg1"/>
            </a:solidFill>
            <a:ln>
              <a:noFill/>
            </a:ln>
          </p:spPr>
          <p:txBody>
            <a:bodyPr/>
            <a:lstStyle/>
            <a:p>
              <a:pPr>
                <a:lnSpc>
                  <a:spcPct val="120000"/>
                </a:lnSpc>
              </a:pPr>
              <a:endParaRPr lang="zh-CN" altLang="en-US">
                <a:cs typeface="+mn-ea"/>
                <a:sym typeface="+mn-lt"/>
              </a:endParaRPr>
            </a:p>
          </p:txBody>
        </p:sp>
      </p:grpSp>
      <p:grpSp>
        <p:nvGrpSpPr>
          <p:cNvPr id="33" name="组合 32"/>
          <p:cNvGrpSpPr/>
          <p:nvPr/>
        </p:nvGrpSpPr>
        <p:grpSpPr>
          <a:xfrm>
            <a:off x="0" y="203648"/>
            <a:ext cx="4431623" cy="583565"/>
            <a:chOff x="0" y="245553"/>
            <a:chExt cx="4431623" cy="583565"/>
          </a:xfrm>
        </p:grpSpPr>
        <p:sp>
          <p:nvSpPr>
            <p:cNvPr id="34" name="文本框 25"/>
            <p:cNvSpPr txBox="1"/>
            <p:nvPr/>
          </p:nvSpPr>
          <p:spPr>
            <a:xfrm>
              <a:off x="722588" y="245553"/>
              <a:ext cx="3709035" cy="583565"/>
            </a:xfrm>
            <a:prstGeom prst="rect">
              <a:avLst/>
            </a:prstGeom>
            <a:noFill/>
          </p:spPr>
          <p:txBody>
            <a:bodyPr wrap="none" rtlCol="0">
              <a:spAutoFit/>
              <a:scene3d>
                <a:camera prst="orthographicFront"/>
                <a:lightRig rig="threePt" dir="t"/>
              </a:scene3d>
              <a:sp3d contourW="12700"/>
            </a:bodyPr>
            <a:lstStyle/>
            <a:p>
              <a:pPr algn="l">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查询和语句的有效性</a:t>
              </a:r>
              <a:endParaRPr lang="zh-CN" altLang="en-US" sz="2665" b="1" spc="400" dirty="0">
                <a:ea typeface="思源黑体 CN Medium" panose="020B0600000000000000" pitchFamily="34" charset="-122"/>
                <a:cs typeface="+mn-ea"/>
                <a:sym typeface="+mn-lt"/>
              </a:endParaRPr>
            </a:p>
          </p:txBody>
        </p:sp>
        <p:sp>
          <p:nvSpPr>
            <p:cNvPr id="35" name="矩形 3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custDataLst>
              <p:tags r:id="rId1"/>
            </p:custDataLst>
          </p:nvPr>
        </p:nvPicPr>
        <p:blipFill>
          <a:blip r:embed="rId2"/>
          <a:stretch>
            <a:fillRect/>
          </a:stretch>
        </p:blipFill>
        <p:spPr>
          <a:xfrm>
            <a:off x="4349115" y="255905"/>
            <a:ext cx="7545070" cy="15627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703512" y="1916832"/>
            <a:ext cx="9346110" cy="4058093"/>
            <a:chOff x="1703512" y="1916832"/>
            <a:chExt cx="9346110" cy="4058093"/>
          </a:xfrm>
        </p:grpSpPr>
        <p:grpSp>
          <p:nvGrpSpPr>
            <p:cNvPr id="31" name="组合 30"/>
            <p:cNvGrpSpPr/>
            <p:nvPr/>
          </p:nvGrpSpPr>
          <p:grpSpPr>
            <a:xfrm>
              <a:off x="1703512" y="1916832"/>
              <a:ext cx="9346110" cy="4058093"/>
              <a:chOff x="2105125" y="2517208"/>
              <a:chExt cx="9346110" cy="4058093"/>
            </a:xfrm>
          </p:grpSpPr>
          <p:sp>
            <p:nvSpPr>
              <p:cNvPr id="4" name="直角三角形 3"/>
              <p:cNvSpPr/>
              <p:nvPr/>
            </p:nvSpPr>
            <p:spPr>
              <a:xfrm rot="5400000" flipH="1">
                <a:off x="2105125" y="2836103"/>
                <a:ext cx="3429000" cy="3429000"/>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30" name="组合 29"/>
              <p:cNvGrpSpPr/>
              <p:nvPr/>
            </p:nvGrpSpPr>
            <p:grpSpPr>
              <a:xfrm>
                <a:off x="3964780" y="2517208"/>
                <a:ext cx="7486455" cy="4058093"/>
                <a:chOff x="3964780" y="2517208"/>
                <a:chExt cx="7486455" cy="4058093"/>
              </a:xfrm>
            </p:grpSpPr>
            <p:grpSp>
              <p:nvGrpSpPr>
                <p:cNvPr id="19" name="组合 18"/>
                <p:cNvGrpSpPr/>
                <p:nvPr/>
              </p:nvGrpSpPr>
              <p:grpSpPr>
                <a:xfrm>
                  <a:off x="3964780" y="2517208"/>
                  <a:ext cx="4892000" cy="1165246"/>
                  <a:chOff x="3964780" y="2517208"/>
                  <a:chExt cx="4892000" cy="1165246"/>
                </a:xfrm>
              </p:grpSpPr>
              <p:sp>
                <p:nvSpPr>
                  <p:cNvPr id="9" name="直角三角形 8"/>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8" name="组合 17"/>
                  <p:cNvGrpSpPr/>
                  <p:nvPr/>
                </p:nvGrpSpPr>
                <p:grpSpPr>
                  <a:xfrm>
                    <a:off x="4859220" y="2517208"/>
                    <a:ext cx="3997560" cy="1165246"/>
                    <a:chOff x="5006740" y="2643187"/>
                    <a:chExt cx="3997560" cy="1165246"/>
                  </a:xfrm>
                </p:grpSpPr>
                <p:sp>
                  <p:nvSpPr>
                    <p:cNvPr id="15" name="文本框 14"/>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综观</a:t>
                      </a:r>
                      <a:endParaRPr lang="zh-CN" altLang="en-US" dirty="0">
                        <a:cs typeface="+mn-ea"/>
                        <a:sym typeface="+mn-lt"/>
                      </a:endParaRPr>
                    </a:p>
                  </p:txBody>
                </p:sp>
                <p:sp>
                  <p:nvSpPr>
                    <p:cNvPr id="17" name="文本框 16"/>
                    <p:cNvSpPr txBox="1"/>
                    <p:nvPr/>
                  </p:nvSpPr>
                  <p:spPr>
                    <a:xfrm>
                      <a:off x="5028090" y="2942293"/>
                      <a:ext cx="3976210" cy="866140"/>
                    </a:xfrm>
                    <a:prstGeom prst="rect">
                      <a:avLst/>
                    </a:prstGeom>
                    <a:noFill/>
                  </p:spPr>
                  <p:txBody>
                    <a:bodyPr wrap="square" rtlCol="0">
                      <a:spAutoFit/>
                    </a:bodyPr>
                    <a:lstStyle/>
                    <a:p>
                      <a:pPr>
                        <a:lnSpc>
                          <a:spcPct val="120000"/>
                        </a:lnSpc>
                      </a:pPr>
                      <a:r>
                        <a:rPr lang="zh-CN" sz="1400" dirty="0">
                          <a:cs typeface="+mn-ea"/>
                          <a:sym typeface="+mn-lt"/>
                        </a:rPr>
                        <a:t>错误反馈只增加</a:t>
                      </a:r>
                      <a:r>
                        <a:rPr lang="en-US" altLang="zh-CN" sz="1400" dirty="0">
                          <a:cs typeface="+mn-ea"/>
                          <a:sym typeface="+mn-lt"/>
                        </a:rPr>
                        <a:t>if</a:t>
                      </a:r>
                      <a:r>
                        <a:rPr lang="zh-CN" altLang="en-US" sz="1400" dirty="0">
                          <a:cs typeface="+mn-ea"/>
                          <a:sym typeface="+mn-lt"/>
                        </a:rPr>
                        <a:t>操作，开销较小，差距约为</a:t>
                      </a:r>
                      <a:r>
                        <a:rPr lang="en-US" altLang="zh-CN" sz="1400" dirty="0">
                          <a:cs typeface="+mn-ea"/>
                          <a:sym typeface="+mn-lt"/>
                        </a:rPr>
                        <a:t>1%</a:t>
                      </a:r>
                      <a:r>
                        <a:rPr lang="zh-CN" altLang="en-US" sz="1400" dirty="0">
                          <a:cs typeface="+mn-ea"/>
                          <a:sym typeface="+mn-lt"/>
                        </a:rPr>
                        <a:t>；动态查询可能会引入开销（因为查询大多很复杂），但</a:t>
                      </a:r>
                      <a:r>
                        <a:rPr lang="en-US" altLang="zh-CN" sz="1400" dirty="0">
                          <a:cs typeface="+mn-ea"/>
                          <a:sym typeface="+mn-lt"/>
                        </a:rPr>
                        <a:t>DBMS</a:t>
                      </a:r>
                      <a:r>
                        <a:rPr lang="zh-CN" altLang="en-US" sz="1400" dirty="0">
                          <a:cs typeface="+mn-ea"/>
                          <a:sym typeface="+mn-lt"/>
                        </a:rPr>
                        <a:t>本身的优化也使得本开销较小</a:t>
                      </a:r>
                      <a:endParaRPr lang="zh-CN" altLang="en-US" sz="1400" dirty="0">
                        <a:cs typeface="+mn-ea"/>
                        <a:sym typeface="+mn-lt"/>
                      </a:endParaRPr>
                    </a:p>
                  </p:txBody>
                </p:sp>
              </p:grpSp>
            </p:grpSp>
            <p:grpSp>
              <p:nvGrpSpPr>
                <p:cNvPr id="20" name="组合 19"/>
                <p:cNvGrpSpPr/>
                <p:nvPr/>
              </p:nvGrpSpPr>
              <p:grpSpPr>
                <a:xfrm>
                  <a:off x="5187635" y="3834409"/>
                  <a:ext cx="4892000" cy="1423691"/>
                  <a:chOff x="3964780" y="2517208"/>
                  <a:chExt cx="4892000" cy="1423691"/>
                </a:xfrm>
              </p:grpSpPr>
              <p:sp>
                <p:nvSpPr>
                  <p:cNvPr id="21" name="直角三角形 20"/>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2" name="组合 21"/>
                  <p:cNvGrpSpPr/>
                  <p:nvPr/>
                </p:nvGrpSpPr>
                <p:grpSpPr>
                  <a:xfrm>
                    <a:off x="4859220" y="2517208"/>
                    <a:ext cx="3997560" cy="1423691"/>
                    <a:chOff x="5006740" y="2643187"/>
                    <a:chExt cx="3997560" cy="1423691"/>
                  </a:xfrm>
                </p:grpSpPr>
                <p:sp>
                  <p:nvSpPr>
                    <p:cNvPr id="23" name="文本框 22"/>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进一步详细测试</a:t>
                      </a:r>
                      <a:endParaRPr lang="zh-CN" altLang="en-US" dirty="0">
                        <a:cs typeface="+mn-ea"/>
                        <a:sym typeface="+mn-lt"/>
                      </a:endParaRPr>
                    </a:p>
                  </p:txBody>
                </p:sp>
                <p:sp>
                  <p:nvSpPr>
                    <p:cNvPr id="24" name="文本框 23"/>
                    <p:cNvSpPr txBox="1"/>
                    <p:nvPr/>
                  </p:nvSpPr>
                  <p:spPr>
                    <a:xfrm>
                      <a:off x="5028090" y="2942293"/>
                      <a:ext cx="3976210" cy="1124585"/>
                    </a:xfrm>
                    <a:prstGeom prst="rect">
                      <a:avLst/>
                    </a:prstGeom>
                    <a:noFill/>
                  </p:spPr>
                  <p:txBody>
                    <a:bodyPr wrap="square" rtlCol="0">
                      <a:spAutoFit/>
                    </a:bodyPr>
                    <a:lstStyle/>
                    <a:p>
                      <a:pPr>
                        <a:lnSpc>
                          <a:spcPct val="120000"/>
                        </a:lnSpc>
                      </a:pPr>
                      <a:r>
                        <a:rPr sz="1400" dirty="0">
                          <a:cs typeface="+mn-ea"/>
                          <a:sym typeface="+mn-lt"/>
                        </a:rPr>
                        <a:t>为了进一步验证开销，我们分别记录了模式查询、查询生成和查询执行的时间用量。平均结果显示在</a:t>
                      </a:r>
                      <a:r>
                        <a:rPr lang="zh-CN" sz="1400" dirty="0">
                          <a:cs typeface="+mn-ea"/>
                          <a:sym typeface="+mn-lt"/>
                        </a:rPr>
                        <a:t>右上表中。</a:t>
                      </a:r>
                      <a:endParaRPr sz="1400" dirty="0">
                        <a:cs typeface="+mn-ea"/>
                        <a:sym typeface="+mn-lt"/>
                      </a:endParaRPr>
                    </a:p>
                    <a:p>
                      <a:pPr>
                        <a:lnSpc>
                          <a:spcPct val="120000"/>
                        </a:lnSpc>
                      </a:pPr>
                      <a:endParaRPr lang="zh-CN" altLang="en-US" sz="1400" dirty="0">
                        <a:cs typeface="+mn-ea"/>
                        <a:sym typeface="+mn-lt"/>
                      </a:endParaRPr>
                    </a:p>
                  </p:txBody>
                </p:sp>
              </p:grpSp>
            </p:grpSp>
            <p:grpSp>
              <p:nvGrpSpPr>
                <p:cNvPr id="25" name="组合 24"/>
                <p:cNvGrpSpPr/>
                <p:nvPr/>
              </p:nvGrpSpPr>
              <p:grpSpPr>
                <a:xfrm>
                  <a:off x="6559235" y="5151610"/>
                  <a:ext cx="4892000" cy="1423691"/>
                  <a:chOff x="3964780" y="2517208"/>
                  <a:chExt cx="4892000" cy="1423691"/>
                </a:xfrm>
              </p:grpSpPr>
              <p:sp>
                <p:nvSpPr>
                  <p:cNvPr id="26" name="直角三角形 25"/>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7" name="组合 26"/>
                  <p:cNvGrpSpPr/>
                  <p:nvPr/>
                </p:nvGrpSpPr>
                <p:grpSpPr>
                  <a:xfrm>
                    <a:off x="4859220" y="2517208"/>
                    <a:ext cx="3997560" cy="1423691"/>
                    <a:chOff x="5006740" y="2643187"/>
                    <a:chExt cx="3997560" cy="1423691"/>
                  </a:xfrm>
                </p:grpSpPr>
                <p:sp>
                  <p:nvSpPr>
                    <p:cNvPr id="28" name="文本框 27"/>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测试结果与结论 .</a:t>
                      </a:r>
                      <a:endParaRPr lang="zh-CN" altLang="en-US" dirty="0">
                        <a:cs typeface="+mn-ea"/>
                        <a:sym typeface="+mn-lt"/>
                      </a:endParaRPr>
                    </a:p>
                  </p:txBody>
                </p:sp>
                <p:sp>
                  <p:nvSpPr>
                    <p:cNvPr id="29" name="文本框 28"/>
                    <p:cNvSpPr txBox="1"/>
                    <p:nvPr/>
                  </p:nvSpPr>
                  <p:spPr>
                    <a:xfrm>
                      <a:off x="5028090" y="2942293"/>
                      <a:ext cx="3976210" cy="1124585"/>
                    </a:xfrm>
                    <a:prstGeom prst="rect">
                      <a:avLst/>
                    </a:prstGeom>
                    <a:noFill/>
                  </p:spPr>
                  <p:txBody>
                    <a:bodyPr wrap="square" rtlCol="0">
                      <a:spAutoFit/>
                    </a:bodyPr>
                    <a:lstStyle/>
                    <a:p>
                      <a:pPr>
                        <a:lnSpc>
                          <a:spcPct val="120000"/>
                        </a:lnSpc>
                      </a:pPr>
                      <a:r>
                        <a:rPr sz="1400" dirty="0">
                          <a:cs typeface="+mn-ea"/>
                          <a:sym typeface="+mn-lt"/>
                        </a:rPr>
                        <a:t>对于每个测试案例</a:t>
                      </a:r>
                      <a:r>
                        <a:rPr lang="en-US" sz="1400" dirty="0">
                          <a:cs typeface="+mn-ea"/>
                          <a:sym typeface="+mn-lt"/>
                        </a:rPr>
                        <a:t>,</a:t>
                      </a:r>
                      <a:r>
                        <a:rPr sz="1400" dirty="0">
                          <a:cs typeface="+mn-ea"/>
                          <a:sym typeface="+mn-lt"/>
                        </a:rPr>
                        <a:t>查询和查询生成的时间使用量平均小于5%，而超过95%的时间用于查询执行。</a:t>
                      </a:r>
                      <a:endParaRPr sz="1400" dirty="0">
                        <a:cs typeface="+mn-ea"/>
                        <a:sym typeface="+mn-lt"/>
                      </a:endParaRPr>
                    </a:p>
                    <a:p>
                      <a:pPr>
                        <a:lnSpc>
                          <a:spcPct val="120000"/>
                        </a:lnSpc>
                      </a:pPr>
                      <a:r>
                        <a:rPr lang="zh-CN" altLang="en-US" sz="1400" dirty="0">
                          <a:cs typeface="+mn-ea"/>
                          <a:sym typeface="+mn-lt"/>
                        </a:rPr>
                        <a:t>因此性能的瓶颈主要在于查询的执行，故动态查询引入的开销是相对较小的。</a:t>
                      </a:r>
                      <a:endParaRPr lang="zh-CN" altLang="en-US" sz="1400" dirty="0">
                        <a:cs typeface="+mn-ea"/>
                        <a:sym typeface="+mn-lt"/>
                      </a:endParaRPr>
                    </a:p>
                  </p:txBody>
                </p:sp>
              </p:grpSp>
            </p:grpSp>
          </p:grpSp>
        </p:grpSp>
        <p:sp>
          <p:nvSpPr>
            <p:cNvPr id="32" name="iconfont-1179-866492"/>
            <p:cNvSpPr>
              <a:spLocks noChangeAspect="1"/>
            </p:cNvSpPr>
            <p:nvPr/>
          </p:nvSpPr>
          <p:spPr bwMode="auto">
            <a:xfrm>
              <a:off x="2482427" y="4378246"/>
              <a:ext cx="954723" cy="909563"/>
            </a:xfrm>
            <a:custGeom>
              <a:avLst/>
              <a:gdLst>
                <a:gd name="T0" fmla="*/ 1892 w 10878"/>
                <a:gd name="T1" fmla="*/ 5922 h 10364"/>
                <a:gd name="T2" fmla="*/ 5439 w 10878"/>
                <a:gd name="T3" fmla="*/ 2961 h 10364"/>
                <a:gd name="T4" fmla="*/ 8986 w 10878"/>
                <a:gd name="T5" fmla="*/ 5922 h 10364"/>
                <a:gd name="T6" fmla="*/ 9749 w 10878"/>
                <a:gd name="T7" fmla="*/ 5922 h 10364"/>
                <a:gd name="T8" fmla="*/ 5439 w 10878"/>
                <a:gd name="T9" fmla="*/ 2221 h 10364"/>
                <a:gd name="T10" fmla="*/ 1129 w 10878"/>
                <a:gd name="T11" fmla="*/ 5922 h 10364"/>
                <a:gd name="T12" fmla="*/ 1892 w 10878"/>
                <a:gd name="T13" fmla="*/ 5922 h 10364"/>
                <a:gd name="T14" fmla="*/ 5439 w 10878"/>
                <a:gd name="T15" fmla="*/ 1480 h 10364"/>
                <a:gd name="T16" fmla="*/ 5802 w 10878"/>
                <a:gd name="T17" fmla="*/ 1110 h 10364"/>
                <a:gd name="T18" fmla="*/ 5802 w 10878"/>
                <a:gd name="T19" fmla="*/ 370 h 10364"/>
                <a:gd name="T20" fmla="*/ 5439 w 10878"/>
                <a:gd name="T21" fmla="*/ 0 h 10364"/>
                <a:gd name="T22" fmla="*/ 5076 w 10878"/>
                <a:gd name="T23" fmla="*/ 370 h 10364"/>
                <a:gd name="T24" fmla="*/ 5076 w 10878"/>
                <a:gd name="T25" fmla="*/ 1111 h 10364"/>
                <a:gd name="T26" fmla="*/ 5439 w 10878"/>
                <a:gd name="T27" fmla="*/ 1480 h 10364"/>
                <a:gd name="T28" fmla="*/ 9790 w 10878"/>
                <a:gd name="T29" fmla="*/ 3114 h 10364"/>
                <a:gd name="T30" fmla="*/ 10303 w 10878"/>
                <a:gd name="T31" fmla="*/ 2591 h 10364"/>
                <a:gd name="T32" fmla="*/ 10303 w 10878"/>
                <a:gd name="T33" fmla="*/ 2068 h 10364"/>
                <a:gd name="T34" fmla="*/ 9790 w 10878"/>
                <a:gd name="T35" fmla="*/ 2068 h 10364"/>
                <a:gd name="T36" fmla="*/ 9277 w 10878"/>
                <a:gd name="T37" fmla="*/ 2591 h 10364"/>
                <a:gd name="T38" fmla="*/ 9277 w 10878"/>
                <a:gd name="T39" fmla="*/ 3114 h 10364"/>
                <a:gd name="T40" fmla="*/ 9790 w 10878"/>
                <a:gd name="T41" fmla="*/ 3114 h 10364"/>
                <a:gd name="T42" fmla="*/ 1088 w 10878"/>
                <a:gd name="T43" fmla="*/ 3114 h 10364"/>
                <a:gd name="T44" fmla="*/ 1601 w 10878"/>
                <a:gd name="T45" fmla="*/ 3114 h 10364"/>
                <a:gd name="T46" fmla="*/ 1601 w 10878"/>
                <a:gd name="T47" fmla="*/ 2591 h 10364"/>
                <a:gd name="T48" fmla="*/ 1088 w 10878"/>
                <a:gd name="T49" fmla="*/ 2068 h 10364"/>
                <a:gd name="T50" fmla="*/ 575 w 10878"/>
                <a:gd name="T51" fmla="*/ 2068 h 10364"/>
                <a:gd name="T52" fmla="*/ 575 w 10878"/>
                <a:gd name="T53" fmla="*/ 2591 h 10364"/>
                <a:gd name="T54" fmla="*/ 1088 w 10878"/>
                <a:gd name="T55" fmla="*/ 3114 h 10364"/>
                <a:gd name="T56" fmla="*/ 10515 w 10878"/>
                <a:gd name="T57" fmla="*/ 6663 h 10364"/>
                <a:gd name="T58" fmla="*/ 363 w 10878"/>
                <a:gd name="T59" fmla="*/ 6663 h 10364"/>
                <a:gd name="T60" fmla="*/ 0 w 10878"/>
                <a:gd name="T61" fmla="*/ 7033 h 10364"/>
                <a:gd name="T62" fmla="*/ 363 w 10878"/>
                <a:gd name="T63" fmla="*/ 7403 h 10364"/>
                <a:gd name="T64" fmla="*/ 10515 w 10878"/>
                <a:gd name="T65" fmla="*/ 7403 h 10364"/>
                <a:gd name="T66" fmla="*/ 10878 w 10878"/>
                <a:gd name="T67" fmla="*/ 7033 h 10364"/>
                <a:gd name="T68" fmla="*/ 10515 w 10878"/>
                <a:gd name="T69" fmla="*/ 6663 h 10364"/>
                <a:gd name="T70" fmla="*/ 10153 w 10878"/>
                <a:gd name="T71" fmla="*/ 8143 h 10364"/>
                <a:gd name="T72" fmla="*/ 725 w 10878"/>
                <a:gd name="T73" fmla="*/ 8143 h 10364"/>
                <a:gd name="T74" fmla="*/ 363 w 10878"/>
                <a:gd name="T75" fmla="*/ 8513 h 10364"/>
                <a:gd name="T76" fmla="*/ 725 w 10878"/>
                <a:gd name="T77" fmla="*/ 8883 h 10364"/>
                <a:gd name="T78" fmla="*/ 10153 w 10878"/>
                <a:gd name="T79" fmla="*/ 8883 h 10364"/>
                <a:gd name="T80" fmla="*/ 10515 w 10878"/>
                <a:gd name="T81" fmla="*/ 8513 h 10364"/>
                <a:gd name="T82" fmla="*/ 10153 w 10878"/>
                <a:gd name="T83" fmla="*/ 8143 h 10364"/>
                <a:gd name="T84" fmla="*/ 9065 w 10878"/>
                <a:gd name="T85" fmla="*/ 9624 h 10364"/>
                <a:gd name="T86" fmla="*/ 1813 w 10878"/>
                <a:gd name="T87" fmla="*/ 9624 h 10364"/>
                <a:gd name="T88" fmla="*/ 1451 w 10878"/>
                <a:gd name="T89" fmla="*/ 9994 h 10364"/>
                <a:gd name="T90" fmla="*/ 1813 w 10878"/>
                <a:gd name="T91" fmla="*/ 10364 h 10364"/>
                <a:gd name="T92" fmla="*/ 9065 w 10878"/>
                <a:gd name="T93" fmla="*/ 10364 h 10364"/>
                <a:gd name="T94" fmla="*/ 9428 w 10878"/>
                <a:gd name="T95" fmla="*/ 9994 h 10364"/>
                <a:gd name="T96" fmla="*/ 9065 w 10878"/>
                <a:gd name="T97" fmla="*/ 9624 h 10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78" h="10364">
                  <a:moveTo>
                    <a:pt x="1892" y="5922"/>
                  </a:moveTo>
                  <a:cubicBezTo>
                    <a:pt x="2229" y="4234"/>
                    <a:pt x="3684" y="2961"/>
                    <a:pt x="5439" y="2961"/>
                  </a:cubicBezTo>
                  <a:cubicBezTo>
                    <a:pt x="7193" y="2961"/>
                    <a:pt x="8649" y="4234"/>
                    <a:pt x="8986" y="5922"/>
                  </a:cubicBezTo>
                  <a:lnTo>
                    <a:pt x="9749" y="5922"/>
                  </a:lnTo>
                  <a:cubicBezTo>
                    <a:pt x="9470" y="3835"/>
                    <a:pt x="7649" y="2221"/>
                    <a:pt x="5439" y="2221"/>
                  </a:cubicBezTo>
                  <a:cubicBezTo>
                    <a:pt x="3229" y="2221"/>
                    <a:pt x="1408" y="3835"/>
                    <a:pt x="1129" y="5922"/>
                  </a:cubicBezTo>
                  <a:lnTo>
                    <a:pt x="1892" y="5922"/>
                  </a:lnTo>
                  <a:close/>
                  <a:moveTo>
                    <a:pt x="5439" y="1480"/>
                  </a:moveTo>
                  <a:cubicBezTo>
                    <a:pt x="5639" y="1480"/>
                    <a:pt x="5802" y="1315"/>
                    <a:pt x="5802" y="1110"/>
                  </a:cubicBezTo>
                  <a:lnTo>
                    <a:pt x="5802" y="370"/>
                  </a:lnTo>
                  <a:cubicBezTo>
                    <a:pt x="5802" y="166"/>
                    <a:pt x="5639" y="0"/>
                    <a:pt x="5439" y="0"/>
                  </a:cubicBezTo>
                  <a:cubicBezTo>
                    <a:pt x="5239" y="0"/>
                    <a:pt x="5076" y="166"/>
                    <a:pt x="5076" y="370"/>
                  </a:cubicBezTo>
                  <a:lnTo>
                    <a:pt x="5076" y="1111"/>
                  </a:lnTo>
                  <a:cubicBezTo>
                    <a:pt x="5076" y="1315"/>
                    <a:pt x="5239" y="1480"/>
                    <a:pt x="5439" y="1480"/>
                  </a:cubicBezTo>
                  <a:close/>
                  <a:moveTo>
                    <a:pt x="9790" y="3114"/>
                  </a:moveTo>
                  <a:lnTo>
                    <a:pt x="10303" y="2591"/>
                  </a:lnTo>
                  <a:cubicBezTo>
                    <a:pt x="10445" y="2446"/>
                    <a:pt x="10445" y="2212"/>
                    <a:pt x="10303" y="2068"/>
                  </a:cubicBezTo>
                  <a:cubicBezTo>
                    <a:pt x="10161" y="1923"/>
                    <a:pt x="9932" y="1923"/>
                    <a:pt x="9790" y="2068"/>
                  </a:cubicBezTo>
                  <a:lnTo>
                    <a:pt x="9277" y="2591"/>
                  </a:lnTo>
                  <a:cubicBezTo>
                    <a:pt x="9136" y="2736"/>
                    <a:pt x="9136" y="2970"/>
                    <a:pt x="9277" y="3114"/>
                  </a:cubicBezTo>
                  <a:cubicBezTo>
                    <a:pt x="9419" y="3259"/>
                    <a:pt x="9649" y="3259"/>
                    <a:pt x="9790" y="3114"/>
                  </a:cubicBezTo>
                  <a:close/>
                  <a:moveTo>
                    <a:pt x="1088" y="3114"/>
                  </a:moveTo>
                  <a:cubicBezTo>
                    <a:pt x="1229" y="3259"/>
                    <a:pt x="1459" y="3259"/>
                    <a:pt x="1601" y="3114"/>
                  </a:cubicBezTo>
                  <a:cubicBezTo>
                    <a:pt x="1742" y="2970"/>
                    <a:pt x="1742" y="2736"/>
                    <a:pt x="1601" y="2591"/>
                  </a:cubicBezTo>
                  <a:lnTo>
                    <a:pt x="1088" y="2068"/>
                  </a:lnTo>
                  <a:cubicBezTo>
                    <a:pt x="946" y="1923"/>
                    <a:pt x="717" y="1923"/>
                    <a:pt x="575" y="2068"/>
                  </a:cubicBezTo>
                  <a:cubicBezTo>
                    <a:pt x="434" y="2212"/>
                    <a:pt x="434" y="2447"/>
                    <a:pt x="575" y="2591"/>
                  </a:cubicBezTo>
                  <a:lnTo>
                    <a:pt x="1088" y="3114"/>
                  </a:lnTo>
                  <a:close/>
                  <a:moveTo>
                    <a:pt x="10515" y="6663"/>
                  </a:moveTo>
                  <a:lnTo>
                    <a:pt x="363" y="6663"/>
                  </a:lnTo>
                  <a:cubicBezTo>
                    <a:pt x="162" y="6663"/>
                    <a:pt x="0" y="6828"/>
                    <a:pt x="0" y="7033"/>
                  </a:cubicBezTo>
                  <a:cubicBezTo>
                    <a:pt x="0" y="7237"/>
                    <a:pt x="162" y="7403"/>
                    <a:pt x="363" y="7403"/>
                  </a:cubicBezTo>
                  <a:lnTo>
                    <a:pt x="10515" y="7403"/>
                  </a:lnTo>
                  <a:cubicBezTo>
                    <a:pt x="10716" y="7403"/>
                    <a:pt x="10878" y="7237"/>
                    <a:pt x="10878" y="7033"/>
                  </a:cubicBezTo>
                  <a:cubicBezTo>
                    <a:pt x="10878" y="6828"/>
                    <a:pt x="10716" y="6663"/>
                    <a:pt x="10515" y="6663"/>
                  </a:cubicBezTo>
                  <a:close/>
                  <a:moveTo>
                    <a:pt x="10153" y="8143"/>
                  </a:moveTo>
                  <a:lnTo>
                    <a:pt x="725" y="8143"/>
                  </a:lnTo>
                  <a:cubicBezTo>
                    <a:pt x="525" y="8143"/>
                    <a:pt x="363" y="8309"/>
                    <a:pt x="363" y="8513"/>
                  </a:cubicBezTo>
                  <a:cubicBezTo>
                    <a:pt x="363" y="8718"/>
                    <a:pt x="525" y="8883"/>
                    <a:pt x="725" y="8883"/>
                  </a:cubicBezTo>
                  <a:lnTo>
                    <a:pt x="10153" y="8883"/>
                  </a:lnTo>
                  <a:cubicBezTo>
                    <a:pt x="10353" y="8883"/>
                    <a:pt x="10515" y="8718"/>
                    <a:pt x="10515" y="8513"/>
                  </a:cubicBezTo>
                  <a:cubicBezTo>
                    <a:pt x="10515" y="8309"/>
                    <a:pt x="10353" y="8143"/>
                    <a:pt x="10153" y="8143"/>
                  </a:cubicBezTo>
                  <a:close/>
                  <a:moveTo>
                    <a:pt x="9065" y="9624"/>
                  </a:moveTo>
                  <a:lnTo>
                    <a:pt x="1813" y="9624"/>
                  </a:lnTo>
                  <a:cubicBezTo>
                    <a:pt x="1613" y="9624"/>
                    <a:pt x="1451" y="9789"/>
                    <a:pt x="1451" y="9994"/>
                  </a:cubicBezTo>
                  <a:cubicBezTo>
                    <a:pt x="1451" y="10198"/>
                    <a:pt x="1613" y="10364"/>
                    <a:pt x="1813" y="10364"/>
                  </a:cubicBezTo>
                  <a:lnTo>
                    <a:pt x="9065" y="10364"/>
                  </a:lnTo>
                  <a:cubicBezTo>
                    <a:pt x="9265" y="10364"/>
                    <a:pt x="9428" y="10198"/>
                    <a:pt x="9428" y="9994"/>
                  </a:cubicBezTo>
                  <a:cubicBezTo>
                    <a:pt x="9428" y="9789"/>
                    <a:pt x="9265" y="9624"/>
                    <a:pt x="9065" y="9624"/>
                  </a:cubicBezTo>
                  <a:close/>
                </a:path>
              </a:pathLst>
            </a:custGeom>
            <a:solidFill>
              <a:schemeClr val="bg1"/>
            </a:solidFill>
            <a:ln>
              <a:noFill/>
            </a:ln>
          </p:spPr>
          <p:txBody>
            <a:bodyPr/>
            <a:lstStyle/>
            <a:p>
              <a:pPr>
                <a:lnSpc>
                  <a:spcPct val="120000"/>
                </a:lnSpc>
              </a:pPr>
              <a:endParaRPr lang="zh-CN" altLang="en-US">
                <a:cs typeface="+mn-ea"/>
                <a:sym typeface="+mn-lt"/>
              </a:endParaRPr>
            </a:p>
          </p:txBody>
        </p:sp>
      </p:grpSp>
      <p:grpSp>
        <p:nvGrpSpPr>
          <p:cNvPr id="33" name="组合 32"/>
          <p:cNvGrpSpPr/>
          <p:nvPr/>
        </p:nvGrpSpPr>
        <p:grpSpPr>
          <a:xfrm>
            <a:off x="0" y="203648"/>
            <a:ext cx="3256238" cy="583565"/>
            <a:chOff x="0" y="245553"/>
            <a:chExt cx="3256238" cy="583565"/>
          </a:xfrm>
        </p:grpSpPr>
        <p:sp>
          <p:nvSpPr>
            <p:cNvPr id="34" name="文本框 25"/>
            <p:cNvSpPr txBox="1"/>
            <p:nvPr/>
          </p:nvSpPr>
          <p:spPr>
            <a:xfrm>
              <a:off x="722588" y="245553"/>
              <a:ext cx="2533650" cy="583565"/>
            </a:xfrm>
            <a:prstGeom prst="rect">
              <a:avLst/>
            </a:prstGeom>
            <a:noFill/>
          </p:spPr>
          <p:txBody>
            <a:bodyPr wrap="none" rtlCol="0">
              <a:spAutoFit/>
              <a:scene3d>
                <a:camera prst="orthographicFront"/>
                <a:lightRig rig="threePt" dir="t"/>
              </a:scene3d>
              <a:sp3d contourW="12700"/>
            </a:bodyPr>
            <a:lstStyle/>
            <a:p>
              <a:pPr algn="l">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运行时的开销</a:t>
              </a:r>
              <a:endParaRPr lang="zh-CN" altLang="en-US" sz="2665" b="1" spc="400" dirty="0">
                <a:ea typeface="思源黑体 CN Medium" panose="020B0600000000000000" pitchFamily="34" charset="-122"/>
                <a:cs typeface="+mn-ea"/>
                <a:sym typeface="+mn-lt"/>
              </a:endParaRPr>
            </a:p>
          </p:txBody>
        </p:sp>
        <p:sp>
          <p:nvSpPr>
            <p:cNvPr id="35" name="矩形 3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custDataLst>
              <p:tags r:id="rId1"/>
            </p:custDataLst>
          </p:nvPr>
        </p:nvPicPr>
        <p:blipFill>
          <a:blip r:embed="rId2"/>
          <a:stretch>
            <a:fillRect/>
          </a:stretch>
        </p:blipFill>
        <p:spPr>
          <a:xfrm>
            <a:off x="6481445" y="25400"/>
            <a:ext cx="5410200" cy="20669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703512" y="1916832"/>
            <a:ext cx="9441760" cy="4316517"/>
            <a:chOff x="1703512" y="1916832"/>
            <a:chExt cx="9441760" cy="4316517"/>
          </a:xfrm>
        </p:grpSpPr>
        <p:grpSp>
          <p:nvGrpSpPr>
            <p:cNvPr id="31" name="组合 30"/>
            <p:cNvGrpSpPr/>
            <p:nvPr/>
          </p:nvGrpSpPr>
          <p:grpSpPr>
            <a:xfrm>
              <a:off x="1703512" y="1916832"/>
              <a:ext cx="9441760" cy="4316517"/>
              <a:chOff x="2105125" y="2517208"/>
              <a:chExt cx="9441760" cy="4316517"/>
            </a:xfrm>
          </p:grpSpPr>
          <p:sp>
            <p:nvSpPr>
              <p:cNvPr id="4" name="直角三角形 3"/>
              <p:cNvSpPr/>
              <p:nvPr/>
            </p:nvSpPr>
            <p:spPr>
              <a:xfrm rot="5400000" flipH="1">
                <a:off x="2105125" y="2836103"/>
                <a:ext cx="3429000" cy="3429000"/>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30" name="组合 29"/>
              <p:cNvGrpSpPr/>
              <p:nvPr/>
            </p:nvGrpSpPr>
            <p:grpSpPr>
              <a:xfrm>
                <a:off x="3964780" y="2517208"/>
                <a:ext cx="7582105" cy="4316517"/>
                <a:chOff x="3964780" y="2517208"/>
                <a:chExt cx="7582105" cy="4316517"/>
              </a:xfrm>
            </p:grpSpPr>
            <p:grpSp>
              <p:nvGrpSpPr>
                <p:cNvPr id="19" name="组合 18"/>
                <p:cNvGrpSpPr/>
                <p:nvPr/>
              </p:nvGrpSpPr>
              <p:grpSpPr>
                <a:xfrm>
                  <a:off x="3964780" y="2517208"/>
                  <a:ext cx="4892000" cy="1647889"/>
                  <a:chOff x="3964780" y="2517208"/>
                  <a:chExt cx="4892000" cy="1647889"/>
                </a:xfrm>
              </p:grpSpPr>
              <p:sp>
                <p:nvSpPr>
                  <p:cNvPr id="9" name="直角三角形 8"/>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8" name="组合 17"/>
                  <p:cNvGrpSpPr/>
                  <p:nvPr/>
                </p:nvGrpSpPr>
                <p:grpSpPr>
                  <a:xfrm>
                    <a:off x="4859220" y="2517208"/>
                    <a:ext cx="3997560" cy="1647889"/>
                    <a:chOff x="5006740" y="2643187"/>
                    <a:chExt cx="3997560" cy="1647889"/>
                  </a:xfrm>
                </p:grpSpPr>
                <p:sp>
                  <p:nvSpPr>
                    <p:cNvPr id="15" name="文本框 14"/>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代码覆盖的性能对比</a:t>
                      </a:r>
                      <a:endParaRPr lang="zh-CN" altLang="en-US" dirty="0">
                        <a:cs typeface="+mn-ea"/>
                        <a:sym typeface="+mn-lt"/>
                      </a:endParaRPr>
                    </a:p>
                  </p:txBody>
                </p:sp>
                <p:sp>
                  <p:nvSpPr>
                    <p:cNvPr id="17" name="文本框 16"/>
                    <p:cNvSpPr txBox="1"/>
                    <p:nvPr/>
                  </p:nvSpPr>
                  <p:spPr>
                    <a:xfrm>
                      <a:off x="5028090" y="2942293"/>
                      <a:ext cx="3976210" cy="1348783"/>
                    </a:xfrm>
                    <a:prstGeom prst="rect">
                      <a:avLst/>
                    </a:prstGeom>
                    <a:noFill/>
                  </p:spPr>
                  <p:txBody>
                    <a:bodyPr wrap="square" rtlCol="0">
                      <a:spAutoFit/>
                    </a:bodyPr>
                    <a:lstStyle/>
                    <a:p>
                      <a:pPr>
                        <a:lnSpc>
                          <a:spcPct val="120000"/>
                        </a:lnSpc>
                      </a:pPr>
                      <a:r>
                        <a:rPr sz="1400" dirty="0">
                          <a:cs typeface="+mn-ea"/>
                          <a:sym typeface="+mn-lt"/>
                        </a:rPr>
                        <a:t>平均来说，DynSQL</a:t>
                      </a:r>
                      <a:r>
                        <a:rPr lang="en-US" sz="1400" dirty="0">
                          <a:cs typeface="+mn-ea"/>
                          <a:sym typeface="+mn-lt"/>
                        </a:rPr>
                        <a:t>!DQI</a:t>
                      </a:r>
                      <a:r>
                        <a:rPr sz="1400" dirty="0">
                          <a:cs typeface="+mn-ea"/>
                          <a:sym typeface="+mn-lt"/>
                        </a:rPr>
                        <a:t> 、DynSQL</a:t>
                      </a:r>
                      <a:r>
                        <a:rPr lang="en-US" sz="1400" dirty="0">
                          <a:cs typeface="+mn-ea"/>
                          <a:sym typeface="+mn-lt"/>
                        </a:rPr>
                        <a:t>!EF</a:t>
                      </a:r>
                      <a:r>
                        <a:rPr sz="1400" dirty="0">
                          <a:cs typeface="+mn-ea"/>
                          <a:sym typeface="+mn-lt"/>
                        </a:rPr>
                        <a:t>和DynSQL覆盖的代码分支分别比Dyn</a:t>
                      </a:r>
                      <a:r>
                        <a:rPr lang="en-US" sz="1400" dirty="0">
                          <a:cs typeface="+mn-ea"/>
                          <a:sym typeface="+mn-lt"/>
                        </a:rPr>
                        <a:t>S</a:t>
                      </a:r>
                      <a:r>
                        <a:rPr sz="1400" dirty="0">
                          <a:cs typeface="+mn-ea"/>
                          <a:sym typeface="+mn-lt"/>
                        </a:rPr>
                        <a:t>QL</a:t>
                      </a:r>
                      <a:r>
                        <a:rPr lang="en-US" sz="1400" dirty="0">
                          <a:cs typeface="+mn-ea"/>
                          <a:sym typeface="+mn-lt"/>
                        </a:rPr>
                        <a:t>!DQI!EF</a:t>
                      </a:r>
                      <a:r>
                        <a:rPr sz="1400" dirty="0">
                          <a:cs typeface="+mn-ea"/>
                          <a:sym typeface="+mn-lt"/>
                        </a:rPr>
                        <a:t>多5%、10%和13%。</a:t>
                      </a:r>
                      <a:endParaRPr sz="1400" dirty="0">
                        <a:cs typeface="+mn-ea"/>
                        <a:sym typeface="+mn-lt"/>
                      </a:endParaRPr>
                    </a:p>
                  </p:txBody>
                </p:sp>
              </p:grpSp>
            </p:grpSp>
            <p:grpSp>
              <p:nvGrpSpPr>
                <p:cNvPr id="20" name="组合 19"/>
                <p:cNvGrpSpPr/>
                <p:nvPr/>
              </p:nvGrpSpPr>
              <p:grpSpPr>
                <a:xfrm>
                  <a:off x="5187635" y="3834409"/>
                  <a:ext cx="4892000" cy="911792"/>
                  <a:chOff x="3964780" y="2517208"/>
                  <a:chExt cx="4892000" cy="911792"/>
                </a:xfrm>
              </p:grpSpPr>
              <p:sp>
                <p:nvSpPr>
                  <p:cNvPr id="21" name="直角三角形 20"/>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2" name="组合 21"/>
                  <p:cNvGrpSpPr/>
                  <p:nvPr/>
                </p:nvGrpSpPr>
                <p:grpSpPr>
                  <a:xfrm>
                    <a:off x="4859220" y="2517208"/>
                    <a:ext cx="3997560" cy="742137"/>
                    <a:chOff x="5006740" y="2643187"/>
                    <a:chExt cx="3997560" cy="742137"/>
                  </a:xfrm>
                </p:grpSpPr>
                <p:sp>
                  <p:nvSpPr>
                    <p:cNvPr id="23" name="文本框 22"/>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对比结论</a:t>
                      </a:r>
                      <a:endParaRPr lang="zh-CN" altLang="en-US" dirty="0">
                        <a:cs typeface="+mn-ea"/>
                        <a:sym typeface="+mn-lt"/>
                      </a:endParaRPr>
                    </a:p>
                  </p:txBody>
                </p:sp>
                <p:sp>
                  <p:nvSpPr>
                    <p:cNvPr id="24" name="文本框 23"/>
                    <p:cNvSpPr txBox="1"/>
                    <p:nvPr/>
                  </p:nvSpPr>
                  <p:spPr>
                    <a:xfrm>
                      <a:off x="5028090" y="2942293"/>
                      <a:ext cx="3976210" cy="443031"/>
                    </a:xfrm>
                    <a:prstGeom prst="rect">
                      <a:avLst/>
                    </a:prstGeom>
                    <a:noFill/>
                  </p:spPr>
                  <p:txBody>
                    <a:bodyPr wrap="square" rtlCol="0">
                      <a:spAutoFit/>
                    </a:bodyPr>
                    <a:lstStyle/>
                    <a:p>
                      <a:pPr>
                        <a:lnSpc>
                          <a:spcPct val="120000"/>
                        </a:lnSpc>
                      </a:pPr>
                      <a:r>
                        <a:rPr sz="1400" dirty="0">
                          <a:cs typeface="+mn-ea"/>
                          <a:sym typeface="+mn-lt"/>
                        </a:rPr>
                        <a:t>这些结果表明，动态查询互动和错误反馈可以帮助模糊器覆盖更多的代码分支</a:t>
                      </a:r>
                      <a:endParaRPr sz="1400" dirty="0">
                        <a:cs typeface="+mn-ea"/>
                        <a:sym typeface="+mn-lt"/>
                      </a:endParaRPr>
                    </a:p>
                    <a:p>
                      <a:pPr>
                        <a:lnSpc>
                          <a:spcPct val="120000"/>
                        </a:lnSpc>
                      </a:pPr>
                      <a:endParaRPr lang="zh-CN" altLang="en-US" sz="1400" dirty="0">
                        <a:cs typeface="+mn-ea"/>
                        <a:sym typeface="+mn-lt"/>
                      </a:endParaRPr>
                    </a:p>
                  </p:txBody>
                </p:sp>
              </p:grpSp>
            </p:grpSp>
            <p:grpSp>
              <p:nvGrpSpPr>
                <p:cNvPr id="25" name="组合 24"/>
                <p:cNvGrpSpPr/>
                <p:nvPr/>
              </p:nvGrpSpPr>
              <p:grpSpPr>
                <a:xfrm>
                  <a:off x="6559235" y="5151610"/>
                  <a:ext cx="4987650" cy="1682115"/>
                  <a:chOff x="3964780" y="2517208"/>
                  <a:chExt cx="4987650" cy="1682115"/>
                </a:xfrm>
              </p:grpSpPr>
              <p:sp>
                <p:nvSpPr>
                  <p:cNvPr id="26" name="直角三角形 25"/>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7" name="组合 26"/>
                  <p:cNvGrpSpPr/>
                  <p:nvPr/>
                </p:nvGrpSpPr>
                <p:grpSpPr>
                  <a:xfrm>
                    <a:off x="4859220" y="2517208"/>
                    <a:ext cx="4093210" cy="1682115"/>
                    <a:chOff x="5006740" y="2643187"/>
                    <a:chExt cx="4093210" cy="1682115"/>
                  </a:xfrm>
                </p:grpSpPr>
                <p:sp>
                  <p:nvSpPr>
                    <p:cNvPr id="28" name="文本框 27"/>
                    <p:cNvSpPr txBox="1"/>
                    <p:nvPr/>
                  </p:nvSpPr>
                  <p:spPr>
                    <a:xfrm>
                      <a:off x="5006740" y="2643187"/>
                      <a:ext cx="3773805" cy="423545"/>
                    </a:xfrm>
                    <a:prstGeom prst="rect">
                      <a:avLst/>
                    </a:prstGeom>
                    <a:noFill/>
                  </p:spPr>
                  <p:txBody>
                    <a:bodyPr wrap="square" rtlCol="0">
                      <a:spAutoFit/>
                    </a:bodyPr>
                    <a:lstStyle/>
                    <a:p>
                      <a:pPr>
                        <a:lnSpc>
                          <a:spcPct val="120000"/>
                        </a:lnSpc>
                      </a:pPr>
                      <a:r>
                        <a:rPr lang="zh-CN" altLang="en-US" dirty="0">
                          <a:cs typeface="+mn-ea"/>
                          <a:sym typeface="+mn-lt"/>
                        </a:rPr>
                        <a:t>测试所覆盖的分支增长情况.</a:t>
                      </a:r>
                      <a:endParaRPr lang="zh-CN" altLang="en-US" dirty="0">
                        <a:cs typeface="+mn-ea"/>
                        <a:sym typeface="+mn-lt"/>
                      </a:endParaRPr>
                    </a:p>
                  </p:txBody>
                </p:sp>
                <p:sp>
                  <p:nvSpPr>
                    <p:cNvPr id="29" name="文本框 28"/>
                    <p:cNvSpPr txBox="1"/>
                    <p:nvPr/>
                  </p:nvSpPr>
                  <p:spPr>
                    <a:xfrm>
                      <a:off x="5028330" y="2942272"/>
                      <a:ext cx="4071620" cy="1383030"/>
                    </a:xfrm>
                    <a:prstGeom prst="rect">
                      <a:avLst/>
                    </a:prstGeom>
                    <a:noFill/>
                  </p:spPr>
                  <p:txBody>
                    <a:bodyPr wrap="square" rtlCol="0">
                      <a:spAutoFit/>
                    </a:bodyPr>
                    <a:lstStyle/>
                    <a:p>
                      <a:pPr>
                        <a:lnSpc>
                          <a:spcPct val="120000"/>
                        </a:lnSpc>
                      </a:pPr>
                      <a:r>
                        <a:rPr lang="zh-CN" sz="1400" dirty="0">
                          <a:cs typeface="+mn-ea"/>
                          <a:sym typeface="+mn-lt"/>
                        </a:rPr>
                        <a:t>如右上图，四个模糊器在早期测试中迅速覆盖了新的代码分支，然后在后来的测试中覆盖了越来越少的分支。在几乎整个模糊测试过程中DynSQL覆盖的分支比其他三个模糊测试器多。</a:t>
                      </a:r>
                      <a:endParaRPr lang="zh-CN" sz="1400" dirty="0">
                        <a:cs typeface="+mn-ea"/>
                        <a:sym typeface="+mn-lt"/>
                      </a:endParaRPr>
                    </a:p>
                    <a:p>
                      <a:pPr>
                        <a:lnSpc>
                          <a:spcPct val="120000"/>
                        </a:lnSpc>
                      </a:pPr>
                      <a:endParaRPr lang="zh-CN" altLang="en-US" sz="1400" dirty="0">
                        <a:cs typeface="+mn-ea"/>
                        <a:sym typeface="+mn-lt"/>
                      </a:endParaRPr>
                    </a:p>
                  </p:txBody>
                </p:sp>
              </p:grpSp>
            </p:grpSp>
          </p:grpSp>
        </p:grpSp>
        <p:sp>
          <p:nvSpPr>
            <p:cNvPr id="32" name="iconfont-1179-866492"/>
            <p:cNvSpPr>
              <a:spLocks noChangeAspect="1"/>
            </p:cNvSpPr>
            <p:nvPr/>
          </p:nvSpPr>
          <p:spPr bwMode="auto">
            <a:xfrm>
              <a:off x="2482427" y="4378246"/>
              <a:ext cx="954723" cy="909563"/>
            </a:xfrm>
            <a:custGeom>
              <a:avLst/>
              <a:gdLst>
                <a:gd name="T0" fmla="*/ 1892 w 10878"/>
                <a:gd name="T1" fmla="*/ 5922 h 10364"/>
                <a:gd name="T2" fmla="*/ 5439 w 10878"/>
                <a:gd name="T3" fmla="*/ 2961 h 10364"/>
                <a:gd name="T4" fmla="*/ 8986 w 10878"/>
                <a:gd name="T5" fmla="*/ 5922 h 10364"/>
                <a:gd name="T6" fmla="*/ 9749 w 10878"/>
                <a:gd name="T7" fmla="*/ 5922 h 10364"/>
                <a:gd name="T8" fmla="*/ 5439 w 10878"/>
                <a:gd name="T9" fmla="*/ 2221 h 10364"/>
                <a:gd name="T10" fmla="*/ 1129 w 10878"/>
                <a:gd name="T11" fmla="*/ 5922 h 10364"/>
                <a:gd name="T12" fmla="*/ 1892 w 10878"/>
                <a:gd name="T13" fmla="*/ 5922 h 10364"/>
                <a:gd name="T14" fmla="*/ 5439 w 10878"/>
                <a:gd name="T15" fmla="*/ 1480 h 10364"/>
                <a:gd name="T16" fmla="*/ 5802 w 10878"/>
                <a:gd name="T17" fmla="*/ 1110 h 10364"/>
                <a:gd name="T18" fmla="*/ 5802 w 10878"/>
                <a:gd name="T19" fmla="*/ 370 h 10364"/>
                <a:gd name="T20" fmla="*/ 5439 w 10878"/>
                <a:gd name="T21" fmla="*/ 0 h 10364"/>
                <a:gd name="T22" fmla="*/ 5076 w 10878"/>
                <a:gd name="T23" fmla="*/ 370 h 10364"/>
                <a:gd name="T24" fmla="*/ 5076 w 10878"/>
                <a:gd name="T25" fmla="*/ 1111 h 10364"/>
                <a:gd name="T26" fmla="*/ 5439 w 10878"/>
                <a:gd name="T27" fmla="*/ 1480 h 10364"/>
                <a:gd name="T28" fmla="*/ 9790 w 10878"/>
                <a:gd name="T29" fmla="*/ 3114 h 10364"/>
                <a:gd name="T30" fmla="*/ 10303 w 10878"/>
                <a:gd name="T31" fmla="*/ 2591 h 10364"/>
                <a:gd name="T32" fmla="*/ 10303 w 10878"/>
                <a:gd name="T33" fmla="*/ 2068 h 10364"/>
                <a:gd name="T34" fmla="*/ 9790 w 10878"/>
                <a:gd name="T35" fmla="*/ 2068 h 10364"/>
                <a:gd name="T36" fmla="*/ 9277 w 10878"/>
                <a:gd name="T37" fmla="*/ 2591 h 10364"/>
                <a:gd name="T38" fmla="*/ 9277 w 10878"/>
                <a:gd name="T39" fmla="*/ 3114 h 10364"/>
                <a:gd name="T40" fmla="*/ 9790 w 10878"/>
                <a:gd name="T41" fmla="*/ 3114 h 10364"/>
                <a:gd name="T42" fmla="*/ 1088 w 10878"/>
                <a:gd name="T43" fmla="*/ 3114 h 10364"/>
                <a:gd name="T44" fmla="*/ 1601 w 10878"/>
                <a:gd name="T45" fmla="*/ 3114 h 10364"/>
                <a:gd name="T46" fmla="*/ 1601 w 10878"/>
                <a:gd name="T47" fmla="*/ 2591 h 10364"/>
                <a:gd name="T48" fmla="*/ 1088 w 10878"/>
                <a:gd name="T49" fmla="*/ 2068 h 10364"/>
                <a:gd name="T50" fmla="*/ 575 w 10878"/>
                <a:gd name="T51" fmla="*/ 2068 h 10364"/>
                <a:gd name="T52" fmla="*/ 575 w 10878"/>
                <a:gd name="T53" fmla="*/ 2591 h 10364"/>
                <a:gd name="T54" fmla="*/ 1088 w 10878"/>
                <a:gd name="T55" fmla="*/ 3114 h 10364"/>
                <a:gd name="T56" fmla="*/ 10515 w 10878"/>
                <a:gd name="T57" fmla="*/ 6663 h 10364"/>
                <a:gd name="T58" fmla="*/ 363 w 10878"/>
                <a:gd name="T59" fmla="*/ 6663 h 10364"/>
                <a:gd name="T60" fmla="*/ 0 w 10878"/>
                <a:gd name="T61" fmla="*/ 7033 h 10364"/>
                <a:gd name="T62" fmla="*/ 363 w 10878"/>
                <a:gd name="T63" fmla="*/ 7403 h 10364"/>
                <a:gd name="T64" fmla="*/ 10515 w 10878"/>
                <a:gd name="T65" fmla="*/ 7403 h 10364"/>
                <a:gd name="T66" fmla="*/ 10878 w 10878"/>
                <a:gd name="T67" fmla="*/ 7033 h 10364"/>
                <a:gd name="T68" fmla="*/ 10515 w 10878"/>
                <a:gd name="T69" fmla="*/ 6663 h 10364"/>
                <a:gd name="T70" fmla="*/ 10153 w 10878"/>
                <a:gd name="T71" fmla="*/ 8143 h 10364"/>
                <a:gd name="T72" fmla="*/ 725 w 10878"/>
                <a:gd name="T73" fmla="*/ 8143 h 10364"/>
                <a:gd name="T74" fmla="*/ 363 w 10878"/>
                <a:gd name="T75" fmla="*/ 8513 h 10364"/>
                <a:gd name="T76" fmla="*/ 725 w 10878"/>
                <a:gd name="T77" fmla="*/ 8883 h 10364"/>
                <a:gd name="T78" fmla="*/ 10153 w 10878"/>
                <a:gd name="T79" fmla="*/ 8883 h 10364"/>
                <a:gd name="T80" fmla="*/ 10515 w 10878"/>
                <a:gd name="T81" fmla="*/ 8513 h 10364"/>
                <a:gd name="T82" fmla="*/ 10153 w 10878"/>
                <a:gd name="T83" fmla="*/ 8143 h 10364"/>
                <a:gd name="T84" fmla="*/ 9065 w 10878"/>
                <a:gd name="T85" fmla="*/ 9624 h 10364"/>
                <a:gd name="T86" fmla="*/ 1813 w 10878"/>
                <a:gd name="T87" fmla="*/ 9624 h 10364"/>
                <a:gd name="T88" fmla="*/ 1451 w 10878"/>
                <a:gd name="T89" fmla="*/ 9994 h 10364"/>
                <a:gd name="T90" fmla="*/ 1813 w 10878"/>
                <a:gd name="T91" fmla="*/ 10364 h 10364"/>
                <a:gd name="T92" fmla="*/ 9065 w 10878"/>
                <a:gd name="T93" fmla="*/ 10364 h 10364"/>
                <a:gd name="T94" fmla="*/ 9428 w 10878"/>
                <a:gd name="T95" fmla="*/ 9994 h 10364"/>
                <a:gd name="T96" fmla="*/ 9065 w 10878"/>
                <a:gd name="T97" fmla="*/ 9624 h 10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78" h="10364">
                  <a:moveTo>
                    <a:pt x="1892" y="5922"/>
                  </a:moveTo>
                  <a:cubicBezTo>
                    <a:pt x="2229" y="4234"/>
                    <a:pt x="3684" y="2961"/>
                    <a:pt x="5439" y="2961"/>
                  </a:cubicBezTo>
                  <a:cubicBezTo>
                    <a:pt x="7193" y="2961"/>
                    <a:pt x="8649" y="4234"/>
                    <a:pt x="8986" y="5922"/>
                  </a:cubicBezTo>
                  <a:lnTo>
                    <a:pt x="9749" y="5922"/>
                  </a:lnTo>
                  <a:cubicBezTo>
                    <a:pt x="9470" y="3835"/>
                    <a:pt x="7649" y="2221"/>
                    <a:pt x="5439" y="2221"/>
                  </a:cubicBezTo>
                  <a:cubicBezTo>
                    <a:pt x="3229" y="2221"/>
                    <a:pt x="1408" y="3835"/>
                    <a:pt x="1129" y="5922"/>
                  </a:cubicBezTo>
                  <a:lnTo>
                    <a:pt x="1892" y="5922"/>
                  </a:lnTo>
                  <a:close/>
                  <a:moveTo>
                    <a:pt x="5439" y="1480"/>
                  </a:moveTo>
                  <a:cubicBezTo>
                    <a:pt x="5639" y="1480"/>
                    <a:pt x="5802" y="1315"/>
                    <a:pt x="5802" y="1110"/>
                  </a:cubicBezTo>
                  <a:lnTo>
                    <a:pt x="5802" y="370"/>
                  </a:lnTo>
                  <a:cubicBezTo>
                    <a:pt x="5802" y="166"/>
                    <a:pt x="5639" y="0"/>
                    <a:pt x="5439" y="0"/>
                  </a:cubicBezTo>
                  <a:cubicBezTo>
                    <a:pt x="5239" y="0"/>
                    <a:pt x="5076" y="166"/>
                    <a:pt x="5076" y="370"/>
                  </a:cubicBezTo>
                  <a:lnTo>
                    <a:pt x="5076" y="1111"/>
                  </a:lnTo>
                  <a:cubicBezTo>
                    <a:pt x="5076" y="1315"/>
                    <a:pt x="5239" y="1480"/>
                    <a:pt x="5439" y="1480"/>
                  </a:cubicBezTo>
                  <a:close/>
                  <a:moveTo>
                    <a:pt x="9790" y="3114"/>
                  </a:moveTo>
                  <a:lnTo>
                    <a:pt x="10303" y="2591"/>
                  </a:lnTo>
                  <a:cubicBezTo>
                    <a:pt x="10445" y="2446"/>
                    <a:pt x="10445" y="2212"/>
                    <a:pt x="10303" y="2068"/>
                  </a:cubicBezTo>
                  <a:cubicBezTo>
                    <a:pt x="10161" y="1923"/>
                    <a:pt x="9932" y="1923"/>
                    <a:pt x="9790" y="2068"/>
                  </a:cubicBezTo>
                  <a:lnTo>
                    <a:pt x="9277" y="2591"/>
                  </a:lnTo>
                  <a:cubicBezTo>
                    <a:pt x="9136" y="2736"/>
                    <a:pt x="9136" y="2970"/>
                    <a:pt x="9277" y="3114"/>
                  </a:cubicBezTo>
                  <a:cubicBezTo>
                    <a:pt x="9419" y="3259"/>
                    <a:pt x="9649" y="3259"/>
                    <a:pt x="9790" y="3114"/>
                  </a:cubicBezTo>
                  <a:close/>
                  <a:moveTo>
                    <a:pt x="1088" y="3114"/>
                  </a:moveTo>
                  <a:cubicBezTo>
                    <a:pt x="1229" y="3259"/>
                    <a:pt x="1459" y="3259"/>
                    <a:pt x="1601" y="3114"/>
                  </a:cubicBezTo>
                  <a:cubicBezTo>
                    <a:pt x="1742" y="2970"/>
                    <a:pt x="1742" y="2736"/>
                    <a:pt x="1601" y="2591"/>
                  </a:cubicBezTo>
                  <a:lnTo>
                    <a:pt x="1088" y="2068"/>
                  </a:lnTo>
                  <a:cubicBezTo>
                    <a:pt x="946" y="1923"/>
                    <a:pt x="717" y="1923"/>
                    <a:pt x="575" y="2068"/>
                  </a:cubicBezTo>
                  <a:cubicBezTo>
                    <a:pt x="434" y="2212"/>
                    <a:pt x="434" y="2447"/>
                    <a:pt x="575" y="2591"/>
                  </a:cubicBezTo>
                  <a:lnTo>
                    <a:pt x="1088" y="3114"/>
                  </a:lnTo>
                  <a:close/>
                  <a:moveTo>
                    <a:pt x="10515" y="6663"/>
                  </a:moveTo>
                  <a:lnTo>
                    <a:pt x="363" y="6663"/>
                  </a:lnTo>
                  <a:cubicBezTo>
                    <a:pt x="162" y="6663"/>
                    <a:pt x="0" y="6828"/>
                    <a:pt x="0" y="7033"/>
                  </a:cubicBezTo>
                  <a:cubicBezTo>
                    <a:pt x="0" y="7237"/>
                    <a:pt x="162" y="7403"/>
                    <a:pt x="363" y="7403"/>
                  </a:cubicBezTo>
                  <a:lnTo>
                    <a:pt x="10515" y="7403"/>
                  </a:lnTo>
                  <a:cubicBezTo>
                    <a:pt x="10716" y="7403"/>
                    <a:pt x="10878" y="7237"/>
                    <a:pt x="10878" y="7033"/>
                  </a:cubicBezTo>
                  <a:cubicBezTo>
                    <a:pt x="10878" y="6828"/>
                    <a:pt x="10716" y="6663"/>
                    <a:pt x="10515" y="6663"/>
                  </a:cubicBezTo>
                  <a:close/>
                  <a:moveTo>
                    <a:pt x="10153" y="8143"/>
                  </a:moveTo>
                  <a:lnTo>
                    <a:pt x="725" y="8143"/>
                  </a:lnTo>
                  <a:cubicBezTo>
                    <a:pt x="525" y="8143"/>
                    <a:pt x="363" y="8309"/>
                    <a:pt x="363" y="8513"/>
                  </a:cubicBezTo>
                  <a:cubicBezTo>
                    <a:pt x="363" y="8718"/>
                    <a:pt x="525" y="8883"/>
                    <a:pt x="725" y="8883"/>
                  </a:cubicBezTo>
                  <a:lnTo>
                    <a:pt x="10153" y="8883"/>
                  </a:lnTo>
                  <a:cubicBezTo>
                    <a:pt x="10353" y="8883"/>
                    <a:pt x="10515" y="8718"/>
                    <a:pt x="10515" y="8513"/>
                  </a:cubicBezTo>
                  <a:cubicBezTo>
                    <a:pt x="10515" y="8309"/>
                    <a:pt x="10353" y="8143"/>
                    <a:pt x="10153" y="8143"/>
                  </a:cubicBezTo>
                  <a:close/>
                  <a:moveTo>
                    <a:pt x="9065" y="9624"/>
                  </a:moveTo>
                  <a:lnTo>
                    <a:pt x="1813" y="9624"/>
                  </a:lnTo>
                  <a:cubicBezTo>
                    <a:pt x="1613" y="9624"/>
                    <a:pt x="1451" y="9789"/>
                    <a:pt x="1451" y="9994"/>
                  </a:cubicBezTo>
                  <a:cubicBezTo>
                    <a:pt x="1451" y="10198"/>
                    <a:pt x="1613" y="10364"/>
                    <a:pt x="1813" y="10364"/>
                  </a:cubicBezTo>
                  <a:lnTo>
                    <a:pt x="9065" y="10364"/>
                  </a:lnTo>
                  <a:cubicBezTo>
                    <a:pt x="9265" y="10364"/>
                    <a:pt x="9428" y="10198"/>
                    <a:pt x="9428" y="9994"/>
                  </a:cubicBezTo>
                  <a:cubicBezTo>
                    <a:pt x="9428" y="9789"/>
                    <a:pt x="9265" y="9624"/>
                    <a:pt x="9065" y="9624"/>
                  </a:cubicBezTo>
                  <a:close/>
                </a:path>
              </a:pathLst>
            </a:custGeom>
            <a:solidFill>
              <a:schemeClr val="bg1"/>
            </a:solidFill>
            <a:ln>
              <a:noFill/>
            </a:ln>
          </p:spPr>
          <p:txBody>
            <a:bodyPr/>
            <a:lstStyle/>
            <a:p>
              <a:pPr>
                <a:lnSpc>
                  <a:spcPct val="120000"/>
                </a:lnSpc>
              </a:pPr>
              <a:endParaRPr lang="zh-CN" altLang="en-US">
                <a:cs typeface="+mn-ea"/>
                <a:sym typeface="+mn-lt"/>
              </a:endParaRPr>
            </a:p>
          </p:txBody>
        </p:sp>
      </p:grpSp>
      <p:grpSp>
        <p:nvGrpSpPr>
          <p:cNvPr id="33" name="组合 32"/>
          <p:cNvGrpSpPr/>
          <p:nvPr/>
        </p:nvGrpSpPr>
        <p:grpSpPr>
          <a:xfrm>
            <a:off x="0" y="203648"/>
            <a:ext cx="2864443" cy="583565"/>
            <a:chOff x="0" y="245553"/>
            <a:chExt cx="2864443" cy="583565"/>
          </a:xfrm>
        </p:grpSpPr>
        <p:sp>
          <p:nvSpPr>
            <p:cNvPr id="34" name="文本框 25"/>
            <p:cNvSpPr txBox="1"/>
            <p:nvPr/>
          </p:nvSpPr>
          <p:spPr>
            <a:xfrm>
              <a:off x="722588" y="245553"/>
              <a:ext cx="2141855" cy="583565"/>
            </a:xfrm>
            <a:prstGeom prst="rect">
              <a:avLst/>
            </a:prstGeom>
            <a:noFill/>
          </p:spPr>
          <p:txBody>
            <a:bodyPr wrap="none" rtlCol="0">
              <a:spAutoFit/>
              <a:scene3d>
                <a:camera prst="orthographicFront"/>
                <a:lightRig rig="threePt" dir="t"/>
              </a:scene3d>
              <a:sp3d contourW="12700"/>
            </a:bodyPr>
            <a:lstStyle/>
            <a:p>
              <a:pPr algn="l">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代码覆盖率</a:t>
              </a:r>
              <a:endParaRPr lang="zh-CN" altLang="en-US" sz="2665" b="1" spc="400" dirty="0">
                <a:ea typeface="思源黑体 CN Medium" panose="020B0600000000000000" pitchFamily="34" charset="-122"/>
                <a:cs typeface="+mn-ea"/>
                <a:sym typeface="+mn-lt"/>
              </a:endParaRPr>
            </a:p>
          </p:txBody>
        </p:sp>
        <p:sp>
          <p:nvSpPr>
            <p:cNvPr id="35" name="矩形 3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custDataLst>
              <p:tags r:id="rId1"/>
            </p:custDataLst>
          </p:nvPr>
        </p:nvPicPr>
        <p:blipFill>
          <a:blip r:embed="rId2"/>
          <a:stretch>
            <a:fillRect/>
          </a:stretch>
        </p:blipFill>
        <p:spPr>
          <a:xfrm>
            <a:off x="7265670" y="203835"/>
            <a:ext cx="4344035" cy="18167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703512" y="1916832"/>
            <a:ext cx="9346110" cy="3747895"/>
            <a:chOff x="1703512" y="1916832"/>
            <a:chExt cx="9346110" cy="3747895"/>
          </a:xfrm>
        </p:grpSpPr>
        <p:grpSp>
          <p:nvGrpSpPr>
            <p:cNvPr id="31" name="组合 30"/>
            <p:cNvGrpSpPr/>
            <p:nvPr/>
          </p:nvGrpSpPr>
          <p:grpSpPr>
            <a:xfrm>
              <a:off x="1703512" y="1916832"/>
              <a:ext cx="9346110" cy="3747895"/>
              <a:chOff x="2105125" y="2517208"/>
              <a:chExt cx="9346110" cy="3747895"/>
            </a:xfrm>
          </p:grpSpPr>
          <p:sp>
            <p:nvSpPr>
              <p:cNvPr id="4" name="直角三角形 3"/>
              <p:cNvSpPr/>
              <p:nvPr/>
            </p:nvSpPr>
            <p:spPr>
              <a:xfrm rot="5400000" flipH="1">
                <a:off x="2105125" y="2836103"/>
                <a:ext cx="3429000" cy="3429000"/>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30" name="组合 29"/>
              <p:cNvGrpSpPr/>
              <p:nvPr/>
            </p:nvGrpSpPr>
            <p:grpSpPr>
              <a:xfrm>
                <a:off x="3964780" y="2517208"/>
                <a:ext cx="7486455" cy="3546194"/>
                <a:chOff x="3964780" y="2517208"/>
                <a:chExt cx="7486455" cy="3546194"/>
              </a:xfrm>
            </p:grpSpPr>
            <p:grpSp>
              <p:nvGrpSpPr>
                <p:cNvPr id="19" name="组合 18"/>
                <p:cNvGrpSpPr/>
                <p:nvPr/>
              </p:nvGrpSpPr>
              <p:grpSpPr>
                <a:xfrm>
                  <a:off x="3964780" y="2517208"/>
                  <a:ext cx="4892000" cy="1333531"/>
                  <a:chOff x="3964780" y="2517208"/>
                  <a:chExt cx="4892000" cy="1333531"/>
                </a:xfrm>
              </p:grpSpPr>
              <p:sp>
                <p:nvSpPr>
                  <p:cNvPr id="9" name="直角三角形 8"/>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8" name="组合 17"/>
                  <p:cNvGrpSpPr/>
                  <p:nvPr/>
                </p:nvGrpSpPr>
                <p:grpSpPr>
                  <a:xfrm>
                    <a:off x="4859220" y="2517208"/>
                    <a:ext cx="3997560" cy="1333531"/>
                    <a:chOff x="5006740" y="2643187"/>
                    <a:chExt cx="3997560" cy="1333531"/>
                  </a:xfrm>
                </p:grpSpPr>
                <p:sp>
                  <p:nvSpPr>
                    <p:cNvPr id="15" name="文本框 14"/>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启用错误反馈</a:t>
                      </a:r>
                      <a:endParaRPr lang="zh-CN" altLang="en-US" dirty="0">
                        <a:cs typeface="+mn-ea"/>
                        <a:sym typeface="+mn-lt"/>
                      </a:endParaRPr>
                    </a:p>
                  </p:txBody>
                </p:sp>
                <p:sp>
                  <p:nvSpPr>
                    <p:cNvPr id="17" name="文本框 16"/>
                    <p:cNvSpPr txBox="1"/>
                    <p:nvPr/>
                  </p:nvSpPr>
                  <p:spPr>
                    <a:xfrm>
                      <a:off x="5028090" y="2942293"/>
                      <a:ext cx="3976210" cy="1034425"/>
                    </a:xfrm>
                    <a:prstGeom prst="rect">
                      <a:avLst/>
                    </a:prstGeom>
                    <a:noFill/>
                  </p:spPr>
                  <p:txBody>
                    <a:bodyPr wrap="square" rtlCol="0">
                      <a:spAutoFit/>
                    </a:bodyPr>
                    <a:lstStyle/>
                    <a:p>
                      <a:pPr>
                        <a:lnSpc>
                          <a:spcPct val="120000"/>
                        </a:lnSpc>
                      </a:pPr>
                      <a:r>
                        <a:rPr lang="zh-CN" sz="1400" dirty="0">
                          <a:cs typeface="+mn-ea"/>
                          <a:sym typeface="+mn-lt"/>
                        </a:rPr>
                        <a:t>额外发现了</a:t>
                      </a:r>
                      <a:r>
                        <a:rPr lang="en-US" altLang="zh-CN" sz="1400" dirty="0">
                          <a:cs typeface="+mn-ea"/>
                          <a:sym typeface="+mn-lt"/>
                        </a:rPr>
                        <a:t>4</a:t>
                      </a:r>
                      <a:r>
                        <a:rPr lang="zh-CN" altLang="en-US" sz="1400" dirty="0">
                          <a:cs typeface="+mn-ea"/>
                          <a:sym typeface="+mn-lt"/>
                        </a:rPr>
                        <a:t>个被没有启用的模糊器遗漏的</a:t>
                      </a:r>
                      <a:r>
                        <a:rPr lang="en-US" altLang="zh-CN" sz="1400" dirty="0">
                          <a:cs typeface="+mn-ea"/>
                          <a:sym typeface="+mn-lt"/>
                        </a:rPr>
                        <a:t>BUG</a:t>
                      </a:r>
                      <a:r>
                        <a:rPr lang="zh-CN" altLang="en-US" sz="1400" dirty="0">
                          <a:cs typeface="+mn-ea"/>
                          <a:sym typeface="+mn-lt"/>
                        </a:rPr>
                        <a:t>，因此可以帮助模糊器检测更多错误</a:t>
                      </a:r>
                      <a:endParaRPr lang="zh-CN" altLang="en-US" sz="1400" dirty="0">
                        <a:cs typeface="+mn-ea"/>
                        <a:sym typeface="+mn-lt"/>
                      </a:endParaRPr>
                    </a:p>
                  </p:txBody>
                </p:sp>
              </p:grpSp>
            </p:grpSp>
            <p:grpSp>
              <p:nvGrpSpPr>
                <p:cNvPr id="20" name="组合 19"/>
                <p:cNvGrpSpPr/>
                <p:nvPr/>
              </p:nvGrpSpPr>
              <p:grpSpPr>
                <a:xfrm>
                  <a:off x="5187635" y="3834409"/>
                  <a:ext cx="4892000" cy="911792"/>
                  <a:chOff x="3964780" y="2517208"/>
                  <a:chExt cx="4892000" cy="911792"/>
                </a:xfrm>
              </p:grpSpPr>
              <p:sp>
                <p:nvSpPr>
                  <p:cNvPr id="21" name="直角三角形 20"/>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2" name="组合 21"/>
                  <p:cNvGrpSpPr/>
                  <p:nvPr/>
                </p:nvGrpSpPr>
                <p:grpSpPr>
                  <a:xfrm>
                    <a:off x="4859220" y="2517208"/>
                    <a:ext cx="3997560" cy="906801"/>
                    <a:chOff x="5006740" y="2643187"/>
                    <a:chExt cx="3997560" cy="906801"/>
                  </a:xfrm>
                </p:grpSpPr>
                <p:sp>
                  <p:nvSpPr>
                    <p:cNvPr id="23" name="文本框 22"/>
                    <p:cNvSpPr txBox="1"/>
                    <p:nvPr/>
                  </p:nvSpPr>
                  <p:spPr>
                    <a:xfrm>
                      <a:off x="5006740" y="2643187"/>
                      <a:ext cx="3997325" cy="423545"/>
                    </a:xfrm>
                    <a:prstGeom prst="rect">
                      <a:avLst/>
                    </a:prstGeom>
                    <a:noFill/>
                  </p:spPr>
                  <p:txBody>
                    <a:bodyPr wrap="square" rtlCol="0">
                      <a:spAutoFit/>
                    </a:bodyPr>
                    <a:lstStyle/>
                    <a:p>
                      <a:pPr>
                        <a:lnSpc>
                          <a:spcPct val="120000"/>
                        </a:lnSpc>
                      </a:pPr>
                      <a:r>
                        <a:rPr lang="zh-CN" altLang="en-US" dirty="0">
                          <a:cs typeface="+mn-ea"/>
                          <a:sym typeface="+mn-lt"/>
                        </a:rPr>
                        <a:t>错误反馈不增加查询的复杂性</a:t>
                      </a:r>
                      <a:endParaRPr lang="zh-CN" altLang="en-US" dirty="0">
                        <a:cs typeface="+mn-ea"/>
                        <a:sym typeface="+mn-lt"/>
                      </a:endParaRPr>
                    </a:p>
                  </p:txBody>
                </p:sp>
                <p:sp>
                  <p:nvSpPr>
                    <p:cNvPr id="24" name="文本框 23"/>
                    <p:cNvSpPr txBox="1"/>
                    <p:nvPr/>
                  </p:nvSpPr>
                  <p:spPr>
                    <a:xfrm>
                      <a:off x="5028090" y="2942293"/>
                      <a:ext cx="3976210" cy="607695"/>
                    </a:xfrm>
                    <a:prstGeom prst="rect">
                      <a:avLst/>
                    </a:prstGeom>
                    <a:noFill/>
                  </p:spPr>
                  <p:txBody>
                    <a:bodyPr wrap="square" rtlCol="0">
                      <a:spAutoFit/>
                    </a:bodyPr>
                    <a:lstStyle/>
                    <a:p>
                      <a:pPr>
                        <a:lnSpc>
                          <a:spcPct val="120000"/>
                        </a:lnSpc>
                      </a:pPr>
                      <a:r>
                        <a:rPr sz="1400" dirty="0">
                          <a:cs typeface="+mn-ea"/>
                          <a:sym typeface="+mn-lt"/>
                        </a:rPr>
                        <a:t>在这种情况下，DynSQL只发现了在两条语句内触发的bug，而错过了超过两条语句的bug</a:t>
                      </a:r>
                      <a:endParaRPr lang="zh-CN" altLang="en-US" sz="1400" dirty="0">
                        <a:cs typeface="+mn-ea"/>
                        <a:sym typeface="+mn-lt"/>
                      </a:endParaRPr>
                    </a:p>
                  </p:txBody>
                </p:sp>
              </p:grpSp>
            </p:grpSp>
            <p:grpSp>
              <p:nvGrpSpPr>
                <p:cNvPr id="25" name="组合 24"/>
                <p:cNvGrpSpPr/>
                <p:nvPr/>
              </p:nvGrpSpPr>
              <p:grpSpPr>
                <a:xfrm>
                  <a:off x="6559235" y="5151610"/>
                  <a:ext cx="4892000" cy="911792"/>
                  <a:chOff x="3964780" y="2517208"/>
                  <a:chExt cx="4892000" cy="911792"/>
                </a:xfrm>
              </p:grpSpPr>
              <p:sp>
                <p:nvSpPr>
                  <p:cNvPr id="26" name="直角三角形 25"/>
                  <p:cNvSpPr/>
                  <p:nvPr/>
                </p:nvSpPr>
                <p:spPr>
                  <a:xfrm>
                    <a:off x="3964780" y="2643187"/>
                    <a:ext cx="785813" cy="785813"/>
                  </a:xfrm>
                  <a:prstGeom prst="rtTriangle">
                    <a:avLst/>
                  </a:pr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7" name="组合 26"/>
                  <p:cNvGrpSpPr/>
                  <p:nvPr/>
                </p:nvGrpSpPr>
                <p:grpSpPr>
                  <a:xfrm>
                    <a:off x="4859220" y="2517208"/>
                    <a:ext cx="3997560" cy="906801"/>
                    <a:chOff x="5006740" y="2643187"/>
                    <a:chExt cx="3997560" cy="906801"/>
                  </a:xfrm>
                </p:grpSpPr>
                <p:sp>
                  <p:nvSpPr>
                    <p:cNvPr id="28" name="文本框 27"/>
                    <p:cNvSpPr txBox="1"/>
                    <p:nvPr/>
                  </p:nvSpPr>
                  <p:spPr>
                    <a:xfrm>
                      <a:off x="5006740" y="2643187"/>
                      <a:ext cx="2429190" cy="423545"/>
                    </a:xfrm>
                    <a:prstGeom prst="rect">
                      <a:avLst/>
                    </a:prstGeom>
                    <a:noFill/>
                  </p:spPr>
                  <p:txBody>
                    <a:bodyPr wrap="square" rtlCol="0">
                      <a:spAutoFit/>
                    </a:bodyPr>
                    <a:lstStyle/>
                    <a:p>
                      <a:pPr>
                        <a:lnSpc>
                          <a:spcPct val="120000"/>
                        </a:lnSpc>
                      </a:pPr>
                      <a:r>
                        <a:rPr lang="zh-CN" altLang="en-US" dirty="0">
                          <a:cs typeface="+mn-ea"/>
                          <a:sym typeface="+mn-lt"/>
                        </a:rPr>
                        <a:t>动态查询交互 .</a:t>
                      </a:r>
                      <a:endParaRPr lang="zh-CN" altLang="en-US" dirty="0">
                        <a:cs typeface="+mn-ea"/>
                        <a:sym typeface="+mn-lt"/>
                      </a:endParaRPr>
                    </a:p>
                  </p:txBody>
                </p:sp>
                <p:sp>
                  <p:nvSpPr>
                    <p:cNvPr id="29" name="文本框 28"/>
                    <p:cNvSpPr txBox="1"/>
                    <p:nvPr/>
                  </p:nvSpPr>
                  <p:spPr>
                    <a:xfrm>
                      <a:off x="5028090" y="2942293"/>
                      <a:ext cx="3976210" cy="607695"/>
                    </a:xfrm>
                    <a:prstGeom prst="rect">
                      <a:avLst/>
                    </a:prstGeom>
                    <a:noFill/>
                  </p:spPr>
                  <p:txBody>
                    <a:bodyPr wrap="square" rtlCol="0">
                      <a:spAutoFit/>
                    </a:bodyPr>
                    <a:lstStyle/>
                    <a:p>
                      <a:pPr>
                        <a:lnSpc>
                          <a:spcPct val="120000"/>
                        </a:lnSpc>
                      </a:pPr>
                      <a:r>
                        <a:rPr sz="1400" dirty="0">
                          <a:cs typeface="+mn-ea"/>
                          <a:sym typeface="+mn-lt"/>
                        </a:rPr>
                        <a:t>利用DBMS的状态信息来提高查询的复杂性和查询的有效性</a:t>
                      </a:r>
                      <a:r>
                        <a:rPr lang="en-US" sz="1400" dirty="0">
                          <a:cs typeface="+mn-ea"/>
                          <a:sym typeface="+mn-lt"/>
                        </a:rPr>
                        <a:t>,</a:t>
                      </a:r>
                      <a:r>
                        <a:rPr lang="zh-CN" altLang="en-US" sz="1400" dirty="0">
                          <a:cs typeface="+mn-ea"/>
                          <a:sym typeface="+mn-lt"/>
                        </a:rPr>
                        <a:t>发现了分别被遗漏的</a:t>
                      </a:r>
                      <a:r>
                        <a:rPr lang="en-US" altLang="zh-CN" sz="1400" dirty="0">
                          <a:cs typeface="+mn-ea"/>
                          <a:sym typeface="+mn-lt"/>
                        </a:rPr>
                        <a:t>20</a:t>
                      </a:r>
                      <a:r>
                        <a:rPr lang="zh-CN" altLang="en-US" sz="1400" dirty="0">
                          <a:cs typeface="+mn-ea"/>
                          <a:sym typeface="+mn-lt"/>
                        </a:rPr>
                        <a:t>个和</a:t>
                      </a:r>
                      <a:r>
                        <a:rPr lang="en-US" altLang="zh-CN" sz="1400" dirty="0">
                          <a:cs typeface="+mn-ea"/>
                          <a:sym typeface="+mn-lt"/>
                        </a:rPr>
                        <a:t>7</a:t>
                      </a:r>
                      <a:r>
                        <a:rPr lang="zh-CN" altLang="en-US" sz="1400" dirty="0">
                          <a:cs typeface="+mn-ea"/>
                          <a:sym typeface="+mn-lt"/>
                        </a:rPr>
                        <a:t>个</a:t>
                      </a:r>
                      <a:r>
                        <a:rPr lang="en-US" altLang="zh-CN" sz="1400" dirty="0">
                          <a:cs typeface="+mn-ea"/>
                          <a:sym typeface="+mn-lt"/>
                        </a:rPr>
                        <a:t>BUG</a:t>
                      </a:r>
                      <a:endParaRPr lang="en-US" altLang="zh-CN" sz="1400" dirty="0">
                        <a:cs typeface="+mn-ea"/>
                        <a:sym typeface="+mn-lt"/>
                      </a:endParaRPr>
                    </a:p>
                  </p:txBody>
                </p:sp>
              </p:grpSp>
            </p:grpSp>
          </p:grpSp>
        </p:grpSp>
        <p:sp>
          <p:nvSpPr>
            <p:cNvPr id="32" name="iconfont-1179-866492"/>
            <p:cNvSpPr>
              <a:spLocks noChangeAspect="1"/>
            </p:cNvSpPr>
            <p:nvPr/>
          </p:nvSpPr>
          <p:spPr bwMode="auto">
            <a:xfrm>
              <a:off x="2482427" y="4378246"/>
              <a:ext cx="954723" cy="909563"/>
            </a:xfrm>
            <a:custGeom>
              <a:avLst/>
              <a:gdLst>
                <a:gd name="T0" fmla="*/ 1892 w 10878"/>
                <a:gd name="T1" fmla="*/ 5922 h 10364"/>
                <a:gd name="T2" fmla="*/ 5439 w 10878"/>
                <a:gd name="T3" fmla="*/ 2961 h 10364"/>
                <a:gd name="T4" fmla="*/ 8986 w 10878"/>
                <a:gd name="T5" fmla="*/ 5922 h 10364"/>
                <a:gd name="T6" fmla="*/ 9749 w 10878"/>
                <a:gd name="T7" fmla="*/ 5922 h 10364"/>
                <a:gd name="T8" fmla="*/ 5439 w 10878"/>
                <a:gd name="T9" fmla="*/ 2221 h 10364"/>
                <a:gd name="T10" fmla="*/ 1129 w 10878"/>
                <a:gd name="T11" fmla="*/ 5922 h 10364"/>
                <a:gd name="T12" fmla="*/ 1892 w 10878"/>
                <a:gd name="T13" fmla="*/ 5922 h 10364"/>
                <a:gd name="T14" fmla="*/ 5439 w 10878"/>
                <a:gd name="T15" fmla="*/ 1480 h 10364"/>
                <a:gd name="T16" fmla="*/ 5802 w 10878"/>
                <a:gd name="T17" fmla="*/ 1110 h 10364"/>
                <a:gd name="T18" fmla="*/ 5802 w 10878"/>
                <a:gd name="T19" fmla="*/ 370 h 10364"/>
                <a:gd name="T20" fmla="*/ 5439 w 10878"/>
                <a:gd name="T21" fmla="*/ 0 h 10364"/>
                <a:gd name="T22" fmla="*/ 5076 w 10878"/>
                <a:gd name="T23" fmla="*/ 370 h 10364"/>
                <a:gd name="T24" fmla="*/ 5076 w 10878"/>
                <a:gd name="T25" fmla="*/ 1111 h 10364"/>
                <a:gd name="T26" fmla="*/ 5439 w 10878"/>
                <a:gd name="T27" fmla="*/ 1480 h 10364"/>
                <a:gd name="T28" fmla="*/ 9790 w 10878"/>
                <a:gd name="T29" fmla="*/ 3114 h 10364"/>
                <a:gd name="T30" fmla="*/ 10303 w 10878"/>
                <a:gd name="T31" fmla="*/ 2591 h 10364"/>
                <a:gd name="T32" fmla="*/ 10303 w 10878"/>
                <a:gd name="T33" fmla="*/ 2068 h 10364"/>
                <a:gd name="T34" fmla="*/ 9790 w 10878"/>
                <a:gd name="T35" fmla="*/ 2068 h 10364"/>
                <a:gd name="T36" fmla="*/ 9277 w 10878"/>
                <a:gd name="T37" fmla="*/ 2591 h 10364"/>
                <a:gd name="T38" fmla="*/ 9277 w 10878"/>
                <a:gd name="T39" fmla="*/ 3114 h 10364"/>
                <a:gd name="T40" fmla="*/ 9790 w 10878"/>
                <a:gd name="T41" fmla="*/ 3114 h 10364"/>
                <a:gd name="T42" fmla="*/ 1088 w 10878"/>
                <a:gd name="T43" fmla="*/ 3114 h 10364"/>
                <a:gd name="T44" fmla="*/ 1601 w 10878"/>
                <a:gd name="T45" fmla="*/ 3114 h 10364"/>
                <a:gd name="T46" fmla="*/ 1601 w 10878"/>
                <a:gd name="T47" fmla="*/ 2591 h 10364"/>
                <a:gd name="T48" fmla="*/ 1088 w 10878"/>
                <a:gd name="T49" fmla="*/ 2068 h 10364"/>
                <a:gd name="T50" fmla="*/ 575 w 10878"/>
                <a:gd name="T51" fmla="*/ 2068 h 10364"/>
                <a:gd name="T52" fmla="*/ 575 w 10878"/>
                <a:gd name="T53" fmla="*/ 2591 h 10364"/>
                <a:gd name="T54" fmla="*/ 1088 w 10878"/>
                <a:gd name="T55" fmla="*/ 3114 h 10364"/>
                <a:gd name="T56" fmla="*/ 10515 w 10878"/>
                <a:gd name="T57" fmla="*/ 6663 h 10364"/>
                <a:gd name="T58" fmla="*/ 363 w 10878"/>
                <a:gd name="T59" fmla="*/ 6663 h 10364"/>
                <a:gd name="T60" fmla="*/ 0 w 10878"/>
                <a:gd name="T61" fmla="*/ 7033 h 10364"/>
                <a:gd name="T62" fmla="*/ 363 w 10878"/>
                <a:gd name="T63" fmla="*/ 7403 h 10364"/>
                <a:gd name="T64" fmla="*/ 10515 w 10878"/>
                <a:gd name="T65" fmla="*/ 7403 h 10364"/>
                <a:gd name="T66" fmla="*/ 10878 w 10878"/>
                <a:gd name="T67" fmla="*/ 7033 h 10364"/>
                <a:gd name="T68" fmla="*/ 10515 w 10878"/>
                <a:gd name="T69" fmla="*/ 6663 h 10364"/>
                <a:gd name="T70" fmla="*/ 10153 w 10878"/>
                <a:gd name="T71" fmla="*/ 8143 h 10364"/>
                <a:gd name="T72" fmla="*/ 725 w 10878"/>
                <a:gd name="T73" fmla="*/ 8143 h 10364"/>
                <a:gd name="T74" fmla="*/ 363 w 10878"/>
                <a:gd name="T75" fmla="*/ 8513 h 10364"/>
                <a:gd name="T76" fmla="*/ 725 w 10878"/>
                <a:gd name="T77" fmla="*/ 8883 h 10364"/>
                <a:gd name="T78" fmla="*/ 10153 w 10878"/>
                <a:gd name="T79" fmla="*/ 8883 h 10364"/>
                <a:gd name="T80" fmla="*/ 10515 w 10878"/>
                <a:gd name="T81" fmla="*/ 8513 h 10364"/>
                <a:gd name="T82" fmla="*/ 10153 w 10878"/>
                <a:gd name="T83" fmla="*/ 8143 h 10364"/>
                <a:gd name="T84" fmla="*/ 9065 w 10878"/>
                <a:gd name="T85" fmla="*/ 9624 h 10364"/>
                <a:gd name="T86" fmla="*/ 1813 w 10878"/>
                <a:gd name="T87" fmla="*/ 9624 h 10364"/>
                <a:gd name="T88" fmla="*/ 1451 w 10878"/>
                <a:gd name="T89" fmla="*/ 9994 h 10364"/>
                <a:gd name="T90" fmla="*/ 1813 w 10878"/>
                <a:gd name="T91" fmla="*/ 10364 h 10364"/>
                <a:gd name="T92" fmla="*/ 9065 w 10878"/>
                <a:gd name="T93" fmla="*/ 10364 h 10364"/>
                <a:gd name="T94" fmla="*/ 9428 w 10878"/>
                <a:gd name="T95" fmla="*/ 9994 h 10364"/>
                <a:gd name="T96" fmla="*/ 9065 w 10878"/>
                <a:gd name="T97" fmla="*/ 9624 h 10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78" h="10364">
                  <a:moveTo>
                    <a:pt x="1892" y="5922"/>
                  </a:moveTo>
                  <a:cubicBezTo>
                    <a:pt x="2229" y="4234"/>
                    <a:pt x="3684" y="2961"/>
                    <a:pt x="5439" y="2961"/>
                  </a:cubicBezTo>
                  <a:cubicBezTo>
                    <a:pt x="7193" y="2961"/>
                    <a:pt x="8649" y="4234"/>
                    <a:pt x="8986" y="5922"/>
                  </a:cubicBezTo>
                  <a:lnTo>
                    <a:pt x="9749" y="5922"/>
                  </a:lnTo>
                  <a:cubicBezTo>
                    <a:pt x="9470" y="3835"/>
                    <a:pt x="7649" y="2221"/>
                    <a:pt x="5439" y="2221"/>
                  </a:cubicBezTo>
                  <a:cubicBezTo>
                    <a:pt x="3229" y="2221"/>
                    <a:pt x="1408" y="3835"/>
                    <a:pt x="1129" y="5922"/>
                  </a:cubicBezTo>
                  <a:lnTo>
                    <a:pt x="1892" y="5922"/>
                  </a:lnTo>
                  <a:close/>
                  <a:moveTo>
                    <a:pt x="5439" y="1480"/>
                  </a:moveTo>
                  <a:cubicBezTo>
                    <a:pt x="5639" y="1480"/>
                    <a:pt x="5802" y="1315"/>
                    <a:pt x="5802" y="1110"/>
                  </a:cubicBezTo>
                  <a:lnTo>
                    <a:pt x="5802" y="370"/>
                  </a:lnTo>
                  <a:cubicBezTo>
                    <a:pt x="5802" y="166"/>
                    <a:pt x="5639" y="0"/>
                    <a:pt x="5439" y="0"/>
                  </a:cubicBezTo>
                  <a:cubicBezTo>
                    <a:pt x="5239" y="0"/>
                    <a:pt x="5076" y="166"/>
                    <a:pt x="5076" y="370"/>
                  </a:cubicBezTo>
                  <a:lnTo>
                    <a:pt x="5076" y="1111"/>
                  </a:lnTo>
                  <a:cubicBezTo>
                    <a:pt x="5076" y="1315"/>
                    <a:pt x="5239" y="1480"/>
                    <a:pt x="5439" y="1480"/>
                  </a:cubicBezTo>
                  <a:close/>
                  <a:moveTo>
                    <a:pt x="9790" y="3114"/>
                  </a:moveTo>
                  <a:lnTo>
                    <a:pt x="10303" y="2591"/>
                  </a:lnTo>
                  <a:cubicBezTo>
                    <a:pt x="10445" y="2446"/>
                    <a:pt x="10445" y="2212"/>
                    <a:pt x="10303" y="2068"/>
                  </a:cubicBezTo>
                  <a:cubicBezTo>
                    <a:pt x="10161" y="1923"/>
                    <a:pt x="9932" y="1923"/>
                    <a:pt x="9790" y="2068"/>
                  </a:cubicBezTo>
                  <a:lnTo>
                    <a:pt x="9277" y="2591"/>
                  </a:lnTo>
                  <a:cubicBezTo>
                    <a:pt x="9136" y="2736"/>
                    <a:pt x="9136" y="2970"/>
                    <a:pt x="9277" y="3114"/>
                  </a:cubicBezTo>
                  <a:cubicBezTo>
                    <a:pt x="9419" y="3259"/>
                    <a:pt x="9649" y="3259"/>
                    <a:pt x="9790" y="3114"/>
                  </a:cubicBezTo>
                  <a:close/>
                  <a:moveTo>
                    <a:pt x="1088" y="3114"/>
                  </a:moveTo>
                  <a:cubicBezTo>
                    <a:pt x="1229" y="3259"/>
                    <a:pt x="1459" y="3259"/>
                    <a:pt x="1601" y="3114"/>
                  </a:cubicBezTo>
                  <a:cubicBezTo>
                    <a:pt x="1742" y="2970"/>
                    <a:pt x="1742" y="2736"/>
                    <a:pt x="1601" y="2591"/>
                  </a:cubicBezTo>
                  <a:lnTo>
                    <a:pt x="1088" y="2068"/>
                  </a:lnTo>
                  <a:cubicBezTo>
                    <a:pt x="946" y="1923"/>
                    <a:pt x="717" y="1923"/>
                    <a:pt x="575" y="2068"/>
                  </a:cubicBezTo>
                  <a:cubicBezTo>
                    <a:pt x="434" y="2212"/>
                    <a:pt x="434" y="2447"/>
                    <a:pt x="575" y="2591"/>
                  </a:cubicBezTo>
                  <a:lnTo>
                    <a:pt x="1088" y="3114"/>
                  </a:lnTo>
                  <a:close/>
                  <a:moveTo>
                    <a:pt x="10515" y="6663"/>
                  </a:moveTo>
                  <a:lnTo>
                    <a:pt x="363" y="6663"/>
                  </a:lnTo>
                  <a:cubicBezTo>
                    <a:pt x="162" y="6663"/>
                    <a:pt x="0" y="6828"/>
                    <a:pt x="0" y="7033"/>
                  </a:cubicBezTo>
                  <a:cubicBezTo>
                    <a:pt x="0" y="7237"/>
                    <a:pt x="162" y="7403"/>
                    <a:pt x="363" y="7403"/>
                  </a:cubicBezTo>
                  <a:lnTo>
                    <a:pt x="10515" y="7403"/>
                  </a:lnTo>
                  <a:cubicBezTo>
                    <a:pt x="10716" y="7403"/>
                    <a:pt x="10878" y="7237"/>
                    <a:pt x="10878" y="7033"/>
                  </a:cubicBezTo>
                  <a:cubicBezTo>
                    <a:pt x="10878" y="6828"/>
                    <a:pt x="10716" y="6663"/>
                    <a:pt x="10515" y="6663"/>
                  </a:cubicBezTo>
                  <a:close/>
                  <a:moveTo>
                    <a:pt x="10153" y="8143"/>
                  </a:moveTo>
                  <a:lnTo>
                    <a:pt x="725" y="8143"/>
                  </a:lnTo>
                  <a:cubicBezTo>
                    <a:pt x="525" y="8143"/>
                    <a:pt x="363" y="8309"/>
                    <a:pt x="363" y="8513"/>
                  </a:cubicBezTo>
                  <a:cubicBezTo>
                    <a:pt x="363" y="8718"/>
                    <a:pt x="525" y="8883"/>
                    <a:pt x="725" y="8883"/>
                  </a:cubicBezTo>
                  <a:lnTo>
                    <a:pt x="10153" y="8883"/>
                  </a:lnTo>
                  <a:cubicBezTo>
                    <a:pt x="10353" y="8883"/>
                    <a:pt x="10515" y="8718"/>
                    <a:pt x="10515" y="8513"/>
                  </a:cubicBezTo>
                  <a:cubicBezTo>
                    <a:pt x="10515" y="8309"/>
                    <a:pt x="10353" y="8143"/>
                    <a:pt x="10153" y="8143"/>
                  </a:cubicBezTo>
                  <a:close/>
                  <a:moveTo>
                    <a:pt x="9065" y="9624"/>
                  </a:moveTo>
                  <a:lnTo>
                    <a:pt x="1813" y="9624"/>
                  </a:lnTo>
                  <a:cubicBezTo>
                    <a:pt x="1613" y="9624"/>
                    <a:pt x="1451" y="9789"/>
                    <a:pt x="1451" y="9994"/>
                  </a:cubicBezTo>
                  <a:cubicBezTo>
                    <a:pt x="1451" y="10198"/>
                    <a:pt x="1613" y="10364"/>
                    <a:pt x="1813" y="10364"/>
                  </a:cubicBezTo>
                  <a:lnTo>
                    <a:pt x="9065" y="10364"/>
                  </a:lnTo>
                  <a:cubicBezTo>
                    <a:pt x="9265" y="10364"/>
                    <a:pt x="9428" y="10198"/>
                    <a:pt x="9428" y="9994"/>
                  </a:cubicBezTo>
                  <a:cubicBezTo>
                    <a:pt x="9428" y="9789"/>
                    <a:pt x="9265" y="9624"/>
                    <a:pt x="9065" y="9624"/>
                  </a:cubicBezTo>
                  <a:close/>
                </a:path>
              </a:pathLst>
            </a:custGeom>
            <a:solidFill>
              <a:schemeClr val="bg1"/>
            </a:solidFill>
            <a:ln>
              <a:noFill/>
            </a:ln>
          </p:spPr>
          <p:txBody>
            <a:bodyPr/>
            <a:lstStyle/>
            <a:p>
              <a:pPr>
                <a:lnSpc>
                  <a:spcPct val="120000"/>
                </a:lnSpc>
              </a:pPr>
              <a:endParaRPr lang="zh-CN" altLang="en-US">
                <a:cs typeface="+mn-ea"/>
                <a:sym typeface="+mn-lt"/>
              </a:endParaRPr>
            </a:p>
          </p:txBody>
        </p:sp>
      </p:grpSp>
      <p:grpSp>
        <p:nvGrpSpPr>
          <p:cNvPr id="33" name="组合 32"/>
          <p:cNvGrpSpPr/>
          <p:nvPr/>
        </p:nvGrpSpPr>
        <p:grpSpPr>
          <a:xfrm>
            <a:off x="0" y="203648"/>
            <a:ext cx="2355808" cy="583565"/>
            <a:chOff x="0" y="245553"/>
            <a:chExt cx="2355808" cy="583565"/>
          </a:xfrm>
        </p:grpSpPr>
        <p:sp>
          <p:nvSpPr>
            <p:cNvPr id="34" name="文本框 25"/>
            <p:cNvSpPr txBox="1"/>
            <p:nvPr/>
          </p:nvSpPr>
          <p:spPr>
            <a:xfrm>
              <a:off x="722588" y="245553"/>
              <a:ext cx="1633220" cy="583565"/>
            </a:xfrm>
            <a:prstGeom prst="rect">
              <a:avLst/>
            </a:prstGeom>
            <a:noFill/>
          </p:spPr>
          <p:txBody>
            <a:bodyPr wrap="none" rtlCol="0">
              <a:spAutoFit/>
              <a:scene3d>
                <a:camera prst="orthographicFront"/>
                <a:lightRig rig="threePt" dir="t"/>
              </a:scene3d>
              <a:sp3d contourW="12700"/>
            </a:bodyPr>
            <a:lstStyle/>
            <a:p>
              <a:pPr algn="l">
                <a:lnSpc>
                  <a:spcPct val="120000"/>
                </a:lnSpc>
                <a:spcAft>
                  <a:spcPts val="0"/>
                </a:spcAft>
                <a:buClr>
                  <a:schemeClr val="accent1">
                    <a:lumMod val="75000"/>
                  </a:schemeClr>
                </a:buClr>
                <a:buSzPct val="145000"/>
                <a:buFont typeface="Arial" panose="020B0604020202020204"/>
              </a:pPr>
              <a:r>
                <a:rPr lang="en-US" altLang="zh-CN" sz="2665" b="1" spc="400" dirty="0">
                  <a:ea typeface="思源黑体 CN Medium" panose="020B0600000000000000" pitchFamily="34" charset="-122"/>
                  <a:cs typeface="+mn-ea"/>
                  <a:sym typeface="+mn-lt"/>
                </a:rPr>
                <a:t>BUG</a:t>
              </a:r>
              <a:r>
                <a:rPr lang="zh-CN" altLang="en-US" sz="2665" b="1" spc="400" dirty="0">
                  <a:ea typeface="思源黑体 CN Medium" panose="020B0600000000000000" pitchFamily="34" charset="-122"/>
                  <a:cs typeface="+mn-ea"/>
                  <a:sym typeface="+mn-lt"/>
                </a:rPr>
                <a:t>检测</a:t>
              </a:r>
              <a:endParaRPr lang="zh-CN" altLang="en-US" sz="2665" b="1" spc="400" dirty="0">
                <a:ea typeface="思源黑体 CN Medium" panose="020B0600000000000000" pitchFamily="34" charset="-122"/>
                <a:cs typeface="+mn-ea"/>
                <a:sym typeface="+mn-lt"/>
              </a:endParaRPr>
            </a:p>
          </p:txBody>
        </p:sp>
        <p:sp>
          <p:nvSpPr>
            <p:cNvPr id="35" name="矩形 3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6084095" y="2028453"/>
            <a:ext cx="3645823" cy="748781"/>
            <a:chOff x="6083300" y="2351198"/>
            <a:chExt cx="3645823" cy="748781"/>
          </a:xfrm>
        </p:grpSpPr>
        <p:grpSp>
          <p:nvGrpSpPr>
            <p:cNvPr id="9" name="组合 8"/>
            <p:cNvGrpSpPr/>
            <p:nvPr/>
          </p:nvGrpSpPr>
          <p:grpSpPr>
            <a:xfrm>
              <a:off x="6083300" y="2351198"/>
              <a:ext cx="3645823" cy="720000"/>
              <a:chOff x="3421177" y="3234567"/>
              <a:chExt cx="3645823" cy="720000"/>
            </a:xfrm>
          </p:grpSpPr>
          <p:sp>
            <p:nvSpPr>
              <p:cNvPr id="11" name="圆角矩形 10"/>
              <p:cNvSpPr/>
              <p:nvPr/>
            </p:nvSpPr>
            <p:spPr>
              <a:xfrm>
                <a:off x="3421177" y="3234567"/>
                <a:ext cx="3645823" cy="720000"/>
              </a:xfrm>
              <a:prstGeom prst="roundRect">
                <a:avLst>
                  <a:gd name="adj" fmla="val 50000"/>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1400" dirty="0">
                  <a:solidFill>
                    <a:srgbClr val="4F81BD"/>
                  </a:solidFill>
                  <a:cs typeface="+mn-ea"/>
                  <a:sym typeface="+mn-lt"/>
                </a:endParaRPr>
              </a:p>
            </p:txBody>
          </p:sp>
          <p:sp>
            <p:nvSpPr>
              <p:cNvPr id="12" name="椭圆 11"/>
              <p:cNvSpPr/>
              <p:nvPr/>
            </p:nvSpPr>
            <p:spPr>
              <a:xfrm>
                <a:off x="6404236" y="3288567"/>
                <a:ext cx="612000" cy="61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altLang="zh-CN" sz="2800" dirty="0">
                    <a:solidFill>
                      <a:sysClr val="windowText" lastClr="000000"/>
                    </a:solidFill>
                    <a:cs typeface="+mn-ea"/>
                    <a:sym typeface="+mn-lt"/>
                  </a:rPr>
                  <a:t>1</a:t>
                </a:r>
                <a:endParaRPr lang="zh-CN" altLang="en-US" sz="2800" dirty="0">
                  <a:solidFill>
                    <a:sysClr val="windowText" lastClr="000000"/>
                  </a:solidFill>
                  <a:cs typeface="+mn-ea"/>
                  <a:sym typeface="+mn-lt"/>
                </a:endParaRPr>
              </a:p>
            </p:txBody>
          </p:sp>
        </p:grpSp>
        <p:sp>
          <p:nvSpPr>
            <p:cNvPr id="10" name="矩形 9"/>
            <p:cNvSpPr/>
            <p:nvPr/>
          </p:nvSpPr>
          <p:spPr>
            <a:xfrm>
              <a:off x="7556297" y="2492284"/>
              <a:ext cx="1270000" cy="607695"/>
            </a:xfrm>
            <a:prstGeom prst="rect">
              <a:avLst/>
            </a:prstGeom>
          </p:spPr>
          <p:txBody>
            <a:bodyPr wrap="square">
              <a:spAutoFit/>
            </a:bodyPr>
            <a:lstStyle/>
            <a:p>
              <a:pPr algn="ctr">
                <a:lnSpc>
                  <a:spcPct val="120000"/>
                </a:lnSpc>
              </a:pPr>
              <a:r>
                <a:rPr lang="zh-CN" altLang="en-US" sz="1400" dirty="0">
                  <a:solidFill>
                    <a:schemeClr val="bg1"/>
                  </a:solidFill>
                  <a:cs typeface="+mn-ea"/>
                  <a:sym typeface="+mn-lt"/>
                </a:rPr>
                <a:t>生成的查询和语句</a:t>
              </a:r>
              <a:endParaRPr lang="zh-CN" altLang="en-US" sz="1400" dirty="0">
                <a:solidFill>
                  <a:schemeClr val="bg1"/>
                </a:solidFill>
                <a:cs typeface="+mn-ea"/>
                <a:sym typeface="+mn-lt"/>
              </a:endParaRPr>
            </a:p>
          </p:txBody>
        </p:sp>
      </p:grpSp>
      <p:grpSp>
        <p:nvGrpSpPr>
          <p:cNvPr id="13" name="组合 12"/>
          <p:cNvGrpSpPr/>
          <p:nvPr/>
        </p:nvGrpSpPr>
        <p:grpSpPr>
          <a:xfrm>
            <a:off x="6820694" y="2806131"/>
            <a:ext cx="3417223" cy="720000"/>
            <a:chOff x="6819899" y="3128876"/>
            <a:chExt cx="3417223" cy="720000"/>
          </a:xfrm>
        </p:grpSpPr>
        <p:grpSp>
          <p:nvGrpSpPr>
            <p:cNvPr id="14" name="组合 13"/>
            <p:cNvGrpSpPr/>
            <p:nvPr/>
          </p:nvGrpSpPr>
          <p:grpSpPr>
            <a:xfrm>
              <a:off x="6819899" y="3128876"/>
              <a:ext cx="3417223" cy="720000"/>
              <a:chOff x="3649776" y="3234567"/>
              <a:chExt cx="3417223" cy="720000"/>
            </a:xfrm>
          </p:grpSpPr>
          <p:sp>
            <p:nvSpPr>
              <p:cNvPr id="16" name="圆角矩形 15"/>
              <p:cNvSpPr/>
              <p:nvPr/>
            </p:nvSpPr>
            <p:spPr>
              <a:xfrm>
                <a:off x="3649776" y="3234567"/>
                <a:ext cx="3417223" cy="720000"/>
              </a:xfrm>
              <a:prstGeom prst="roundRect">
                <a:avLst>
                  <a:gd name="adj" fmla="val 50000"/>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altLang="zh-CN" sz="1400" dirty="0">
                  <a:solidFill>
                    <a:prstClr val="white"/>
                  </a:solidFill>
                  <a:cs typeface="+mn-ea"/>
                  <a:sym typeface="+mn-lt"/>
                </a:endParaRPr>
              </a:p>
            </p:txBody>
          </p:sp>
          <p:sp>
            <p:nvSpPr>
              <p:cNvPr id="17" name="椭圆 16"/>
              <p:cNvSpPr/>
              <p:nvPr/>
            </p:nvSpPr>
            <p:spPr>
              <a:xfrm>
                <a:off x="6404236" y="3288567"/>
                <a:ext cx="612000" cy="61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altLang="zh-CN" sz="2800" dirty="0">
                    <a:solidFill>
                      <a:sysClr val="windowText" lastClr="000000"/>
                    </a:solidFill>
                    <a:cs typeface="+mn-ea"/>
                    <a:sym typeface="+mn-lt"/>
                  </a:rPr>
                  <a:t>2</a:t>
                </a:r>
                <a:endParaRPr lang="zh-CN" altLang="en-US" sz="2800" dirty="0">
                  <a:solidFill>
                    <a:sysClr val="windowText" lastClr="000000"/>
                  </a:solidFill>
                  <a:cs typeface="+mn-ea"/>
                  <a:sym typeface="+mn-lt"/>
                </a:endParaRPr>
              </a:p>
            </p:txBody>
          </p:sp>
        </p:grpSp>
        <p:sp>
          <p:nvSpPr>
            <p:cNvPr id="15" name="矩形 14"/>
            <p:cNvSpPr/>
            <p:nvPr/>
          </p:nvSpPr>
          <p:spPr>
            <a:xfrm>
              <a:off x="7830817" y="3251962"/>
              <a:ext cx="1270000" cy="349250"/>
            </a:xfrm>
            <a:prstGeom prst="rect">
              <a:avLst/>
            </a:prstGeom>
          </p:spPr>
          <p:txBody>
            <a:bodyPr wrap="square">
              <a:spAutoFit/>
            </a:bodyPr>
            <a:lstStyle/>
            <a:p>
              <a:pPr algn="ctr">
                <a:lnSpc>
                  <a:spcPct val="120000"/>
                </a:lnSpc>
              </a:pPr>
              <a:r>
                <a:rPr lang="zh-CN" altLang="en-US" sz="1400" dirty="0">
                  <a:solidFill>
                    <a:schemeClr val="bg1"/>
                  </a:solidFill>
                  <a:cs typeface="+mn-ea"/>
                  <a:sym typeface="+mn-lt"/>
                </a:rPr>
                <a:t>代码覆盖率</a:t>
              </a:r>
              <a:endParaRPr lang="zh-CN" altLang="en-US" sz="1400" dirty="0">
                <a:solidFill>
                  <a:schemeClr val="bg1"/>
                </a:solidFill>
                <a:cs typeface="+mn-ea"/>
                <a:sym typeface="+mn-lt"/>
              </a:endParaRPr>
            </a:p>
          </p:txBody>
        </p:sp>
      </p:grpSp>
      <p:grpSp>
        <p:nvGrpSpPr>
          <p:cNvPr id="18" name="组合 17"/>
          <p:cNvGrpSpPr/>
          <p:nvPr/>
        </p:nvGrpSpPr>
        <p:grpSpPr>
          <a:xfrm>
            <a:off x="6820693" y="3583809"/>
            <a:ext cx="3925224" cy="720000"/>
            <a:chOff x="6819899" y="3906554"/>
            <a:chExt cx="3925224" cy="720000"/>
          </a:xfrm>
        </p:grpSpPr>
        <p:grpSp>
          <p:nvGrpSpPr>
            <p:cNvPr id="19" name="组合 18"/>
            <p:cNvGrpSpPr/>
            <p:nvPr/>
          </p:nvGrpSpPr>
          <p:grpSpPr>
            <a:xfrm>
              <a:off x="6819899" y="3906554"/>
              <a:ext cx="3925224" cy="720000"/>
              <a:chOff x="3141776" y="3234567"/>
              <a:chExt cx="3925224" cy="720000"/>
            </a:xfrm>
          </p:grpSpPr>
          <p:sp>
            <p:nvSpPr>
              <p:cNvPr id="21" name="圆角矩形 20"/>
              <p:cNvSpPr/>
              <p:nvPr/>
            </p:nvSpPr>
            <p:spPr>
              <a:xfrm>
                <a:off x="3141776" y="3234567"/>
                <a:ext cx="3925224" cy="720000"/>
              </a:xfrm>
              <a:prstGeom prst="roundRect">
                <a:avLst>
                  <a:gd name="adj" fmla="val 50000"/>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altLang="zh-CN" sz="1400" dirty="0">
                  <a:solidFill>
                    <a:prstClr val="white"/>
                  </a:solidFill>
                  <a:cs typeface="+mn-ea"/>
                  <a:sym typeface="+mn-lt"/>
                </a:endParaRPr>
              </a:p>
            </p:txBody>
          </p:sp>
          <p:sp>
            <p:nvSpPr>
              <p:cNvPr id="22" name="椭圆 21"/>
              <p:cNvSpPr/>
              <p:nvPr/>
            </p:nvSpPr>
            <p:spPr>
              <a:xfrm>
                <a:off x="6404236" y="3288567"/>
                <a:ext cx="612000" cy="61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altLang="zh-CN" sz="2800" dirty="0">
                    <a:solidFill>
                      <a:sysClr val="windowText" lastClr="000000"/>
                    </a:solidFill>
                    <a:cs typeface="+mn-ea"/>
                    <a:sym typeface="+mn-lt"/>
                  </a:rPr>
                  <a:t>3</a:t>
                </a:r>
                <a:endParaRPr lang="zh-CN" altLang="en-US" sz="2800" dirty="0">
                  <a:solidFill>
                    <a:sysClr val="windowText" lastClr="000000"/>
                  </a:solidFill>
                  <a:cs typeface="+mn-ea"/>
                  <a:sym typeface="+mn-lt"/>
                </a:endParaRPr>
              </a:p>
            </p:txBody>
          </p:sp>
        </p:grpSp>
        <p:sp>
          <p:nvSpPr>
            <p:cNvPr id="20" name="矩形 19"/>
            <p:cNvSpPr/>
            <p:nvPr/>
          </p:nvSpPr>
          <p:spPr>
            <a:xfrm>
              <a:off x="8121869" y="4035722"/>
              <a:ext cx="1270000" cy="349250"/>
            </a:xfrm>
            <a:prstGeom prst="rect">
              <a:avLst/>
            </a:prstGeom>
          </p:spPr>
          <p:txBody>
            <a:bodyPr wrap="square">
              <a:spAutoFit/>
            </a:bodyPr>
            <a:lstStyle/>
            <a:p>
              <a:pPr algn="ctr">
                <a:lnSpc>
                  <a:spcPct val="120000"/>
                </a:lnSpc>
              </a:pPr>
              <a:r>
                <a:rPr lang="en-US" altLang="zh-CN" sz="1400" dirty="0">
                  <a:solidFill>
                    <a:prstClr val="white"/>
                  </a:solidFill>
                  <a:cs typeface="+mn-ea"/>
                  <a:sym typeface="+mn-lt"/>
                </a:rPr>
                <a:t>BUG</a:t>
              </a:r>
              <a:r>
                <a:rPr lang="zh-CN" altLang="en-US" sz="1400" dirty="0">
                  <a:solidFill>
                    <a:prstClr val="white"/>
                  </a:solidFill>
                  <a:cs typeface="+mn-ea"/>
                  <a:sym typeface="+mn-lt"/>
                </a:rPr>
                <a:t>检测</a:t>
              </a:r>
              <a:endParaRPr lang="zh-CN" altLang="en-US" sz="1400" dirty="0">
                <a:solidFill>
                  <a:prstClr val="white"/>
                </a:solidFill>
                <a:cs typeface="+mn-ea"/>
                <a:sym typeface="+mn-lt"/>
              </a:endParaRPr>
            </a:p>
          </p:txBody>
        </p:sp>
      </p:grpSp>
      <p:grpSp>
        <p:nvGrpSpPr>
          <p:cNvPr id="23" name="组合 22"/>
          <p:cNvGrpSpPr/>
          <p:nvPr/>
        </p:nvGrpSpPr>
        <p:grpSpPr>
          <a:xfrm>
            <a:off x="6287295" y="4361488"/>
            <a:ext cx="4966623" cy="720000"/>
            <a:chOff x="6286500" y="4684233"/>
            <a:chExt cx="4966623" cy="720000"/>
          </a:xfrm>
        </p:grpSpPr>
        <p:grpSp>
          <p:nvGrpSpPr>
            <p:cNvPr id="24" name="组合 23"/>
            <p:cNvGrpSpPr/>
            <p:nvPr/>
          </p:nvGrpSpPr>
          <p:grpSpPr>
            <a:xfrm>
              <a:off x="6286500" y="4684233"/>
              <a:ext cx="4966623" cy="720000"/>
              <a:chOff x="2100377" y="3234567"/>
              <a:chExt cx="4966623" cy="720000"/>
            </a:xfrm>
          </p:grpSpPr>
          <p:sp>
            <p:nvSpPr>
              <p:cNvPr id="26" name="圆角矩形 25"/>
              <p:cNvSpPr/>
              <p:nvPr/>
            </p:nvSpPr>
            <p:spPr>
              <a:xfrm>
                <a:off x="2100377" y="3234567"/>
                <a:ext cx="4966623" cy="720000"/>
              </a:xfrm>
              <a:prstGeom prst="roundRect">
                <a:avLst>
                  <a:gd name="adj" fmla="val 50000"/>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altLang="zh-CN" sz="1400" dirty="0">
                  <a:solidFill>
                    <a:prstClr val="white"/>
                  </a:solidFill>
                  <a:cs typeface="+mn-ea"/>
                  <a:sym typeface="+mn-lt"/>
                </a:endParaRPr>
              </a:p>
            </p:txBody>
          </p:sp>
          <p:sp>
            <p:nvSpPr>
              <p:cNvPr id="27" name="椭圆 26"/>
              <p:cNvSpPr/>
              <p:nvPr/>
            </p:nvSpPr>
            <p:spPr>
              <a:xfrm>
                <a:off x="6404236" y="3288567"/>
                <a:ext cx="612000" cy="61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altLang="zh-CN" sz="2800" dirty="0">
                    <a:solidFill>
                      <a:sysClr val="windowText" lastClr="000000"/>
                    </a:solidFill>
                    <a:cs typeface="+mn-ea"/>
                    <a:sym typeface="+mn-lt"/>
                  </a:rPr>
                  <a:t>4</a:t>
                </a:r>
                <a:endParaRPr lang="zh-CN" altLang="en-US" sz="2800" dirty="0">
                  <a:solidFill>
                    <a:sysClr val="windowText" lastClr="000000"/>
                  </a:solidFill>
                  <a:cs typeface="+mn-ea"/>
                  <a:sym typeface="+mn-lt"/>
                </a:endParaRPr>
              </a:p>
            </p:txBody>
          </p:sp>
        </p:grpSp>
        <p:sp>
          <p:nvSpPr>
            <p:cNvPr id="25" name="矩形 24"/>
            <p:cNvSpPr/>
            <p:nvPr/>
          </p:nvSpPr>
          <p:spPr>
            <a:xfrm>
              <a:off x="8388218" y="4808360"/>
              <a:ext cx="1270000" cy="349250"/>
            </a:xfrm>
            <a:prstGeom prst="rect">
              <a:avLst/>
            </a:prstGeom>
          </p:spPr>
          <p:txBody>
            <a:bodyPr wrap="square">
              <a:spAutoFit/>
            </a:bodyPr>
            <a:lstStyle/>
            <a:p>
              <a:pPr algn="ctr">
                <a:lnSpc>
                  <a:spcPct val="120000"/>
                </a:lnSpc>
              </a:pPr>
              <a:r>
                <a:rPr lang="zh-CN" altLang="en-US" sz="1400" dirty="0">
                  <a:solidFill>
                    <a:prstClr val="white"/>
                  </a:solidFill>
                  <a:cs typeface="+mn-ea"/>
                  <a:sym typeface="+mn-lt"/>
                </a:rPr>
                <a:t>查询的复杂性</a:t>
              </a:r>
              <a:endParaRPr lang="zh-CN" altLang="en-US" sz="1400" dirty="0">
                <a:solidFill>
                  <a:srgbClr val="4F81BD"/>
                </a:solidFill>
                <a:cs typeface="+mn-ea"/>
                <a:sym typeface="+mn-lt"/>
              </a:endParaRPr>
            </a:p>
          </p:txBody>
        </p:sp>
      </p:grpSp>
      <p:grpSp>
        <p:nvGrpSpPr>
          <p:cNvPr id="28" name="组合 27"/>
          <p:cNvGrpSpPr/>
          <p:nvPr/>
        </p:nvGrpSpPr>
        <p:grpSpPr>
          <a:xfrm>
            <a:off x="4140994" y="1844824"/>
            <a:ext cx="3457090" cy="5267670"/>
            <a:chOff x="4140200" y="2167569"/>
            <a:chExt cx="3457090" cy="5267670"/>
          </a:xfrm>
        </p:grpSpPr>
        <p:sp>
          <p:nvSpPr>
            <p:cNvPr id="29" name="椭圆 28"/>
            <p:cNvSpPr/>
            <p:nvPr/>
          </p:nvSpPr>
          <p:spPr>
            <a:xfrm>
              <a:off x="4140200" y="2256264"/>
              <a:ext cx="3276600" cy="32766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prstClr val="white">
                    <a:lumMod val="65000"/>
                  </a:prstClr>
                </a:solidFill>
                <a:cs typeface="+mn-ea"/>
                <a:sym typeface="+mn-lt"/>
              </a:endParaRPr>
            </a:p>
          </p:txBody>
        </p:sp>
        <p:sp>
          <p:nvSpPr>
            <p:cNvPr id="30" name="矩形 29"/>
            <p:cNvSpPr/>
            <p:nvPr/>
          </p:nvSpPr>
          <p:spPr>
            <a:xfrm rot="19800000">
              <a:off x="7002817" y="5431507"/>
              <a:ext cx="476250" cy="2003732"/>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prstClr val="white">
                    <a:lumMod val="65000"/>
                  </a:prstClr>
                </a:solidFill>
                <a:cs typeface="+mn-ea"/>
                <a:sym typeface="+mn-lt"/>
              </a:endParaRPr>
            </a:p>
          </p:txBody>
        </p:sp>
        <p:sp>
          <p:nvSpPr>
            <p:cNvPr id="31" name="任意多边形 30"/>
            <p:cNvSpPr/>
            <p:nvPr/>
          </p:nvSpPr>
          <p:spPr>
            <a:xfrm rot="19800000">
              <a:off x="4184164" y="2167569"/>
              <a:ext cx="3413126" cy="3854326"/>
            </a:xfrm>
            <a:custGeom>
              <a:avLst/>
              <a:gdLst>
                <a:gd name="connsiteX0" fmla="*/ 2463543 w 3413126"/>
                <a:gd name="connsiteY0" fmla="*/ 310144 h 3854326"/>
                <a:gd name="connsiteX1" fmla="*/ 1706563 w 3413126"/>
                <a:gd name="connsiteY1" fmla="*/ 118470 h 3854326"/>
                <a:gd name="connsiteX2" fmla="*/ 118470 w 3413126"/>
                <a:gd name="connsiteY2" fmla="*/ 1706563 h 3854326"/>
                <a:gd name="connsiteX3" fmla="*/ 1706563 w 3413126"/>
                <a:gd name="connsiteY3" fmla="*/ 3294656 h 3854326"/>
                <a:gd name="connsiteX4" fmla="*/ 3294656 w 3413126"/>
                <a:gd name="connsiteY4" fmla="*/ 1706563 h 3854326"/>
                <a:gd name="connsiteX5" fmla="*/ 2463543 w 3413126"/>
                <a:gd name="connsiteY5" fmla="*/ 310144 h 3854326"/>
                <a:gd name="connsiteX6" fmla="*/ 2520012 w 3413126"/>
                <a:gd name="connsiteY6" fmla="*/ 205973 h 3854326"/>
                <a:gd name="connsiteX7" fmla="*/ 3413126 w 3413126"/>
                <a:gd name="connsiteY7" fmla="*/ 1706563 h 3854326"/>
                <a:gd name="connsiteX8" fmla="*/ 2050495 w 3413126"/>
                <a:gd name="connsiteY8" fmla="*/ 3378455 h 3854326"/>
                <a:gd name="connsiteX9" fmla="*/ 2020888 w 3413126"/>
                <a:gd name="connsiteY9" fmla="*/ 3382974 h 3854326"/>
                <a:gd name="connsiteX10" fmla="*/ 2020888 w 3413126"/>
                <a:gd name="connsiteY10" fmla="*/ 3824057 h 3854326"/>
                <a:gd name="connsiteX11" fmla="*/ 1879914 w 3413126"/>
                <a:gd name="connsiteY11" fmla="*/ 3845573 h 3854326"/>
                <a:gd name="connsiteX12" fmla="*/ 1706564 w 3413126"/>
                <a:gd name="connsiteY12" fmla="*/ 3854326 h 3854326"/>
                <a:gd name="connsiteX13" fmla="*/ 1533214 w 3413126"/>
                <a:gd name="connsiteY13" fmla="*/ 3845573 h 3854326"/>
                <a:gd name="connsiteX14" fmla="*/ 1392238 w 3413126"/>
                <a:gd name="connsiteY14" fmla="*/ 3824057 h 3854326"/>
                <a:gd name="connsiteX15" fmla="*/ 1392238 w 3413126"/>
                <a:gd name="connsiteY15" fmla="*/ 3382974 h 3854326"/>
                <a:gd name="connsiteX16" fmla="*/ 1362631 w 3413126"/>
                <a:gd name="connsiteY16" fmla="*/ 3378455 h 3854326"/>
                <a:gd name="connsiteX17" fmla="*/ 0 w 3413126"/>
                <a:gd name="connsiteY17" fmla="*/ 1706563 h 3854326"/>
                <a:gd name="connsiteX18" fmla="*/ 1706563 w 3413126"/>
                <a:gd name="connsiteY18" fmla="*/ 0 h 3854326"/>
                <a:gd name="connsiteX19" fmla="*/ 2520012 w 3413126"/>
                <a:gd name="connsiteY19" fmla="*/ 205973 h 3854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13126" h="3854326">
                  <a:moveTo>
                    <a:pt x="2463543" y="310144"/>
                  </a:moveTo>
                  <a:cubicBezTo>
                    <a:pt x="2238521" y="187905"/>
                    <a:pt x="1980650" y="118470"/>
                    <a:pt x="1706563" y="118470"/>
                  </a:cubicBezTo>
                  <a:cubicBezTo>
                    <a:pt x="829483" y="118470"/>
                    <a:pt x="118470" y="829483"/>
                    <a:pt x="118470" y="1706563"/>
                  </a:cubicBezTo>
                  <a:cubicBezTo>
                    <a:pt x="118470" y="2583643"/>
                    <a:pt x="829483" y="3294656"/>
                    <a:pt x="1706563" y="3294656"/>
                  </a:cubicBezTo>
                  <a:cubicBezTo>
                    <a:pt x="2583643" y="3294656"/>
                    <a:pt x="3294656" y="2583643"/>
                    <a:pt x="3294656" y="1706563"/>
                  </a:cubicBezTo>
                  <a:cubicBezTo>
                    <a:pt x="3294656" y="1103571"/>
                    <a:pt x="2958591" y="579071"/>
                    <a:pt x="2463543" y="310144"/>
                  </a:cubicBezTo>
                  <a:close/>
                  <a:moveTo>
                    <a:pt x="2520012" y="205973"/>
                  </a:moveTo>
                  <a:cubicBezTo>
                    <a:pt x="3051991" y="494961"/>
                    <a:pt x="3413126" y="1058588"/>
                    <a:pt x="3413126" y="1706563"/>
                  </a:cubicBezTo>
                  <a:cubicBezTo>
                    <a:pt x="3413126" y="2531259"/>
                    <a:pt x="2828147" y="3219324"/>
                    <a:pt x="2050495" y="3378455"/>
                  </a:cubicBezTo>
                  <a:lnTo>
                    <a:pt x="2020888" y="3382974"/>
                  </a:lnTo>
                  <a:lnTo>
                    <a:pt x="2020888" y="3824057"/>
                  </a:lnTo>
                  <a:lnTo>
                    <a:pt x="1879914" y="3845573"/>
                  </a:lnTo>
                  <a:cubicBezTo>
                    <a:pt x="1822918" y="3851361"/>
                    <a:pt x="1765087" y="3854326"/>
                    <a:pt x="1706564" y="3854326"/>
                  </a:cubicBezTo>
                  <a:cubicBezTo>
                    <a:pt x="1648041" y="3854326"/>
                    <a:pt x="1590210" y="3851361"/>
                    <a:pt x="1533214" y="3845573"/>
                  </a:cubicBezTo>
                  <a:lnTo>
                    <a:pt x="1392238" y="3824057"/>
                  </a:lnTo>
                  <a:lnTo>
                    <a:pt x="1392238" y="3382974"/>
                  </a:lnTo>
                  <a:lnTo>
                    <a:pt x="1362631" y="3378455"/>
                  </a:lnTo>
                  <a:cubicBezTo>
                    <a:pt x="584979" y="3219324"/>
                    <a:pt x="0" y="2531258"/>
                    <a:pt x="0" y="1706563"/>
                  </a:cubicBezTo>
                  <a:cubicBezTo>
                    <a:pt x="0" y="764054"/>
                    <a:pt x="764054" y="0"/>
                    <a:pt x="1706563" y="0"/>
                  </a:cubicBezTo>
                  <a:cubicBezTo>
                    <a:pt x="2001097" y="0"/>
                    <a:pt x="2278204" y="74615"/>
                    <a:pt x="2520012" y="205973"/>
                  </a:cubicBezTo>
                  <a:close/>
                </a:path>
              </a:pathLst>
            </a:custGeom>
            <a:solidFill>
              <a:srgbClr val="7F1769"/>
            </a:solidFill>
            <a:ln>
              <a:solidFill>
                <a:srgbClr val="7F176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prstClr val="white">
                    <a:lumMod val="65000"/>
                  </a:prstClr>
                </a:solidFill>
                <a:cs typeface="+mn-ea"/>
                <a:sym typeface="+mn-lt"/>
              </a:endParaRPr>
            </a:p>
          </p:txBody>
        </p:sp>
        <p:sp>
          <p:nvSpPr>
            <p:cNvPr id="32" name="Freeform 104"/>
            <p:cNvSpPr>
              <a:spLocks noEditPoints="1"/>
            </p:cNvSpPr>
            <p:nvPr/>
          </p:nvSpPr>
          <p:spPr bwMode="auto">
            <a:xfrm>
              <a:off x="5517742" y="2871200"/>
              <a:ext cx="637778" cy="637778"/>
            </a:xfrm>
            <a:custGeom>
              <a:avLst/>
              <a:gdLst>
                <a:gd name="T0" fmla="*/ 562 w 1019"/>
                <a:gd name="T1" fmla="*/ 11 h 1017"/>
                <a:gd name="T2" fmla="*/ 449 w 1019"/>
                <a:gd name="T3" fmla="*/ 63 h 1017"/>
                <a:gd name="T4" fmla="*/ 360 w 1019"/>
                <a:gd name="T5" fmla="*/ 147 h 1017"/>
                <a:gd name="T6" fmla="*/ 303 w 1019"/>
                <a:gd name="T7" fmla="*/ 257 h 1017"/>
                <a:gd name="T8" fmla="*/ 287 w 1019"/>
                <a:gd name="T9" fmla="*/ 366 h 1017"/>
                <a:gd name="T10" fmla="*/ 324 w 1019"/>
                <a:gd name="T11" fmla="*/ 527 h 1017"/>
                <a:gd name="T12" fmla="*/ 7 w 1019"/>
                <a:gd name="T13" fmla="*/ 887 h 1017"/>
                <a:gd name="T14" fmla="*/ 5 w 1019"/>
                <a:gd name="T15" fmla="*/ 950 h 1017"/>
                <a:gd name="T16" fmla="*/ 36 w 1019"/>
                <a:gd name="T17" fmla="*/ 996 h 1017"/>
                <a:gd name="T18" fmla="*/ 96 w 1019"/>
                <a:gd name="T19" fmla="*/ 1017 h 1017"/>
                <a:gd name="T20" fmla="*/ 148 w 1019"/>
                <a:gd name="T21" fmla="*/ 1002 h 1017"/>
                <a:gd name="T22" fmla="*/ 535 w 1019"/>
                <a:gd name="T23" fmla="*/ 712 h 1017"/>
                <a:gd name="T24" fmla="*/ 672 w 1019"/>
                <a:gd name="T25" fmla="*/ 731 h 1017"/>
                <a:gd name="T26" fmla="*/ 795 w 1019"/>
                <a:gd name="T27" fmla="*/ 703 h 1017"/>
                <a:gd name="T28" fmla="*/ 898 w 1019"/>
                <a:gd name="T29" fmla="*/ 637 h 1017"/>
                <a:gd name="T30" fmla="*/ 975 w 1019"/>
                <a:gd name="T31" fmla="*/ 540 h 1017"/>
                <a:gd name="T32" fmla="*/ 1014 w 1019"/>
                <a:gd name="T33" fmla="*/ 421 h 1017"/>
                <a:gd name="T34" fmla="*/ 1014 w 1019"/>
                <a:gd name="T35" fmla="*/ 310 h 1017"/>
                <a:gd name="T36" fmla="*/ 975 w 1019"/>
                <a:gd name="T37" fmla="*/ 191 h 1017"/>
                <a:gd name="T38" fmla="*/ 898 w 1019"/>
                <a:gd name="T39" fmla="*/ 95 h 1017"/>
                <a:gd name="T40" fmla="*/ 795 w 1019"/>
                <a:gd name="T41" fmla="*/ 28 h 1017"/>
                <a:gd name="T42" fmla="*/ 672 w 1019"/>
                <a:gd name="T43" fmla="*/ 0 h 1017"/>
                <a:gd name="T44" fmla="*/ 100 w 1019"/>
                <a:gd name="T45" fmla="*/ 954 h 1017"/>
                <a:gd name="T46" fmla="*/ 73 w 1019"/>
                <a:gd name="T47" fmla="*/ 944 h 1017"/>
                <a:gd name="T48" fmla="*/ 66 w 1019"/>
                <a:gd name="T49" fmla="*/ 912 h 1017"/>
                <a:gd name="T50" fmla="*/ 406 w 1019"/>
                <a:gd name="T51" fmla="*/ 635 h 1017"/>
                <a:gd name="T52" fmla="*/ 607 w 1019"/>
                <a:gd name="T53" fmla="*/ 664 h 1017"/>
                <a:gd name="T54" fmla="*/ 509 w 1019"/>
                <a:gd name="T55" fmla="*/ 631 h 1017"/>
                <a:gd name="T56" fmla="*/ 430 w 1019"/>
                <a:gd name="T57" fmla="*/ 569 h 1017"/>
                <a:gd name="T58" fmla="*/ 374 w 1019"/>
                <a:gd name="T59" fmla="*/ 483 h 1017"/>
                <a:gd name="T60" fmla="*/ 351 w 1019"/>
                <a:gd name="T61" fmla="*/ 381 h 1017"/>
                <a:gd name="T62" fmla="*/ 360 w 1019"/>
                <a:gd name="T63" fmla="*/ 290 h 1017"/>
                <a:gd name="T64" fmla="*/ 402 w 1019"/>
                <a:gd name="T65" fmla="*/ 197 h 1017"/>
                <a:gd name="T66" fmla="*/ 472 w 1019"/>
                <a:gd name="T67" fmla="*/ 124 h 1017"/>
                <a:gd name="T68" fmla="*/ 563 w 1019"/>
                <a:gd name="T69" fmla="*/ 78 h 1017"/>
                <a:gd name="T70" fmla="*/ 653 w 1019"/>
                <a:gd name="T71" fmla="*/ 64 h 1017"/>
                <a:gd name="T72" fmla="*/ 757 w 1019"/>
                <a:gd name="T73" fmla="*/ 82 h 1017"/>
                <a:gd name="T74" fmla="*/ 845 w 1019"/>
                <a:gd name="T75" fmla="*/ 132 h 1017"/>
                <a:gd name="T76" fmla="*/ 911 w 1019"/>
                <a:gd name="T77" fmla="*/ 209 h 1017"/>
                <a:gd name="T78" fmla="*/ 949 w 1019"/>
                <a:gd name="T79" fmla="*/ 305 h 1017"/>
                <a:gd name="T80" fmla="*/ 954 w 1019"/>
                <a:gd name="T81" fmla="*/ 396 h 1017"/>
                <a:gd name="T82" fmla="*/ 925 w 1019"/>
                <a:gd name="T83" fmla="*/ 496 h 1017"/>
                <a:gd name="T84" fmla="*/ 866 w 1019"/>
                <a:gd name="T85" fmla="*/ 580 h 1017"/>
                <a:gd name="T86" fmla="*/ 784 w 1019"/>
                <a:gd name="T87" fmla="*/ 638 h 1017"/>
                <a:gd name="T88" fmla="*/ 684 w 1019"/>
                <a:gd name="T89" fmla="*/ 667 h 1017"/>
                <a:gd name="T90" fmla="*/ 810 w 1019"/>
                <a:gd name="T91" fmla="*/ 187 h 1017"/>
                <a:gd name="T92" fmla="*/ 775 w 1019"/>
                <a:gd name="T93" fmla="*/ 193 h 1017"/>
                <a:gd name="T94" fmla="*/ 772 w 1019"/>
                <a:gd name="T95" fmla="*/ 234 h 1017"/>
                <a:gd name="T96" fmla="*/ 820 w 1019"/>
                <a:gd name="T97" fmla="*/ 315 h 1017"/>
                <a:gd name="T98" fmla="*/ 815 w 1019"/>
                <a:gd name="T99" fmla="*/ 433 h 1017"/>
                <a:gd name="T100" fmla="*/ 769 w 1019"/>
                <a:gd name="T101" fmla="*/ 502 h 1017"/>
                <a:gd name="T102" fmla="*/ 775 w 1019"/>
                <a:gd name="T103" fmla="*/ 538 h 1017"/>
                <a:gd name="T104" fmla="*/ 810 w 1019"/>
                <a:gd name="T105" fmla="*/ 544 h 1017"/>
                <a:gd name="T106" fmla="*/ 874 w 1019"/>
                <a:gd name="T107" fmla="*/ 457 h 1017"/>
                <a:gd name="T108" fmla="*/ 881 w 1019"/>
                <a:gd name="T109" fmla="*/ 296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19" h="1017">
                  <a:moveTo>
                    <a:pt x="653" y="0"/>
                  </a:moveTo>
                  <a:lnTo>
                    <a:pt x="653" y="0"/>
                  </a:lnTo>
                  <a:lnTo>
                    <a:pt x="634" y="0"/>
                  </a:lnTo>
                  <a:lnTo>
                    <a:pt x="615" y="1"/>
                  </a:lnTo>
                  <a:lnTo>
                    <a:pt x="597" y="5"/>
                  </a:lnTo>
                  <a:lnTo>
                    <a:pt x="579" y="8"/>
                  </a:lnTo>
                  <a:lnTo>
                    <a:pt x="562" y="11"/>
                  </a:lnTo>
                  <a:lnTo>
                    <a:pt x="544" y="16"/>
                  </a:lnTo>
                  <a:lnTo>
                    <a:pt x="527" y="22"/>
                  </a:lnTo>
                  <a:lnTo>
                    <a:pt x="510" y="28"/>
                  </a:lnTo>
                  <a:lnTo>
                    <a:pt x="494" y="36"/>
                  </a:lnTo>
                  <a:lnTo>
                    <a:pt x="479" y="44"/>
                  </a:lnTo>
                  <a:lnTo>
                    <a:pt x="463" y="53"/>
                  </a:lnTo>
                  <a:lnTo>
                    <a:pt x="449" y="63"/>
                  </a:lnTo>
                  <a:lnTo>
                    <a:pt x="434" y="72"/>
                  </a:lnTo>
                  <a:lnTo>
                    <a:pt x="420" y="84"/>
                  </a:lnTo>
                  <a:lnTo>
                    <a:pt x="407" y="95"/>
                  </a:lnTo>
                  <a:lnTo>
                    <a:pt x="394" y="108"/>
                  </a:lnTo>
                  <a:lnTo>
                    <a:pt x="382" y="119"/>
                  </a:lnTo>
                  <a:lnTo>
                    <a:pt x="371" y="133"/>
                  </a:lnTo>
                  <a:lnTo>
                    <a:pt x="360" y="147"/>
                  </a:lnTo>
                  <a:lnTo>
                    <a:pt x="349" y="161"/>
                  </a:lnTo>
                  <a:lnTo>
                    <a:pt x="339" y="176"/>
                  </a:lnTo>
                  <a:lnTo>
                    <a:pt x="331" y="191"/>
                  </a:lnTo>
                  <a:lnTo>
                    <a:pt x="323" y="207"/>
                  </a:lnTo>
                  <a:lnTo>
                    <a:pt x="316" y="223"/>
                  </a:lnTo>
                  <a:lnTo>
                    <a:pt x="309" y="240"/>
                  </a:lnTo>
                  <a:lnTo>
                    <a:pt x="303" y="257"/>
                  </a:lnTo>
                  <a:lnTo>
                    <a:pt x="299" y="274"/>
                  </a:lnTo>
                  <a:lnTo>
                    <a:pt x="294" y="292"/>
                  </a:lnTo>
                  <a:lnTo>
                    <a:pt x="291" y="310"/>
                  </a:lnTo>
                  <a:lnTo>
                    <a:pt x="289" y="329"/>
                  </a:lnTo>
                  <a:lnTo>
                    <a:pt x="287" y="347"/>
                  </a:lnTo>
                  <a:lnTo>
                    <a:pt x="287" y="366"/>
                  </a:lnTo>
                  <a:lnTo>
                    <a:pt x="287" y="366"/>
                  </a:lnTo>
                  <a:lnTo>
                    <a:pt x="288" y="390"/>
                  </a:lnTo>
                  <a:lnTo>
                    <a:pt x="290" y="414"/>
                  </a:lnTo>
                  <a:lnTo>
                    <a:pt x="294" y="438"/>
                  </a:lnTo>
                  <a:lnTo>
                    <a:pt x="300" y="462"/>
                  </a:lnTo>
                  <a:lnTo>
                    <a:pt x="306" y="484"/>
                  </a:lnTo>
                  <a:lnTo>
                    <a:pt x="315" y="506"/>
                  </a:lnTo>
                  <a:lnTo>
                    <a:pt x="324" y="527"/>
                  </a:lnTo>
                  <a:lnTo>
                    <a:pt x="336" y="547"/>
                  </a:lnTo>
                  <a:lnTo>
                    <a:pt x="28" y="854"/>
                  </a:lnTo>
                  <a:lnTo>
                    <a:pt x="28" y="854"/>
                  </a:lnTo>
                  <a:lnTo>
                    <a:pt x="22" y="862"/>
                  </a:lnTo>
                  <a:lnTo>
                    <a:pt x="16" y="869"/>
                  </a:lnTo>
                  <a:lnTo>
                    <a:pt x="11" y="878"/>
                  </a:lnTo>
                  <a:lnTo>
                    <a:pt x="7" y="887"/>
                  </a:lnTo>
                  <a:lnTo>
                    <a:pt x="5" y="895"/>
                  </a:lnTo>
                  <a:lnTo>
                    <a:pt x="2" y="904"/>
                  </a:lnTo>
                  <a:lnTo>
                    <a:pt x="0" y="913"/>
                  </a:lnTo>
                  <a:lnTo>
                    <a:pt x="0" y="922"/>
                  </a:lnTo>
                  <a:lnTo>
                    <a:pt x="0" y="932"/>
                  </a:lnTo>
                  <a:lnTo>
                    <a:pt x="2" y="940"/>
                  </a:lnTo>
                  <a:lnTo>
                    <a:pt x="5" y="950"/>
                  </a:lnTo>
                  <a:lnTo>
                    <a:pt x="7" y="958"/>
                  </a:lnTo>
                  <a:lnTo>
                    <a:pt x="11" y="967"/>
                  </a:lnTo>
                  <a:lnTo>
                    <a:pt x="16" y="974"/>
                  </a:lnTo>
                  <a:lnTo>
                    <a:pt x="22" y="982"/>
                  </a:lnTo>
                  <a:lnTo>
                    <a:pt x="28" y="990"/>
                  </a:lnTo>
                  <a:lnTo>
                    <a:pt x="28" y="990"/>
                  </a:lnTo>
                  <a:lnTo>
                    <a:pt x="36" y="996"/>
                  </a:lnTo>
                  <a:lnTo>
                    <a:pt x="43" y="1002"/>
                  </a:lnTo>
                  <a:lnTo>
                    <a:pt x="52" y="1007"/>
                  </a:lnTo>
                  <a:lnTo>
                    <a:pt x="59" y="1011"/>
                  </a:lnTo>
                  <a:lnTo>
                    <a:pt x="69" y="1014"/>
                  </a:lnTo>
                  <a:lnTo>
                    <a:pt x="78" y="1016"/>
                  </a:lnTo>
                  <a:lnTo>
                    <a:pt x="86" y="1017"/>
                  </a:lnTo>
                  <a:lnTo>
                    <a:pt x="96" y="1017"/>
                  </a:lnTo>
                  <a:lnTo>
                    <a:pt x="96" y="1017"/>
                  </a:lnTo>
                  <a:lnTo>
                    <a:pt x="104" y="1017"/>
                  </a:lnTo>
                  <a:lnTo>
                    <a:pt x="114" y="1016"/>
                  </a:lnTo>
                  <a:lnTo>
                    <a:pt x="123" y="1014"/>
                  </a:lnTo>
                  <a:lnTo>
                    <a:pt x="131" y="1011"/>
                  </a:lnTo>
                  <a:lnTo>
                    <a:pt x="140" y="1007"/>
                  </a:lnTo>
                  <a:lnTo>
                    <a:pt x="148" y="1002"/>
                  </a:lnTo>
                  <a:lnTo>
                    <a:pt x="156" y="996"/>
                  </a:lnTo>
                  <a:lnTo>
                    <a:pt x="163" y="990"/>
                  </a:lnTo>
                  <a:lnTo>
                    <a:pt x="470" y="683"/>
                  </a:lnTo>
                  <a:lnTo>
                    <a:pt x="470" y="683"/>
                  </a:lnTo>
                  <a:lnTo>
                    <a:pt x="492" y="693"/>
                  </a:lnTo>
                  <a:lnTo>
                    <a:pt x="512" y="703"/>
                  </a:lnTo>
                  <a:lnTo>
                    <a:pt x="535" y="712"/>
                  </a:lnTo>
                  <a:lnTo>
                    <a:pt x="557" y="718"/>
                  </a:lnTo>
                  <a:lnTo>
                    <a:pt x="580" y="724"/>
                  </a:lnTo>
                  <a:lnTo>
                    <a:pt x="604" y="728"/>
                  </a:lnTo>
                  <a:lnTo>
                    <a:pt x="628" y="731"/>
                  </a:lnTo>
                  <a:lnTo>
                    <a:pt x="653" y="731"/>
                  </a:lnTo>
                  <a:lnTo>
                    <a:pt x="653" y="731"/>
                  </a:lnTo>
                  <a:lnTo>
                    <a:pt x="672" y="731"/>
                  </a:lnTo>
                  <a:lnTo>
                    <a:pt x="690" y="730"/>
                  </a:lnTo>
                  <a:lnTo>
                    <a:pt x="708" y="727"/>
                  </a:lnTo>
                  <a:lnTo>
                    <a:pt x="727" y="723"/>
                  </a:lnTo>
                  <a:lnTo>
                    <a:pt x="744" y="720"/>
                  </a:lnTo>
                  <a:lnTo>
                    <a:pt x="762" y="715"/>
                  </a:lnTo>
                  <a:lnTo>
                    <a:pt x="778" y="709"/>
                  </a:lnTo>
                  <a:lnTo>
                    <a:pt x="795" y="703"/>
                  </a:lnTo>
                  <a:lnTo>
                    <a:pt x="811" y="696"/>
                  </a:lnTo>
                  <a:lnTo>
                    <a:pt x="828" y="687"/>
                  </a:lnTo>
                  <a:lnTo>
                    <a:pt x="843" y="678"/>
                  </a:lnTo>
                  <a:lnTo>
                    <a:pt x="858" y="669"/>
                  </a:lnTo>
                  <a:lnTo>
                    <a:pt x="872" y="659"/>
                  </a:lnTo>
                  <a:lnTo>
                    <a:pt x="886" y="647"/>
                  </a:lnTo>
                  <a:lnTo>
                    <a:pt x="898" y="637"/>
                  </a:lnTo>
                  <a:lnTo>
                    <a:pt x="911" y="624"/>
                  </a:lnTo>
                  <a:lnTo>
                    <a:pt x="924" y="612"/>
                  </a:lnTo>
                  <a:lnTo>
                    <a:pt x="935" y="598"/>
                  </a:lnTo>
                  <a:lnTo>
                    <a:pt x="947" y="584"/>
                  </a:lnTo>
                  <a:lnTo>
                    <a:pt x="956" y="570"/>
                  </a:lnTo>
                  <a:lnTo>
                    <a:pt x="966" y="555"/>
                  </a:lnTo>
                  <a:lnTo>
                    <a:pt x="975" y="540"/>
                  </a:lnTo>
                  <a:lnTo>
                    <a:pt x="983" y="524"/>
                  </a:lnTo>
                  <a:lnTo>
                    <a:pt x="991" y="508"/>
                  </a:lnTo>
                  <a:lnTo>
                    <a:pt x="997" y="492"/>
                  </a:lnTo>
                  <a:lnTo>
                    <a:pt x="1002" y="475"/>
                  </a:lnTo>
                  <a:lnTo>
                    <a:pt x="1008" y="457"/>
                  </a:lnTo>
                  <a:lnTo>
                    <a:pt x="1011" y="439"/>
                  </a:lnTo>
                  <a:lnTo>
                    <a:pt x="1014" y="421"/>
                  </a:lnTo>
                  <a:lnTo>
                    <a:pt x="1018" y="403"/>
                  </a:lnTo>
                  <a:lnTo>
                    <a:pt x="1019" y="384"/>
                  </a:lnTo>
                  <a:lnTo>
                    <a:pt x="1019" y="366"/>
                  </a:lnTo>
                  <a:lnTo>
                    <a:pt x="1019" y="366"/>
                  </a:lnTo>
                  <a:lnTo>
                    <a:pt x="1019" y="347"/>
                  </a:lnTo>
                  <a:lnTo>
                    <a:pt x="1018" y="329"/>
                  </a:lnTo>
                  <a:lnTo>
                    <a:pt x="1014" y="310"/>
                  </a:lnTo>
                  <a:lnTo>
                    <a:pt x="1011" y="292"/>
                  </a:lnTo>
                  <a:lnTo>
                    <a:pt x="1008" y="274"/>
                  </a:lnTo>
                  <a:lnTo>
                    <a:pt x="1002" y="257"/>
                  </a:lnTo>
                  <a:lnTo>
                    <a:pt x="997" y="240"/>
                  </a:lnTo>
                  <a:lnTo>
                    <a:pt x="991" y="223"/>
                  </a:lnTo>
                  <a:lnTo>
                    <a:pt x="983" y="207"/>
                  </a:lnTo>
                  <a:lnTo>
                    <a:pt x="975" y="191"/>
                  </a:lnTo>
                  <a:lnTo>
                    <a:pt x="966" y="176"/>
                  </a:lnTo>
                  <a:lnTo>
                    <a:pt x="956" y="161"/>
                  </a:lnTo>
                  <a:lnTo>
                    <a:pt x="947" y="147"/>
                  </a:lnTo>
                  <a:lnTo>
                    <a:pt x="935" y="133"/>
                  </a:lnTo>
                  <a:lnTo>
                    <a:pt x="924" y="119"/>
                  </a:lnTo>
                  <a:lnTo>
                    <a:pt x="911" y="108"/>
                  </a:lnTo>
                  <a:lnTo>
                    <a:pt x="898" y="95"/>
                  </a:lnTo>
                  <a:lnTo>
                    <a:pt x="886" y="84"/>
                  </a:lnTo>
                  <a:lnTo>
                    <a:pt x="872" y="72"/>
                  </a:lnTo>
                  <a:lnTo>
                    <a:pt x="858" y="63"/>
                  </a:lnTo>
                  <a:lnTo>
                    <a:pt x="843" y="53"/>
                  </a:lnTo>
                  <a:lnTo>
                    <a:pt x="828" y="44"/>
                  </a:lnTo>
                  <a:lnTo>
                    <a:pt x="811" y="36"/>
                  </a:lnTo>
                  <a:lnTo>
                    <a:pt x="795" y="28"/>
                  </a:lnTo>
                  <a:lnTo>
                    <a:pt x="778" y="22"/>
                  </a:lnTo>
                  <a:lnTo>
                    <a:pt x="762" y="16"/>
                  </a:lnTo>
                  <a:lnTo>
                    <a:pt x="744" y="11"/>
                  </a:lnTo>
                  <a:lnTo>
                    <a:pt x="727" y="8"/>
                  </a:lnTo>
                  <a:lnTo>
                    <a:pt x="708" y="5"/>
                  </a:lnTo>
                  <a:lnTo>
                    <a:pt x="690" y="1"/>
                  </a:lnTo>
                  <a:lnTo>
                    <a:pt x="672" y="0"/>
                  </a:lnTo>
                  <a:lnTo>
                    <a:pt x="653" y="0"/>
                  </a:lnTo>
                  <a:lnTo>
                    <a:pt x="653" y="0"/>
                  </a:lnTo>
                  <a:close/>
                  <a:moveTo>
                    <a:pt x="118" y="944"/>
                  </a:moveTo>
                  <a:lnTo>
                    <a:pt x="118" y="944"/>
                  </a:lnTo>
                  <a:lnTo>
                    <a:pt x="112" y="950"/>
                  </a:lnTo>
                  <a:lnTo>
                    <a:pt x="105" y="952"/>
                  </a:lnTo>
                  <a:lnTo>
                    <a:pt x="100" y="954"/>
                  </a:lnTo>
                  <a:lnTo>
                    <a:pt x="96" y="954"/>
                  </a:lnTo>
                  <a:lnTo>
                    <a:pt x="96" y="954"/>
                  </a:lnTo>
                  <a:lnTo>
                    <a:pt x="92" y="954"/>
                  </a:lnTo>
                  <a:lnTo>
                    <a:pt x="86" y="952"/>
                  </a:lnTo>
                  <a:lnTo>
                    <a:pt x="80" y="950"/>
                  </a:lnTo>
                  <a:lnTo>
                    <a:pt x="73" y="944"/>
                  </a:lnTo>
                  <a:lnTo>
                    <a:pt x="73" y="944"/>
                  </a:lnTo>
                  <a:lnTo>
                    <a:pt x="68" y="938"/>
                  </a:lnTo>
                  <a:lnTo>
                    <a:pt x="66" y="933"/>
                  </a:lnTo>
                  <a:lnTo>
                    <a:pt x="65" y="926"/>
                  </a:lnTo>
                  <a:lnTo>
                    <a:pt x="64" y="922"/>
                  </a:lnTo>
                  <a:lnTo>
                    <a:pt x="64" y="922"/>
                  </a:lnTo>
                  <a:lnTo>
                    <a:pt x="65" y="918"/>
                  </a:lnTo>
                  <a:lnTo>
                    <a:pt x="66" y="912"/>
                  </a:lnTo>
                  <a:lnTo>
                    <a:pt x="68" y="906"/>
                  </a:lnTo>
                  <a:lnTo>
                    <a:pt x="73" y="899"/>
                  </a:lnTo>
                  <a:lnTo>
                    <a:pt x="373" y="600"/>
                  </a:lnTo>
                  <a:lnTo>
                    <a:pt x="373" y="600"/>
                  </a:lnTo>
                  <a:lnTo>
                    <a:pt x="383" y="613"/>
                  </a:lnTo>
                  <a:lnTo>
                    <a:pt x="394" y="624"/>
                  </a:lnTo>
                  <a:lnTo>
                    <a:pt x="406" y="635"/>
                  </a:lnTo>
                  <a:lnTo>
                    <a:pt x="418" y="645"/>
                  </a:lnTo>
                  <a:lnTo>
                    <a:pt x="118" y="944"/>
                  </a:lnTo>
                  <a:close/>
                  <a:moveTo>
                    <a:pt x="653" y="668"/>
                  </a:moveTo>
                  <a:lnTo>
                    <a:pt x="653" y="668"/>
                  </a:lnTo>
                  <a:lnTo>
                    <a:pt x="638" y="668"/>
                  </a:lnTo>
                  <a:lnTo>
                    <a:pt x="622" y="667"/>
                  </a:lnTo>
                  <a:lnTo>
                    <a:pt x="607" y="664"/>
                  </a:lnTo>
                  <a:lnTo>
                    <a:pt x="592" y="661"/>
                  </a:lnTo>
                  <a:lnTo>
                    <a:pt x="578" y="658"/>
                  </a:lnTo>
                  <a:lnTo>
                    <a:pt x="563" y="654"/>
                  </a:lnTo>
                  <a:lnTo>
                    <a:pt x="549" y="649"/>
                  </a:lnTo>
                  <a:lnTo>
                    <a:pt x="536" y="644"/>
                  </a:lnTo>
                  <a:lnTo>
                    <a:pt x="522" y="638"/>
                  </a:lnTo>
                  <a:lnTo>
                    <a:pt x="509" y="631"/>
                  </a:lnTo>
                  <a:lnTo>
                    <a:pt x="496" y="624"/>
                  </a:lnTo>
                  <a:lnTo>
                    <a:pt x="484" y="616"/>
                  </a:lnTo>
                  <a:lnTo>
                    <a:pt x="472" y="608"/>
                  </a:lnTo>
                  <a:lnTo>
                    <a:pt x="461" y="599"/>
                  </a:lnTo>
                  <a:lnTo>
                    <a:pt x="450" y="589"/>
                  </a:lnTo>
                  <a:lnTo>
                    <a:pt x="439" y="580"/>
                  </a:lnTo>
                  <a:lnTo>
                    <a:pt x="430" y="569"/>
                  </a:lnTo>
                  <a:lnTo>
                    <a:pt x="420" y="558"/>
                  </a:lnTo>
                  <a:lnTo>
                    <a:pt x="410" y="546"/>
                  </a:lnTo>
                  <a:lnTo>
                    <a:pt x="402" y="535"/>
                  </a:lnTo>
                  <a:lnTo>
                    <a:pt x="394" y="522"/>
                  </a:lnTo>
                  <a:lnTo>
                    <a:pt x="387" y="510"/>
                  </a:lnTo>
                  <a:lnTo>
                    <a:pt x="380" y="496"/>
                  </a:lnTo>
                  <a:lnTo>
                    <a:pt x="374" y="483"/>
                  </a:lnTo>
                  <a:lnTo>
                    <a:pt x="368" y="469"/>
                  </a:lnTo>
                  <a:lnTo>
                    <a:pt x="364" y="455"/>
                  </a:lnTo>
                  <a:lnTo>
                    <a:pt x="360" y="441"/>
                  </a:lnTo>
                  <a:lnTo>
                    <a:pt x="357" y="426"/>
                  </a:lnTo>
                  <a:lnTo>
                    <a:pt x="354" y="411"/>
                  </a:lnTo>
                  <a:lnTo>
                    <a:pt x="352" y="396"/>
                  </a:lnTo>
                  <a:lnTo>
                    <a:pt x="351" y="381"/>
                  </a:lnTo>
                  <a:lnTo>
                    <a:pt x="350" y="366"/>
                  </a:lnTo>
                  <a:lnTo>
                    <a:pt x="350" y="366"/>
                  </a:lnTo>
                  <a:lnTo>
                    <a:pt x="351" y="350"/>
                  </a:lnTo>
                  <a:lnTo>
                    <a:pt x="352" y="335"/>
                  </a:lnTo>
                  <a:lnTo>
                    <a:pt x="354" y="320"/>
                  </a:lnTo>
                  <a:lnTo>
                    <a:pt x="357" y="305"/>
                  </a:lnTo>
                  <a:lnTo>
                    <a:pt x="360" y="290"/>
                  </a:lnTo>
                  <a:lnTo>
                    <a:pt x="364" y="276"/>
                  </a:lnTo>
                  <a:lnTo>
                    <a:pt x="368" y="262"/>
                  </a:lnTo>
                  <a:lnTo>
                    <a:pt x="374" y="248"/>
                  </a:lnTo>
                  <a:lnTo>
                    <a:pt x="380" y="235"/>
                  </a:lnTo>
                  <a:lnTo>
                    <a:pt x="387" y="221"/>
                  </a:lnTo>
                  <a:lnTo>
                    <a:pt x="394" y="209"/>
                  </a:lnTo>
                  <a:lnTo>
                    <a:pt x="402" y="197"/>
                  </a:lnTo>
                  <a:lnTo>
                    <a:pt x="410" y="185"/>
                  </a:lnTo>
                  <a:lnTo>
                    <a:pt x="420" y="173"/>
                  </a:lnTo>
                  <a:lnTo>
                    <a:pt x="430" y="162"/>
                  </a:lnTo>
                  <a:lnTo>
                    <a:pt x="439" y="152"/>
                  </a:lnTo>
                  <a:lnTo>
                    <a:pt x="450" y="142"/>
                  </a:lnTo>
                  <a:lnTo>
                    <a:pt x="461" y="132"/>
                  </a:lnTo>
                  <a:lnTo>
                    <a:pt x="472" y="124"/>
                  </a:lnTo>
                  <a:lnTo>
                    <a:pt x="484" y="115"/>
                  </a:lnTo>
                  <a:lnTo>
                    <a:pt x="496" y="108"/>
                  </a:lnTo>
                  <a:lnTo>
                    <a:pt x="509" y="100"/>
                  </a:lnTo>
                  <a:lnTo>
                    <a:pt x="522" y="94"/>
                  </a:lnTo>
                  <a:lnTo>
                    <a:pt x="536" y="87"/>
                  </a:lnTo>
                  <a:lnTo>
                    <a:pt x="549" y="82"/>
                  </a:lnTo>
                  <a:lnTo>
                    <a:pt x="563" y="78"/>
                  </a:lnTo>
                  <a:lnTo>
                    <a:pt x="578" y="73"/>
                  </a:lnTo>
                  <a:lnTo>
                    <a:pt x="592" y="70"/>
                  </a:lnTo>
                  <a:lnTo>
                    <a:pt x="607" y="67"/>
                  </a:lnTo>
                  <a:lnTo>
                    <a:pt x="622" y="65"/>
                  </a:lnTo>
                  <a:lnTo>
                    <a:pt x="638" y="64"/>
                  </a:lnTo>
                  <a:lnTo>
                    <a:pt x="653" y="64"/>
                  </a:lnTo>
                  <a:lnTo>
                    <a:pt x="653" y="64"/>
                  </a:lnTo>
                  <a:lnTo>
                    <a:pt x="669" y="64"/>
                  </a:lnTo>
                  <a:lnTo>
                    <a:pt x="684" y="65"/>
                  </a:lnTo>
                  <a:lnTo>
                    <a:pt x="699" y="67"/>
                  </a:lnTo>
                  <a:lnTo>
                    <a:pt x="714" y="70"/>
                  </a:lnTo>
                  <a:lnTo>
                    <a:pt x="729" y="73"/>
                  </a:lnTo>
                  <a:lnTo>
                    <a:pt x="743" y="78"/>
                  </a:lnTo>
                  <a:lnTo>
                    <a:pt x="757" y="82"/>
                  </a:lnTo>
                  <a:lnTo>
                    <a:pt x="771" y="87"/>
                  </a:lnTo>
                  <a:lnTo>
                    <a:pt x="784" y="94"/>
                  </a:lnTo>
                  <a:lnTo>
                    <a:pt x="796" y="100"/>
                  </a:lnTo>
                  <a:lnTo>
                    <a:pt x="809" y="108"/>
                  </a:lnTo>
                  <a:lnTo>
                    <a:pt x="822" y="115"/>
                  </a:lnTo>
                  <a:lnTo>
                    <a:pt x="834" y="124"/>
                  </a:lnTo>
                  <a:lnTo>
                    <a:pt x="845" y="132"/>
                  </a:lnTo>
                  <a:lnTo>
                    <a:pt x="857" y="142"/>
                  </a:lnTo>
                  <a:lnTo>
                    <a:pt x="866" y="152"/>
                  </a:lnTo>
                  <a:lnTo>
                    <a:pt x="877" y="162"/>
                  </a:lnTo>
                  <a:lnTo>
                    <a:pt x="887" y="173"/>
                  </a:lnTo>
                  <a:lnTo>
                    <a:pt x="895" y="185"/>
                  </a:lnTo>
                  <a:lnTo>
                    <a:pt x="904" y="197"/>
                  </a:lnTo>
                  <a:lnTo>
                    <a:pt x="911" y="209"/>
                  </a:lnTo>
                  <a:lnTo>
                    <a:pt x="919" y="221"/>
                  </a:lnTo>
                  <a:lnTo>
                    <a:pt x="925" y="235"/>
                  </a:lnTo>
                  <a:lnTo>
                    <a:pt x="932" y="248"/>
                  </a:lnTo>
                  <a:lnTo>
                    <a:pt x="937" y="262"/>
                  </a:lnTo>
                  <a:lnTo>
                    <a:pt x="941" y="276"/>
                  </a:lnTo>
                  <a:lnTo>
                    <a:pt x="946" y="290"/>
                  </a:lnTo>
                  <a:lnTo>
                    <a:pt x="949" y="305"/>
                  </a:lnTo>
                  <a:lnTo>
                    <a:pt x="952" y="320"/>
                  </a:lnTo>
                  <a:lnTo>
                    <a:pt x="954" y="335"/>
                  </a:lnTo>
                  <a:lnTo>
                    <a:pt x="955" y="350"/>
                  </a:lnTo>
                  <a:lnTo>
                    <a:pt x="955" y="366"/>
                  </a:lnTo>
                  <a:lnTo>
                    <a:pt x="955" y="366"/>
                  </a:lnTo>
                  <a:lnTo>
                    <a:pt x="955" y="381"/>
                  </a:lnTo>
                  <a:lnTo>
                    <a:pt x="954" y="396"/>
                  </a:lnTo>
                  <a:lnTo>
                    <a:pt x="952" y="411"/>
                  </a:lnTo>
                  <a:lnTo>
                    <a:pt x="949" y="426"/>
                  </a:lnTo>
                  <a:lnTo>
                    <a:pt x="946" y="441"/>
                  </a:lnTo>
                  <a:lnTo>
                    <a:pt x="941" y="455"/>
                  </a:lnTo>
                  <a:lnTo>
                    <a:pt x="937" y="469"/>
                  </a:lnTo>
                  <a:lnTo>
                    <a:pt x="932" y="483"/>
                  </a:lnTo>
                  <a:lnTo>
                    <a:pt x="925" y="496"/>
                  </a:lnTo>
                  <a:lnTo>
                    <a:pt x="919" y="510"/>
                  </a:lnTo>
                  <a:lnTo>
                    <a:pt x="911" y="522"/>
                  </a:lnTo>
                  <a:lnTo>
                    <a:pt x="904" y="535"/>
                  </a:lnTo>
                  <a:lnTo>
                    <a:pt x="895" y="546"/>
                  </a:lnTo>
                  <a:lnTo>
                    <a:pt x="887" y="558"/>
                  </a:lnTo>
                  <a:lnTo>
                    <a:pt x="877" y="569"/>
                  </a:lnTo>
                  <a:lnTo>
                    <a:pt x="866" y="580"/>
                  </a:lnTo>
                  <a:lnTo>
                    <a:pt x="857" y="589"/>
                  </a:lnTo>
                  <a:lnTo>
                    <a:pt x="845" y="599"/>
                  </a:lnTo>
                  <a:lnTo>
                    <a:pt x="834" y="608"/>
                  </a:lnTo>
                  <a:lnTo>
                    <a:pt x="822" y="616"/>
                  </a:lnTo>
                  <a:lnTo>
                    <a:pt x="809" y="624"/>
                  </a:lnTo>
                  <a:lnTo>
                    <a:pt x="796" y="631"/>
                  </a:lnTo>
                  <a:lnTo>
                    <a:pt x="784" y="638"/>
                  </a:lnTo>
                  <a:lnTo>
                    <a:pt x="771" y="644"/>
                  </a:lnTo>
                  <a:lnTo>
                    <a:pt x="757" y="649"/>
                  </a:lnTo>
                  <a:lnTo>
                    <a:pt x="743" y="654"/>
                  </a:lnTo>
                  <a:lnTo>
                    <a:pt x="729" y="658"/>
                  </a:lnTo>
                  <a:lnTo>
                    <a:pt x="714" y="661"/>
                  </a:lnTo>
                  <a:lnTo>
                    <a:pt x="699" y="664"/>
                  </a:lnTo>
                  <a:lnTo>
                    <a:pt x="684" y="667"/>
                  </a:lnTo>
                  <a:lnTo>
                    <a:pt x="669" y="668"/>
                  </a:lnTo>
                  <a:lnTo>
                    <a:pt x="653" y="668"/>
                  </a:lnTo>
                  <a:lnTo>
                    <a:pt x="653" y="668"/>
                  </a:lnTo>
                  <a:close/>
                  <a:moveTo>
                    <a:pt x="820" y="193"/>
                  </a:moveTo>
                  <a:lnTo>
                    <a:pt x="820" y="193"/>
                  </a:lnTo>
                  <a:lnTo>
                    <a:pt x="816" y="190"/>
                  </a:lnTo>
                  <a:lnTo>
                    <a:pt x="810" y="187"/>
                  </a:lnTo>
                  <a:lnTo>
                    <a:pt x="804" y="185"/>
                  </a:lnTo>
                  <a:lnTo>
                    <a:pt x="798" y="185"/>
                  </a:lnTo>
                  <a:lnTo>
                    <a:pt x="792" y="185"/>
                  </a:lnTo>
                  <a:lnTo>
                    <a:pt x="786" y="187"/>
                  </a:lnTo>
                  <a:lnTo>
                    <a:pt x="780" y="190"/>
                  </a:lnTo>
                  <a:lnTo>
                    <a:pt x="775" y="193"/>
                  </a:lnTo>
                  <a:lnTo>
                    <a:pt x="775" y="193"/>
                  </a:lnTo>
                  <a:lnTo>
                    <a:pt x="772" y="199"/>
                  </a:lnTo>
                  <a:lnTo>
                    <a:pt x="769" y="204"/>
                  </a:lnTo>
                  <a:lnTo>
                    <a:pt x="766" y="211"/>
                  </a:lnTo>
                  <a:lnTo>
                    <a:pt x="766" y="216"/>
                  </a:lnTo>
                  <a:lnTo>
                    <a:pt x="766" y="222"/>
                  </a:lnTo>
                  <a:lnTo>
                    <a:pt x="769" y="229"/>
                  </a:lnTo>
                  <a:lnTo>
                    <a:pt x="772" y="234"/>
                  </a:lnTo>
                  <a:lnTo>
                    <a:pt x="775" y="238"/>
                  </a:lnTo>
                  <a:lnTo>
                    <a:pt x="775" y="238"/>
                  </a:lnTo>
                  <a:lnTo>
                    <a:pt x="788" y="252"/>
                  </a:lnTo>
                  <a:lnTo>
                    <a:pt x="799" y="267"/>
                  </a:lnTo>
                  <a:lnTo>
                    <a:pt x="807" y="282"/>
                  </a:lnTo>
                  <a:lnTo>
                    <a:pt x="815" y="299"/>
                  </a:lnTo>
                  <a:lnTo>
                    <a:pt x="820" y="315"/>
                  </a:lnTo>
                  <a:lnTo>
                    <a:pt x="824" y="332"/>
                  </a:lnTo>
                  <a:lnTo>
                    <a:pt x="828" y="348"/>
                  </a:lnTo>
                  <a:lnTo>
                    <a:pt x="828" y="366"/>
                  </a:lnTo>
                  <a:lnTo>
                    <a:pt x="828" y="383"/>
                  </a:lnTo>
                  <a:lnTo>
                    <a:pt x="824" y="399"/>
                  </a:lnTo>
                  <a:lnTo>
                    <a:pt x="820" y="417"/>
                  </a:lnTo>
                  <a:lnTo>
                    <a:pt x="815" y="433"/>
                  </a:lnTo>
                  <a:lnTo>
                    <a:pt x="807" y="449"/>
                  </a:lnTo>
                  <a:lnTo>
                    <a:pt x="799" y="464"/>
                  </a:lnTo>
                  <a:lnTo>
                    <a:pt x="788" y="479"/>
                  </a:lnTo>
                  <a:lnTo>
                    <a:pt x="775" y="493"/>
                  </a:lnTo>
                  <a:lnTo>
                    <a:pt x="775" y="493"/>
                  </a:lnTo>
                  <a:lnTo>
                    <a:pt x="772" y="497"/>
                  </a:lnTo>
                  <a:lnTo>
                    <a:pt x="769" y="502"/>
                  </a:lnTo>
                  <a:lnTo>
                    <a:pt x="766" y="509"/>
                  </a:lnTo>
                  <a:lnTo>
                    <a:pt x="766" y="515"/>
                  </a:lnTo>
                  <a:lnTo>
                    <a:pt x="766" y="521"/>
                  </a:lnTo>
                  <a:lnTo>
                    <a:pt x="769" y="527"/>
                  </a:lnTo>
                  <a:lnTo>
                    <a:pt x="772" y="532"/>
                  </a:lnTo>
                  <a:lnTo>
                    <a:pt x="775" y="538"/>
                  </a:lnTo>
                  <a:lnTo>
                    <a:pt x="775" y="538"/>
                  </a:lnTo>
                  <a:lnTo>
                    <a:pt x="780" y="541"/>
                  </a:lnTo>
                  <a:lnTo>
                    <a:pt x="786" y="544"/>
                  </a:lnTo>
                  <a:lnTo>
                    <a:pt x="792" y="546"/>
                  </a:lnTo>
                  <a:lnTo>
                    <a:pt x="798" y="546"/>
                  </a:lnTo>
                  <a:lnTo>
                    <a:pt x="798" y="546"/>
                  </a:lnTo>
                  <a:lnTo>
                    <a:pt x="804" y="546"/>
                  </a:lnTo>
                  <a:lnTo>
                    <a:pt x="810" y="544"/>
                  </a:lnTo>
                  <a:lnTo>
                    <a:pt x="816" y="541"/>
                  </a:lnTo>
                  <a:lnTo>
                    <a:pt x="820" y="538"/>
                  </a:lnTo>
                  <a:lnTo>
                    <a:pt x="820" y="538"/>
                  </a:lnTo>
                  <a:lnTo>
                    <a:pt x="837" y="518"/>
                  </a:lnTo>
                  <a:lnTo>
                    <a:pt x="851" y="499"/>
                  </a:lnTo>
                  <a:lnTo>
                    <a:pt x="864" y="479"/>
                  </a:lnTo>
                  <a:lnTo>
                    <a:pt x="874" y="457"/>
                  </a:lnTo>
                  <a:lnTo>
                    <a:pt x="881" y="435"/>
                  </a:lnTo>
                  <a:lnTo>
                    <a:pt x="887" y="412"/>
                  </a:lnTo>
                  <a:lnTo>
                    <a:pt x="891" y="389"/>
                  </a:lnTo>
                  <a:lnTo>
                    <a:pt x="892" y="366"/>
                  </a:lnTo>
                  <a:lnTo>
                    <a:pt x="891" y="343"/>
                  </a:lnTo>
                  <a:lnTo>
                    <a:pt x="887" y="319"/>
                  </a:lnTo>
                  <a:lnTo>
                    <a:pt x="881" y="296"/>
                  </a:lnTo>
                  <a:lnTo>
                    <a:pt x="874" y="274"/>
                  </a:lnTo>
                  <a:lnTo>
                    <a:pt x="864" y="252"/>
                  </a:lnTo>
                  <a:lnTo>
                    <a:pt x="851" y="232"/>
                  </a:lnTo>
                  <a:lnTo>
                    <a:pt x="837" y="213"/>
                  </a:lnTo>
                  <a:lnTo>
                    <a:pt x="820" y="193"/>
                  </a:lnTo>
                  <a:lnTo>
                    <a:pt x="820" y="193"/>
                  </a:lnTo>
                  <a:close/>
                </a:path>
              </a:pathLst>
            </a:custGeom>
            <a:solidFill>
              <a:srgbClr val="7F1769"/>
            </a:solidFill>
            <a:ln>
              <a:solidFill>
                <a:srgbClr val="7F1769"/>
              </a:solidFill>
            </a:ln>
          </p:spPr>
          <p:txBody>
            <a:bodyPr vert="horz" wrap="square" lIns="91440" tIns="45720" rIns="91440" bIns="45720" numCol="1" anchor="t" anchorCtr="0" compatLnSpc="1"/>
            <a:lstStyle/>
            <a:p>
              <a:pPr>
                <a:lnSpc>
                  <a:spcPct val="120000"/>
                </a:lnSpc>
              </a:pPr>
              <a:endParaRPr lang="zh-CN" altLang="en-US">
                <a:solidFill>
                  <a:prstClr val="white">
                    <a:lumMod val="65000"/>
                  </a:prstClr>
                </a:solidFill>
                <a:cs typeface="+mn-ea"/>
                <a:sym typeface="+mn-lt"/>
              </a:endParaRPr>
            </a:p>
          </p:txBody>
        </p:sp>
        <p:sp>
          <p:nvSpPr>
            <p:cNvPr id="33" name="矩形 32"/>
            <p:cNvSpPr/>
            <p:nvPr/>
          </p:nvSpPr>
          <p:spPr>
            <a:xfrm>
              <a:off x="4587436" y="3709528"/>
              <a:ext cx="2382128" cy="349250"/>
            </a:xfrm>
            <a:prstGeom prst="rect">
              <a:avLst/>
            </a:prstGeom>
          </p:spPr>
          <p:txBody>
            <a:bodyPr wrap="square" anchor="t">
              <a:spAutoFit/>
            </a:bodyPr>
            <a:lstStyle/>
            <a:p>
              <a:pPr algn="ctr">
                <a:lnSpc>
                  <a:spcPct val="120000"/>
                </a:lnSpc>
                <a:spcAft>
                  <a:spcPts val="0"/>
                </a:spcAft>
                <a:buClr>
                  <a:srgbClr val="C0504D"/>
                </a:buClr>
              </a:pPr>
              <a:r>
                <a:rPr lang="zh-CN" altLang="en-US" sz="1400" dirty="0">
                  <a:cs typeface="+mn-ea"/>
                  <a:sym typeface="+mn-lt"/>
                </a:rPr>
                <a:t>评价指标</a:t>
              </a:r>
              <a:endParaRPr lang="zh-CN" altLang="en-US" sz="1400" dirty="0">
                <a:cs typeface="+mn-ea"/>
                <a:sym typeface="+mn-lt"/>
              </a:endParaRPr>
            </a:p>
          </p:txBody>
        </p:sp>
      </p:grpSp>
      <p:sp>
        <p:nvSpPr>
          <p:cNvPr id="34" name="矩形 33"/>
          <p:cNvSpPr/>
          <p:nvPr/>
        </p:nvSpPr>
        <p:spPr>
          <a:xfrm>
            <a:off x="877600" y="2028453"/>
            <a:ext cx="2916853" cy="902970"/>
          </a:xfrm>
          <a:prstGeom prst="rect">
            <a:avLst/>
          </a:prstGeom>
        </p:spPr>
        <p:txBody>
          <a:bodyPr wrap="square" anchor="t">
            <a:spAutoFit/>
          </a:bodyPr>
          <a:lstStyle/>
          <a:p>
            <a:pPr>
              <a:lnSpc>
                <a:spcPct val="120000"/>
              </a:lnSpc>
              <a:spcAft>
                <a:spcPts val="0"/>
              </a:spcAft>
              <a:buClr>
                <a:srgbClr val="C0504D"/>
              </a:buClr>
            </a:pPr>
            <a:r>
              <a:rPr lang="zh-CN" altLang="en-US" sz="2000" dirty="0">
                <a:cs typeface="+mn-ea"/>
                <a:sym typeface="+mn-lt"/>
              </a:rPr>
              <a:t>对比</a:t>
            </a:r>
            <a:endParaRPr lang="en-US" altLang="zh-CN" sz="2000" dirty="0">
              <a:cs typeface="+mn-ea"/>
              <a:sym typeface="+mn-lt"/>
            </a:endParaRPr>
          </a:p>
          <a:p>
            <a:pPr>
              <a:lnSpc>
                <a:spcPct val="120000"/>
              </a:lnSpc>
            </a:pPr>
            <a:r>
              <a:rPr lang="zh-CN" altLang="en-US" sz="1200" dirty="0" smtClean="0">
                <a:cs typeface="+mn-ea"/>
                <a:sym typeface="+mn-lt"/>
              </a:rPr>
              <a:t>我们将DynSQL与两个最先进的DBMS模糊器，SQLsmith和SQUIRREL进行比较</a:t>
            </a:r>
            <a:endParaRPr lang="zh-CN" altLang="en-US" sz="1200" dirty="0" smtClean="0">
              <a:cs typeface="+mn-ea"/>
              <a:sym typeface="+mn-lt"/>
            </a:endParaRPr>
          </a:p>
        </p:txBody>
      </p:sp>
      <p:grpSp>
        <p:nvGrpSpPr>
          <p:cNvPr id="35" name="组合 34"/>
          <p:cNvGrpSpPr/>
          <p:nvPr/>
        </p:nvGrpSpPr>
        <p:grpSpPr>
          <a:xfrm>
            <a:off x="957423" y="4158605"/>
            <a:ext cx="3044074" cy="1484085"/>
            <a:chOff x="829629" y="4046551"/>
            <a:chExt cx="3044074" cy="1484085"/>
          </a:xfrm>
        </p:grpSpPr>
        <p:grpSp>
          <p:nvGrpSpPr>
            <p:cNvPr id="36" name="组合 35"/>
            <p:cNvGrpSpPr/>
            <p:nvPr/>
          </p:nvGrpSpPr>
          <p:grpSpPr>
            <a:xfrm>
              <a:off x="1571411" y="4046551"/>
              <a:ext cx="2302292" cy="1484085"/>
              <a:chOff x="1571411" y="4046551"/>
              <a:chExt cx="2302292" cy="1484085"/>
            </a:xfrm>
          </p:grpSpPr>
          <p:sp>
            <p:nvSpPr>
              <p:cNvPr id="40" name="矩形 39"/>
              <p:cNvSpPr/>
              <p:nvPr/>
            </p:nvSpPr>
            <p:spPr>
              <a:xfrm>
                <a:off x="1586546" y="4046551"/>
                <a:ext cx="1402080" cy="534035"/>
              </a:xfrm>
              <a:prstGeom prst="rect">
                <a:avLst/>
              </a:prstGeom>
            </p:spPr>
            <p:txBody>
              <a:bodyPr wrap="none">
                <a:spAutoFit/>
              </a:bodyPr>
              <a:lstStyle/>
              <a:p>
                <a:pPr>
                  <a:lnSpc>
                    <a:spcPct val="120000"/>
                  </a:lnSpc>
                </a:pPr>
                <a:r>
                  <a:rPr lang="zh-CN" altLang="en-US" sz="2400" dirty="0">
                    <a:cs typeface="+mn-ea"/>
                    <a:sym typeface="+mn-lt"/>
                  </a:rPr>
                  <a:t>测试详情</a:t>
                </a:r>
                <a:endParaRPr lang="zh-CN" altLang="en-US" sz="2400" dirty="0">
                  <a:cs typeface="+mn-ea"/>
                  <a:sym typeface="+mn-lt"/>
                </a:endParaRPr>
              </a:p>
            </p:txBody>
          </p:sp>
          <p:sp>
            <p:nvSpPr>
              <p:cNvPr id="41" name="矩形 40"/>
              <p:cNvSpPr/>
              <p:nvPr/>
            </p:nvSpPr>
            <p:spPr>
              <a:xfrm>
                <a:off x="1571411" y="4515906"/>
                <a:ext cx="2302292" cy="1014730"/>
              </a:xfrm>
              <a:prstGeom prst="rect">
                <a:avLst/>
              </a:prstGeom>
            </p:spPr>
            <p:txBody>
              <a:bodyPr wrap="square">
                <a:spAutoFit/>
              </a:bodyPr>
              <a:lstStyle/>
              <a:p>
                <a:pPr>
                  <a:lnSpc>
                    <a:spcPct val="120000"/>
                  </a:lnSpc>
                </a:pPr>
                <a:r>
                  <a:rPr lang="zh-CN" altLang="en-US" sz="1000" dirty="0" smtClean="0">
                    <a:cs typeface="+mn-ea"/>
                    <a:sym typeface="+mn-lt"/>
                  </a:rPr>
                  <a:t>我们随机生成一个带有表的SQL-smith数据库，因为它需要一个可用的数据库来开始其测试。我们用每个模糊器对每个DBMS测试五次，时间限制为24小时。</a:t>
                </a:r>
                <a:endParaRPr lang="zh-CN" altLang="en-US" sz="1000" dirty="0" smtClean="0">
                  <a:cs typeface="+mn-ea"/>
                  <a:sym typeface="+mn-lt"/>
                </a:endParaRPr>
              </a:p>
            </p:txBody>
          </p:sp>
        </p:grpSp>
        <p:grpSp>
          <p:nvGrpSpPr>
            <p:cNvPr id="37" name="组合 36"/>
            <p:cNvGrpSpPr/>
            <p:nvPr/>
          </p:nvGrpSpPr>
          <p:grpSpPr>
            <a:xfrm>
              <a:off x="829629" y="4144888"/>
              <a:ext cx="685800" cy="685800"/>
              <a:chOff x="1057275" y="5119400"/>
              <a:chExt cx="685800" cy="685800"/>
            </a:xfrm>
          </p:grpSpPr>
          <p:sp>
            <p:nvSpPr>
              <p:cNvPr id="38" name="椭圆 37"/>
              <p:cNvSpPr/>
              <p:nvPr/>
            </p:nvSpPr>
            <p:spPr>
              <a:xfrm>
                <a:off x="1057275" y="5119400"/>
                <a:ext cx="685800" cy="685800"/>
              </a:xfrm>
              <a:prstGeom prst="ellipse">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39" name="Freeform 104"/>
              <p:cNvSpPr>
                <a:spLocks noEditPoints="1"/>
              </p:cNvSpPr>
              <p:nvPr/>
            </p:nvSpPr>
            <p:spPr bwMode="auto">
              <a:xfrm>
                <a:off x="1238250" y="5300375"/>
                <a:ext cx="323850" cy="323850"/>
              </a:xfrm>
              <a:custGeom>
                <a:avLst/>
                <a:gdLst>
                  <a:gd name="T0" fmla="*/ 562 w 1019"/>
                  <a:gd name="T1" fmla="*/ 11 h 1017"/>
                  <a:gd name="T2" fmla="*/ 449 w 1019"/>
                  <a:gd name="T3" fmla="*/ 63 h 1017"/>
                  <a:gd name="T4" fmla="*/ 360 w 1019"/>
                  <a:gd name="T5" fmla="*/ 147 h 1017"/>
                  <a:gd name="T6" fmla="*/ 303 w 1019"/>
                  <a:gd name="T7" fmla="*/ 257 h 1017"/>
                  <a:gd name="T8" fmla="*/ 287 w 1019"/>
                  <a:gd name="T9" fmla="*/ 366 h 1017"/>
                  <a:gd name="T10" fmla="*/ 324 w 1019"/>
                  <a:gd name="T11" fmla="*/ 527 h 1017"/>
                  <a:gd name="T12" fmla="*/ 7 w 1019"/>
                  <a:gd name="T13" fmla="*/ 887 h 1017"/>
                  <a:gd name="T14" fmla="*/ 5 w 1019"/>
                  <a:gd name="T15" fmla="*/ 950 h 1017"/>
                  <a:gd name="T16" fmla="*/ 36 w 1019"/>
                  <a:gd name="T17" fmla="*/ 996 h 1017"/>
                  <a:gd name="T18" fmla="*/ 96 w 1019"/>
                  <a:gd name="T19" fmla="*/ 1017 h 1017"/>
                  <a:gd name="T20" fmla="*/ 148 w 1019"/>
                  <a:gd name="T21" fmla="*/ 1002 h 1017"/>
                  <a:gd name="T22" fmla="*/ 535 w 1019"/>
                  <a:gd name="T23" fmla="*/ 712 h 1017"/>
                  <a:gd name="T24" fmla="*/ 672 w 1019"/>
                  <a:gd name="T25" fmla="*/ 731 h 1017"/>
                  <a:gd name="T26" fmla="*/ 795 w 1019"/>
                  <a:gd name="T27" fmla="*/ 703 h 1017"/>
                  <a:gd name="T28" fmla="*/ 898 w 1019"/>
                  <a:gd name="T29" fmla="*/ 637 h 1017"/>
                  <a:gd name="T30" fmla="*/ 975 w 1019"/>
                  <a:gd name="T31" fmla="*/ 540 h 1017"/>
                  <a:gd name="T32" fmla="*/ 1014 w 1019"/>
                  <a:gd name="T33" fmla="*/ 421 h 1017"/>
                  <a:gd name="T34" fmla="*/ 1014 w 1019"/>
                  <a:gd name="T35" fmla="*/ 310 h 1017"/>
                  <a:gd name="T36" fmla="*/ 975 w 1019"/>
                  <a:gd name="T37" fmla="*/ 191 h 1017"/>
                  <a:gd name="T38" fmla="*/ 898 w 1019"/>
                  <a:gd name="T39" fmla="*/ 95 h 1017"/>
                  <a:gd name="T40" fmla="*/ 795 w 1019"/>
                  <a:gd name="T41" fmla="*/ 28 h 1017"/>
                  <a:gd name="T42" fmla="*/ 672 w 1019"/>
                  <a:gd name="T43" fmla="*/ 0 h 1017"/>
                  <a:gd name="T44" fmla="*/ 100 w 1019"/>
                  <a:gd name="T45" fmla="*/ 954 h 1017"/>
                  <a:gd name="T46" fmla="*/ 73 w 1019"/>
                  <a:gd name="T47" fmla="*/ 944 h 1017"/>
                  <a:gd name="T48" fmla="*/ 66 w 1019"/>
                  <a:gd name="T49" fmla="*/ 912 h 1017"/>
                  <a:gd name="T50" fmla="*/ 406 w 1019"/>
                  <a:gd name="T51" fmla="*/ 635 h 1017"/>
                  <a:gd name="T52" fmla="*/ 607 w 1019"/>
                  <a:gd name="T53" fmla="*/ 664 h 1017"/>
                  <a:gd name="T54" fmla="*/ 509 w 1019"/>
                  <a:gd name="T55" fmla="*/ 631 h 1017"/>
                  <a:gd name="T56" fmla="*/ 430 w 1019"/>
                  <a:gd name="T57" fmla="*/ 569 h 1017"/>
                  <a:gd name="T58" fmla="*/ 374 w 1019"/>
                  <a:gd name="T59" fmla="*/ 483 h 1017"/>
                  <a:gd name="T60" fmla="*/ 351 w 1019"/>
                  <a:gd name="T61" fmla="*/ 381 h 1017"/>
                  <a:gd name="T62" fmla="*/ 360 w 1019"/>
                  <a:gd name="T63" fmla="*/ 290 h 1017"/>
                  <a:gd name="T64" fmla="*/ 402 w 1019"/>
                  <a:gd name="T65" fmla="*/ 197 h 1017"/>
                  <a:gd name="T66" fmla="*/ 472 w 1019"/>
                  <a:gd name="T67" fmla="*/ 124 h 1017"/>
                  <a:gd name="T68" fmla="*/ 563 w 1019"/>
                  <a:gd name="T69" fmla="*/ 78 h 1017"/>
                  <a:gd name="T70" fmla="*/ 653 w 1019"/>
                  <a:gd name="T71" fmla="*/ 64 h 1017"/>
                  <a:gd name="T72" fmla="*/ 757 w 1019"/>
                  <a:gd name="T73" fmla="*/ 82 h 1017"/>
                  <a:gd name="T74" fmla="*/ 845 w 1019"/>
                  <a:gd name="T75" fmla="*/ 132 h 1017"/>
                  <a:gd name="T76" fmla="*/ 911 w 1019"/>
                  <a:gd name="T77" fmla="*/ 209 h 1017"/>
                  <a:gd name="T78" fmla="*/ 949 w 1019"/>
                  <a:gd name="T79" fmla="*/ 305 h 1017"/>
                  <a:gd name="T80" fmla="*/ 954 w 1019"/>
                  <a:gd name="T81" fmla="*/ 396 h 1017"/>
                  <a:gd name="T82" fmla="*/ 925 w 1019"/>
                  <a:gd name="T83" fmla="*/ 496 h 1017"/>
                  <a:gd name="T84" fmla="*/ 866 w 1019"/>
                  <a:gd name="T85" fmla="*/ 580 h 1017"/>
                  <a:gd name="T86" fmla="*/ 784 w 1019"/>
                  <a:gd name="T87" fmla="*/ 638 h 1017"/>
                  <a:gd name="T88" fmla="*/ 684 w 1019"/>
                  <a:gd name="T89" fmla="*/ 667 h 1017"/>
                  <a:gd name="T90" fmla="*/ 810 w 1019"/>
                  <a:gd name="T91" fmla="*/ 187 h 1017"/>
                  <a:gd name="T92" fmla="*/ 775 w 1019"/>
                  <a:gd name="T93" fmla="*/ 193 h 1017"/>
                  <a:gd name="T94" fmla="*/ 772 w 1019"/>
                  <a:gd name="T95" fmla="*/ 234 h 1017"/>
                  <a:gd name="T96" fmla="*/ 820 w 1019"/>
                  <a:gd name="T97" fmla="*/ 315 h 1017"/>
                  <a:gd name="T98" fmla="*/ 815 w 1019"/>
                  <a:gd name="T99" fmla="*/ 433 h 1017"/>
                  <a:gd name="T100" fmla="*/ 769 w 1019"/>
                  <a:gd name="T101" fmla="*/ 502 h 1017"/>
                  <a:gd name="T102" fmla="*/ 775 w 1019"/>
                  <a:gd name="T103" fmla="*/ 538 h 1017"/>
                  <a:gd name="T104" fmla="*/ 810 w 1019"/>
                  <a:gd name="T105" fmla="*/ 544 h 1017"/>
                  <a:gd name="T106" fmla="*/ 874 w 1019"/>
                  <a:gd name="T107" fmla="*/ 457 h 1017"/>
                  <a:gd name="T108" fmla="*/ 881 w 1019"/>
                  <a:gd name="T109" fmla="*/ 296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19" h="1017">
                    <a:moveTo>
                      <a:pt x="653" y="0"/>
                    </a:moveTo>
                    <a:lnTo>
                      <a:pt x="653" y="0"/>
                    </a:lnTo>
                    <a:lnTo>
                      <a:pt x="634" y="0"/>
                    </a:lnTo>
                    <a:lnTo>
                      <a:pt x="615" y="1"/>
                    </a:lnTo>
                    <a:lnTo>
                      <a:pt x="597" y="5"/>
                    </a:lnTo>
                    <a:lnTo>
                      <a:pt x="579" y="8"/>
                    </a:lnTo>
                    <a:lnTo>
                      <a:pt x="562" y="11"/>
                    </a:lnTo>
                    <a:lnTo>
                      <a:pt x="544" y="16"/>
                    </a:lnTo>
                    <a:lnTo>
                      <a:pt x="527" y="22"/>
                    </a:lnTo>
                    <a:lnTo>
                      <a:pt x="510" y="28"/>
                    </a:lnTo>
                    <a:lnTo>
                      <a:pt x="494" y="36"/>
                    </a:lnTo>
                    <a:lnTo>
                      <a:pt x="479" y="44"/>
                    </a:lnTo>
                    <a:lnTo>
                      <a:pt x="463" y="53"/>
                    </a:lnTo>
                    <a:lnTo>
                      <a:pt x="449" y="63"/>
                    </a:lnTo>
                    <a:lnTo>
                      <a:pt x="434" y="72"/>
                    </a:lnTo>
                    <a:lnTo>
                      <a:pt x="420" y="84"/>
                    </a:lnTo>
                    <a:lnTo>
                      <a:pt x="407" y="95"/>
                    </a:lnTo>
                    <a:lnTo>
                      <a:pt x="394" y="108"/>
                    </a:lnTo>
                    <a:lnTo>
                      <a:pt x="382" y="119"/>
                    </a:lnTo>
                    <a:lnTo>
                      <a:pt x="371" y="133"/>
                    </a:lnTo>
                    <a:lnTo>
                      <a:pt x="360" y="147"/>
                    </a:lnTo>
                    <a:lnTo>
                      <a:pt x="349" y="161"/>
                    </a:lnTo>
                    <a:lnTo>
                      <a:pt x="339" y="176"/>
                    </a:lnTo>
                    <a:lnTo>
                      <a:pt x="331" y="191"/>
                    </a:lnTo>
                    <a:lnTo>
                      <a:pt x="323" y="207"/>
                    </a:lnTo>
                    <a:lnTo>
                      <a:pt x="316" y="223"/>
                    </a:lnTo>
                    <a:lnTo>
                      <a:pt x="309" y="240"/>
                    </a:lnTo>
                    <a:lnTo>
                      <a:pt x="303" y="257"/>
                    </a:lnTo>
                    <a:lnTo>
                      <a:pt x="299" y="274"/>
                    </a:lnTo>
                    <a:lnTo>
                      <a:pt x="294" y="292"/>
                    </a:lnTo>
                    <a:lnTo>
                      <a:pt x="291" y="310"/>
                    </a:lnTo>
                    <a:lnTo>
                      <a:pt x="289" y="329"/>
                    </a:lnTo>
                    <a:lnTo>
                      <a:pt x="287" y="347"/>
                    </a:lnTo>
                    <a:lnTo>
                      <a:pt x="287" y="366"/>
                    </a:lnTo>
                    <a:lnTo>
                      <a:pt x="287" y="366"/>
                    </a:lnTo>
                    <a:lnTo>
                      <a:pt x="288" y="390"/>
                    </a:lnTo>
                    <a:lnTo>
                      <a:pt x="290" y="414"/>
                    </a:lnTo>
                    <a:lnTo>
                      <a:pt x="294" y="438"/>
                    </a:lnTo>
                    <a:lnTo>
                      <a:pt x="300" y="462"/>
                    </a:lnTo>
                    <a:lnTo>
                      <a:pt x="306" y="484"/>
                    </a:lnTo>
                    <a:lnTo>
                      <a:pt x="315" y="506"/>
                    </a:lnTo>
                    <a:lnTo>
                      <a:pt x="324" y="527"/>
                    </a:lnTo>
                    <a:lnTo>
                      <a:pt x="336" y="547"/>
                    </a:lnTo>
                    <a:lnTo>
                      <a:pt x="28" y="854"/>
                    </a:lnTo>
                    <a:lnTo>
                      <a:pt x="28" y="854"/>
                    </a:lnTo>
                    <a:lnTo>
                      <a:pt x="22" y="862"/>
                    </a:lnTo>
                    <a:lnTo>
                      <a:pt x="16" y="869"/>
                    </a:lnTo>
                    <a:lnTo>
                      <a:pt x="11" y="878"/>
                    </a:lnTo>
                    <a:lnTo>
                      <a:pt x="7" y="887"/>
                    </a:lnTo>
                    <a:lnTo>
                      <a:pt x="5" y="895"/>
                    </a:lnTo>
                    <a:lnTo>
                      <a:pt x="2" y="904"/>
                    </a:lnTo>
                    <a:lnTo>
                      <a:pt x="0" y="913"/>
                    </a:lnTo>
                    <a:lnTo>
                      <a:pt x="0" y="922"/>
                    </a:lnTo>
                    <a:lnTo>
                      <a:pt x="0" y="932"/>
                    </a:lnTo>
                    <a:lnTo>
                      <a:pt x="2" y="940"/>
                    </a:lnTo>
                    <a:lnTo>
                      <a:pt x="5" y="950"/>
                    </a:lnTo>
                    <a:lnTo>
                      <a:pt x="7" y="958"/>
                    </a:lnTo>
                    <a:lnTo>
                      <a:pt x="11" y="967"/>
                    </a:lnTo>
                    <a:lnTo>
                      <a:pt x="16" y="974"/>
                    </a:lnTo>
                    <a:lnTo>
                      <a:pt x="22" y="982"/>
                    </a:lnTo>
                    <a:lnTo>
                      <a:pt x="28" y="990"/>
                    </a:lnTo>
                    <a:lnTo>
                      <a:pt x="28" y="990"/>
                    </a:lnTo>
                    <a:lnTo>
                      <a:pt x="36" y="996"/>
                    </a:lnTo>
                    <a:lnTo>
                      <a:pt x="43" y="1002"/>
                    </a:lnTo>
                    <a:lnTo>
                      <a:pt x="52" y="1007"/>
                    </a:lnTo>
                    <a:lnTo>
                      <a:pt x="59" y="1011"/>
                    </a:lnTo>
                    <a:lnTo>
                      <a:pt x="69" y="1014"/>
                    </a:lnTo>
                    <a:lnTo>
                      <a:pt x="78" y="1016"/>
                    </a:lnTo>
                    <a:lnTo>
                      <a:pt x="86" y="1017"/>
                    </a:lnTo>
                    <a:lnTo>
                      <a:pt x="96" y="1017"/>
                    </a:lnTo>
                    <a:lnTo>
                      <a:pt x="96" y="1017"/>
                    </a:lnTo>
                    <a:lnTo>
                      <a:pt x="104" y="1017"/>
                    </a:lnTo>
                    <a:lnTo>
                      <a:pt x="114" y="1016"/>
                    </a:lnTo>
                    <a:lnTo>
                      <a:pt x="123" y="1014"/>
                    </a:lnTo>
                    <a:lnTo>
                      <a:pt x="131" y="1011"/>
                    </a:lnTo>
                    <a:lnTo>
                      <a:pt x="140" y="1007"/>
                    </a:lnTo>
                    <a:lnTo>
                      <a:pt x="148" y="1002"/>
                    </a:lnTo>
                    <a:lnTo>
                      <a:pt x="156" y="996"/>
                    </a:lnTo>
                    <a:lnTo>
                      <a:pt x="163" y="990"/>
                    </a:lnTo>
                    <a:lnTo>
                      <a:pt x="470" y="683"/>
                    </a:lnTo>
                    <a:lnTo>
                      <a:pt x="470" y="683"/>
                    </a:lnTo>
                    <a:lnTo>
                      <a:pt x="492" y="693"/>
                    </a:lnTo>
                    <a:lnTo>
                      <a:pt x="512" y="703"/>
                    </a:lnTo>
                    <a:lnTo>
                      <a:pt x="535" y="712"/>
                    </a:lnTo>
                    <a:lnTo>
                      <a:pt x="557" y="718"/>
                    </a:lnTo>
                    <a:lnTo>
                      <a:pt x="580" y="724"/>
                    </a:lnTo>
                    <a:lnTo>
                      <a:pt x="604" y="728"/>
                    </a:lnTo>
                    <a:lnTo>
                      <a:pt x="628" y="731"/>
                    </a:lnTo>
                    <a:lnTo>
                      <a:pt x="653" y="731"/>
                    </a:lnTo>
                    <a:lnTo>
                      <a:pt x="653" y="731"/>
                    </a:lnTo>
                    <a:lnTo>
                      <a:pt x="672" y="731"/>
                    </a:lnTo>
                    <a:lnTo>
                      <a:pt x="690" y="730"/>
                    </a:lnTo>
                    <a:lnTo>
                      <a:pt x="708" y="727"/>
                    </a:lnTo>
                    <a:lnTo>
                      <a:pt x="727" y="723"/>
                    </a:lnTo>
                    <a:lnTo>
                      <a:pt x="744" y="720"/>
                    </a:lnTo>
                    <a:lnTo>
                      <a:pt x="762" y="715"/>
                    </a:lnTo>
                    <a:lnTo>
                      <a:pt x="778" y="709"/>
                    </a:lnTo>
                    <a:lnTo>
                      <a:pt x="795" y="703"/>
                    </a:lnTo>
                    <a:lnTo>
                      <a:pt x="811" y="696"/>
                    </a:lnTo>
                    <a:lnTo>
                      <a:pt x="828" y="687"/>
                    </a:lnTo>
                    <a:lnTo>
                      <a:pt x="843" y="678"/>
                    </a:lnTo>
                    <a:lnTo>
                      <a:pt x="858" y="669"/>
                    </a:lnTo>
                    <a:lnTo>
                      <a:pt x="872" y="659"/>
                    </a:lnTo>
                    <a:lnTo>
                      <a:pt x="886" y="647"/>
                    </a:lnTo>
                    <a:lnTo>
                      <a:pt x="898" y="637"/>
                    </a:lnTo>
                    <a:lnTo>
                      <a:pt x="911" y="624"/>
                    </a:lnTo>
                    <a:lnTo>
                      <a:pt x="924" y="612"/>
                    </a:lnTo>
                    <a:lnTo>
                      <a:pt x="935" y="598"/>
                    </a:lnTo>
                    <a:lnTo>
                      <a:pt x="947" y="584"/>
                    </a:lnTo>
                    <a:lnTo>
                      <a:pt x="956" y="570"/>
                    </a:lnTo>
                    <a:lnTo>
                      <a:pt x="966" y="555"/>
                    </a:lnTo>
                    <a:lnTo>
                      <a:pt x="975" y="540"/>
                    </a:lnTo>
                    <a:lnTo>
                      <a:pt x="983" y="524"/>
                    </a:lnTo>
                    <a:lnTo>
                      <a:pt x="991" y="508"/>
                    </a:lnTo>
                    <a:lnTo>
                      <a:pt x="997" y="492"/>
                    </a:lnTo>
                    <a:lnTo>
                      <a:pt x="1002" y="475"/>
                    </a:lnTo>
                    <a:lnTo>
                      <a:pt x="1008" y="457"/>
                    </a:lnTo>
                    <a:lnTo>
                      <a:pt x="1011" y="439"/>
                    </a:lnTo>
                    <a:lnTo>
                      <a:pt x="1014" y="421"/>
                    </a:lnTo>
                    <a:lnTo>
                      <a:pt x="1018" y="403"/>
                    </a:lnTo>
                    <a:lnTo>
                      <a:pt x="1019" y="384"/>
                    </a:lnTo>
                    <a:lnTo>
                      <a:pt x="1019" y="366"/>
                    </a:lnTo>
                    <a:lnTo>
                      <a:pt x="1019" y="366"/>
                    </a:lnTo>
                    <a:lnTo>
                      <a:pt x="1019" y="347"/>
                    </a:lnTo>
                    <a:lnTo>
                      <a:pt x="1018" y="329"/>
                    </a:lnTo>
                    <a:lnTo>
                      <a:pt x="1014" y="310"/>
                    </a:lnTo>
                    <a:lnTo>
                      <a:pt x="1011" y="292"/>
                    </a:lnTo>
                    <a:lnTo>
                      <a:pt x="1008" y="274"/>
                    </a:lnTo>
                    <a:lnTo>
                      <a:pt x="1002" y="257"/>
                    </a:lnTo>
                    <a:lnTo>
                      <a:pt x="997" y="240"/>
                    </a:lnTo>
                    <a:lnTo>
                      <a:pt x="991" y="223"/>
                    </a:lnTo>
                    <a:lnTo>
                      <a:pt x="983" y="207"/>
                    </a:lnTo>
                    <a:lnTo>
                      <a:pt x="975" y="191"/>
                    </a:lnTo>
                    <a:lnTo>
                      <a:pt x="966" y="176"/>
                    </a:lnTo>
                    <a:lnTo>
                      <a:pt x="956" y="161"/>
                    </a:lnTo>
                    <a:lnTo>
                      <a:pt x="947" y="147"/>
                    </a:lnTo>
                    <a:lnTo>
                      <a:pt x="935" y="133"/>
                    </a:lnTo>
                    <a:lnTo>
                      <a:pt x="924" y="119"/>
                    </a:lnTo>
                    <a:lnTo>
                      <a:pt x="911" y="108"/>
                    </a:lnTo>
                    <a:lnTo>
                      <a:pt x="898" y="95"/>
                    </a:lnTo>
                    <a:lnTo>
                      <a:pt x="886" y="84"/>
                    </a:lnTo>
                    <a:lnTo>
                      <a:pt x="872" y="72"/>
                    </a:lnTo>
                    <a:lnTo>
                      <a:pt x="858" y="63"/>
                    </a:lnTo>
                    <a:lnTo>
                      <a:pt x="843" y="53"/>
                    </a:lnTo>
                    <a:lnTo>
                      <a:pt x="828" y="44"/>
                    </a:lnTo>
                    <a:lnTo>
                      <a:pt x="811" y="36"/>
                    </a:lnTo>
                    <a:lnTo>
                      <a:pt x="795" y="28"/>
                    </a:lnTo>
                    <a:lnTo>
                      <a:pt x="778" y="22"/>
                    </a:lnTo>
                    <a:lnTo>
                      <a:pt x="762" y="16"/>
                    </a:lnTo>
                    <a:lnTo>
                      <a:pt x="744" y="11"/>
                    </a:lnTo>
                    <a:lnTo>
                      <a:pt x="727" y="8"/>
                    </a:lnTo>
                    <a:lnTo>
                      <a:pt x="708" y="5"/>
                    </a:lnTo>
                    <a:lnTo>
                      <a:pt x="690" y="1"/>
                    </a:lnTo>
                    <a:lnTo>
                      <a:pt x="672" y="0"/>
                    </a:lnTo>
                    <a:lnTo>
                      <a:pt x="653" y="0"/>
                    </a:lnTo>
                    <a:lnTo>
                      <a:pt x="653" y="0"/>
                    </a:lnTo>
                    <a:close/>
                    <a:moveTo>
                      <a:pt x="118" y="944"/>
                    </a:moveTo>
                    <a:lnTo>
                      <a:pt x="118" y="944"/>
                    </a:lnTo>
                    <a:lnTo>
                      <a:pt x="112" y="950"/>
                    </a:lnTo>
                    <a:lnTo>
                      <a:pt x="105" y="952"/>
                    </a:lnTo>
                    <a:lnTo>
                      <a:pt x="100" y="954"/>
                    </a:lnTo>
                    <a:lnTo>
                      <a:pt x="96" y="954"/>
                    </a:lnTo>
                    <a:lnTo>
                      <a:pt x="96" y="954"/>
                    </a:lnTo>
                    <a:lnTo>
                      <a:pt x="92" y="954"/>
                    </a:lnTo>
                    <a:lnTo>
                      <a:pt x="86" y="952"/>
                    </a:lnTo>
                    <a:lnTo>
                      <a:pt x="80" y="950"/>
                    </a:lnTo>
                    <a:lnTo>
                      <a:pt x="73" y="944"/>
                    </a:lnTo>
                    <a:lnTo>
                      <a:pt x="73" y="944"/>
                    </a:lnTo>
                    <a:lnTo>
                      <a:pt x="68" y="938"/>
                    </a:lnTo>
                    <a:lnTo>
                      <a:pt x="66" y="933"/>
                    </a:lnTo>
                    <a:lnTo>
                      <a:pt x="65" y="926"/>
                    </a:lnTo>
                    <a:lnTo>
                      <a:pt x="64" y="922"/>
                    </a:lnTo>
                    <a:lnTo>
                      <a:pt x="64" y="922"/>
                    </a:lnTo>
                    <a:lnTo>
                      <a:pt x="65" y="918"/>
                    </a:lnTo>
                    <a:lnTo>
                      <a:pt x="66" y="912"/>
                    </a:lnTo>
                    <a:lnTo>
                      <a:pt x="68" y="906"/>
                    </a:lnTo>
                    <a:lnTo>
                      <a:pt x="73" y="899"/>
                    </a:lnTo>
                    <a:lnTo>
                      <a:pt x="373" y="600"/>
                    </a:lnTo>
                    <a:lnTo>
                      <a:pt x="373" y="600"/>
                    </a:lnTo>
                    <a:lnTo>
                      <a:pt x="383" y="613"/>
                    </a:lnTo>
                    <a:lnTo>
                      <a:pt x="394" y="624"/>
                    </a:lnTo>
                    <a:lnTo>
                      <a:pt x="406" y="635"/>
                    </a:lnTo>
                    <a:lnTo>
                      <a:pt x="418" y="645"/>
                    </a:lnTo>
                    <a:lnTo>
                      <a:pt x="118" y="944"/>
                    </a:lnTo>
                    <a:close/>
                    <a:moveTo>
                      <a:pt x="653" y="668"/>
                    </a:moveTo>
                    <a:lnTo>
                      <a:pt x="653" y="668"/>
                    </a:lnTo>
                    <a:lnTo>
                      <a:pt x="638" y="668"/>
                    </a:lnTo>
                    <a:lnTo>
                      <a:pt x="622" y="667"/>
                    </a:lnTo>
                    <a:lnTo>
                      <a:pt x="607" y="664"/>
                    </a:lnTo>
                    <a:lnTo>
                      <a:pt x="592" y="661"/>
                    </a:lnTo>
                    <a:lnTo>
                      <a:pt x="578" y="658"/>
                    </a:lnTo>
                    <a:lnTo>
                      <a:pt x="563" y="654"/>
                    </a:lnTo>
                    <a:lnTo>
                      <a:pt x="549" y="649"/>
                    </a:lnTo>
                    <a:lnTo>
                      <a:pt x="536" y="644"/>
                    </a:lnTo>
                    <a:lnTo>
                      <a:pt x="522" y="638"/>
                    </a:lnTo>
                    <a:lnTo>
                      <a:pt x="509" y="631"/>
                    </a:lnTo>
                    <a:lnTo>
                      <a:pt x="496" y="624"/>
                    </a:lnTo>
                    <a:lnTo>
                      <a:pt x="484" y="616"/>
                    </a:lnTo>
                    <a:lnTo>
                      <a:pt x="472" y="608"/>
                    </a:lnTo>
                    <a:lnTo>
                      <a:pt x="461" y="599"/>
                    </a:lnTo>
                    <a:lnTo>
                      <a:pt x="450" y="589"/>
                    </a:lnTo>
                    <a:lnTo>
                      <a:pt x="439" y="580"/>
                    </a:lnTo>
                    <a:lnTo>
                      <a:pt x="430" y="569"/>
                    </a:lnTo>
                    <a:lnTo>
                      <a:pt x="420" y="558"/>
                    </a:lnTo>
                    <a:lnTo>
                      <a:pt x="410" y="546"/>
                    </a:lnTo>
                    <a:lnTo>
                      <a:pt x="402" y="535"/>
                    </a:lnTo>
                    <a:lnTo>
                      <a:pt x="394" y="522"/>
                    </a:lnTo>
                    <a:lnTo>
                      <a:pt x="387" y="510"/>
                    </a:lnTo>
                    <a:lnTo>
                      <a:pt x="380" y="496"/>
                    </a:lnTo>
                    <a:lnTo>
                      <a:pt x="374" y="483"/>
                    </a:lnTo>
                    <a:lnTo>
                      <a:pt x="368" y="469"/>
                    </a:lnTo>
                    <a:lnTo>
                      <a:pt x="364" y="455"/>
                    </a:lnTo>
                    <a:lnTo>
                      <a:pt x="360" y="441"/>
                    </a:lnTo>
                    <a:lnTo>
                      <a:pt x="357" y="426"/>
                    </a:lnTo>
                    <a:lnTo>
                      <a:pt x="354" y="411"/>
                    </a:lnTo>
                    <a:lnTo>
                      <a:pt x="352" y="396"/>
                    </a:lnTo>
                    <a:lnTo>
                      <a:pt x="351" y="381"/>
                    </a:lnTo>
                    <a:lnTo>
                      <a:pt x="350" y="366"/>
                    </a:lnTo>
                    <a:lnTo>
                      <a:pt x="350" y="366"/>
                    </a:lnTo>
                    <a:lnTo>
                      <a:pt x="351" y="350"/>
                    </a:lnTo>
                    <a:lnTo>
                      <a:pt x="352" y="335"/>
                    </a:lnTo>
                    <a:lnTo>
                      <a:pt x="354" y="320"/>
                    </a:lnTo>
                    <a:lnTo>
                      <a:pt x="357" y="305"/>
                    </a:lnTo>
                    <a:lnTo>
                      <a:pt x="360" y="290"/>
                    </a:lnTo>
                    <a:lnTo>
                      <a:pt x="364" y="276"/>
                    </a:lnTo>
                    <a:lnTo>
                      <a:pt x="368" y="262"/>
                    </a:lnTo>
                    <a:lnTo>
                      <a:pt x="374" y="248"/>
                    </a:lnTo>
                    <a:lnTo>
                      <a:pt x="380" y="235"/>
                    </a:lnTo>
                    <a:lnTo>
                      <a:pt x="387" y="221"/>
                    </a:lnTo>
                    <a:lnTo>
                      <a:pt x="394" y="209"/>
                    </a:lnTo>
                    <a:lnTo>
                      <a:pt x="402" y="197"/>
                    </a:lnTo>
                    <a:lnTo>
                      <a:pt x="410" y="185"/>
                    </a:lnTo>
                    <a:lnTo>
                      <a:pt x="420" y="173"/>
                    </a:lnTo>
                    <a:lnTo>
                      <a:pt x="430" y="162"/>
                    </a:lnTo>
                    <a:lnTo>
                      <a:pt x="439" y="152"/>
                    </a:lnTo>
                    <a:lnTo>
                      <a:pt x="450" y="142"/>
                    </a:lnTo>
                    <a:lnTo>
                      <a:pt x="461" y="132"/>
                    </a:lnTo>
                    <a:lnTo>
                      <a:pt x="472" y="124"/>
                    </a:lnTo>
                    <a:lnTo>
                      <a:pt x="484" y="115"/>
                    </a:lnTo>
                    <a:lnTo>
                      <a:pt x="496" y="108"/>
                    </a:lnTo>
                    <a:lnTo>
                      <a:pt x="509" y="100"/>
                    </a:lnTo>
                    <a:lnTo>
                      <a:pt x="522" y="94"/>
                    </a:lnTo>
                    <a:lnTo>
                      <a:pt x="536" y="87"/>
                    </a:lnTo>
                    <a:lnTo>
                      <a:pt x="549" y="82"/>
                    </a:lnTo>
                    <a:lnTo>
                      <a:pt x="563" y="78"/>
                    </a:lnTo>
                    <a:lnTo>
                      <a:pt x="578" y="73"/>
                    </a:lnTo>
                    <a:lnTo>
                      <a:pt x="592" y="70"/>
                    </a:lnTo>
                    <a:lnTo>
                      <a:pt x="607" y="67"/>
                    </a:lnTo>
                    <a:lnTo>
                      <a:pt x="622" y="65"/>
                    </a:lnTo>
                    <a:lnTo>
                      <a:pt x="638" y="64"/>
                    </a:lnTo>
                    <a:lnTo>
                      <a:pt x="653" y="64"/>
                    </a:lnTo>
                    <a:lnTo>
                      <a:pt x="653" y="64"/>
                    </a:lnTo>
                    <a:lnTo>
                      <a:pt x="669" y="64"/>
                    </a:lnTo>
                    <a:lnTo>
                      <a:pt x="684" y="65"/>
                    </a:lnTo>
                    <a:lnTo>
                      <a:pt x="699" y="67"/>
                    </a:lnTo>
                    <a:lnTo>
                      <a:pt x="714" y="70"/>
                    </a:lnTo>
                    <a:lnTo>
                      <a:pt x="729" y="73"/>
                    </a:lnTo>
                    <a:lnTo>
                      <a:pt x="743" y="78"/>
                    </a:lnTo>
                    <a:lnTo>
                      <a:pt x="757" y="82"/>
                    </a:lnTo>
                    <a:lnTo>
                      <a:pt x="771" y="87"/>
                    </a:lnTo>
                    <a:lnTo>
                      <a:pt x="784" y="94"/>
                    </a:lnTo>
                    <a:lnTo>
                      <a:pt x="796" y="100"/>
                    </a:lnTo>
                    <a:lnTo>
                      <a:pt x="809" y="108"/>
                    </a:lnTo>
                    <a:lnTo>
                      <a:pt x="822" y="115"/>
                    </a:lnTo>
                    <a:lnTo>
                      <a:pt x="834" y="124"/>
                    </a:lnTo>
                    <a:lnTo>
                      <a:pt x="845" y="132"/>
                    </a:lnTo>
                    <a:lnTo>
                      <a:pt x="857" y="142"/>
                    </a:lnTo>
                    <a:lnTo>
                      <a:pt x="866" y="152"/>
                    </a:lnTo>
                    <a:lnTo>
                      <a:pt x="877" y="162"/>
                    </a:lnTo>
                    <a:lnTo>
                      <a:pt x="887" y="173"/>
                    </a:lnTo>
                    <a:lnTo>
                      <a:pt x="895" y="185"/>
                    </a:lnTo>
                    <a:lnTo>
                      <a:pt x="904" y="197"/>
                    </a:lnTo>
                    <a:lnTo>
                      <a:pt x="911" y="209"/>
                    </a:lnTo>
                    <a:lnTo>
                      <a:pt x="919" y="221"/>
                    </a:lnTo>
                    <a:lnTo>
                      <a:pt x="925" y="235"/>
                    </a:lnTo>
                    <a:lnTo>
                      <a:pt x="932" y="248"/>
                    </a:lnTo>
                    <a:lnTo>
                      <a:pt x="937" y="262"/>
                    </a:lnTo>
                    <a:lnTo>
                      <a:pt x="941" y="276"/>
                    </a:lnTo>
                    <a:lnTo>
                      <a:pt x="946" y="290"/>
                    </a:lnTo>
                    <a:lnTo>
                      <a:pt x="949" y="305"/>
                    </a:lnTo>
                    <a:lnTo>
                      <a:pt x="952" y="320"/>
                    </a:lnTo>
                    <a:lnTo>
                      <a:pt x="954" y="335"/>
                    </a:lnTo>
                    <a:lnTo>
                      <a:pt x="955" y="350"/>
                    </a:lnTo>
                    <a:lnTo>
                      <a:pt x="955" y="366"/>
                    </a:lnTo>
                    <a:lnTo>
                      <a:pt x="955" y="366"/>
                    </a:lnTo>
                    <a:lnTo>
                      <a:pt x="955" y="381"/>
                    </a:lnTo>
                    <a:lnTo>
                      <a:pt x="954" y="396"/>
                    </a:lnTo>
                    <a:lnTo>
                      <a:pt x="952" y="411"/>
                    </a:lnTo>
                    <a:lnTo>
                      <a:pt x="949" y="426"/>
                    </a:lnTo>
                    <a:lnTo>
                      <a:pt x="946" y="441"/>
                    </a:lnTo>
                    <a:lnTo>
                      <a:pt x="941" y="455"/>
                    </a:lnTo>
                    <a:lnTo>
                      <a:pt x="937" y="469"/>
                    </a:lnTo>
                    <a:lnTo>
                      <a:pt x="932" y="483"/>
                    </a:lnTo>
                    <a:lnTo>
                      <a:pt x="925" y="496"/>
                    </a:lnTo>
                    <a:lnTo>
                      <a:pt x="919" y="510"/>
                    </a:lnTo>
                    <a:lnTo>
                      <a:pt x="911" y="522"/>
                    </a:lnTo>
                    <a:lnTo>
                      <a:pt x="904" y="535"/>
                    </a:lnTo>
                    <a:lnTo>
                      <a:pt x="895" y="546"/>
                    </a:lnTo>
                    <a:lnTo>
                      <a:pt x="887" y="558"/>
                    </a:lnTo>
                    <a:lnTo>
                      <a:pt x="877" y="569"/>
                    </a:lnTo>
                    <a:lnTo>
                      <a:pt x="866" y="580"/>
                    </a:lnTo>
                    <a:lnTo>
                      <a:pt x="857" y="589"/>
                    </a:lnTo>
                    <a:lnTo>
                      <a:pt x="845" y="599"/>
                    </a:lnTo>
                    <a:lnTo>
                      <a:pt x="834" y="608"/>
                    </a:lnTo>
                    <a:lnTo>
                      <a:pt x="822" y="616"/>
                    </a:lnTo>
                    <a:lnTo>
                      <a:pt x="809" y="624"/>
                    </a:lnTo>
                    <a:lnTo>
                      <a:pt x="796" y="631"/>
                    </a:lnTo>
                    <a:lnTo>
                      <a:pt x="784" y="638"/>
                    </a:lnTo>
                    <a:lnTo>
                      <a:pt x="771" y="644"/>
                    </a:lnTo>
                    <a:lnTo>
                      <a:pt x="757" y="649"/>
                    </a:lnTo>
                    <a:lnTo>
                      <a:pt x="743" y="654"/>
                    </a:lnTo>
                    <a:lnTo>
                      <a:pt x="729" y="658"/>
                    </a:lnTo>
                    <a:lnTo>
                      <a:pt x="714" y="661"/>
                    </a:lnTo>
                    <a:lnTo>
                      <a:pt x="699" y="664"/>
                    </a:lnTo>
                    <a:lnTo>
                      <a:pt x="684" y="667"/>
                    </a:lnTo>
                    <a:lnTo>
                      <a:pt x="669" y="668"/>
                    </a:lnTo>
                    <a:lnTo>
                      <a:pt x="653" y="668"/>
                    </a:lnTo>
                    <a:lnTo>
                      <a:pt x="653" y="668"/>
                    </a:lnTo>
                    <a:close/>
                    <a:moveTo>
                      <a:pt x="820" y="193"/>
                    </a:moveTo>
                    <a:lnTo>
                      <a:pt x="820" y="193"/>
                    </a:lnTo>
                    <a:lnTo>
                      <a:pt x="816" y="190"/>
                    </a:lnTo>
                    <a:lnTo>
                      <a:pt x="810" y="187"/>
                    </a:lnTo>
                    <a:lnTo>
                      <a:pt x="804" y="185"/>
                    </a:lnTo>
                    <a:lnTo>
                      <a:pt x="798" y="185"/>
                    </a:lnTo>
                    <a:lnTo>
                      <a:pt x="792" y="185"/>
                    </a:lnTo>
                    <a:lnTo>
                      <a:pt x="786" y="187"/>
                    </a:lnTo>
                    <a:lnTo>
                      <a:pt x="780" y="190"/>
                    </a:lnTo>
                    <a:lnTo>
                      <a:pt x="775" y="193"/>
                    </a:lnTo>
                    <a:lnTo>
                      <a:pt x="775" y="193"/>
                    </a:lnTo>
                    <a:lnTo>
                      <a:pt x="772" y="199"/>
                    </a:lnTo>
                    <a:lnTo>
                      <a:pt x="769" y="204"/>
                    </a:lnTo>
                    <a:lnTo>
                      <a:pt x="766" y="211"/>
                    </a:lnTo>
                    <a:lnTo>
                      <a:pt x="766" y="216"/>
                    </a:lnTo>
                    <a:lnTo>
                      <a:pt x="766" y="222"/>
                    </a:lnTo>
                    <a:lnTo>
                      <a:pt x="769" y="229"/>
                    </a:lnTo>
                    <a:lnTo>
                      <a:pt x="772" y="234"/>
                    </a:lnTo>
                    <a:lnTo>
                      <a:pt x="775" y="238"/>
                    </a:lnTo>
                    <a:lnTo>
                      <a:pt x="775" y="238"/>
                    </a:lnTo>
                    <a:lnTo>
                      <a:pt x="788" y="252"/>
                    </a:lnTo>
                    <a:lnTo>
                      <a:pt x="799" y="267"/>
                    </a:lnTo>
                    <a:lnTo>
                      <a:pt x="807" y="282"/>
                    </a:lnTo>
                    <a:lnTo>
                      <a:pt x="815" y="299"/>
                    </a:lnTo>
                    <a:lnTo>
                      <a:pt x="820" y="315"/>
                    </a:lnTo>
                    <a:lnTo>
                      <a:pt x="824" y="332"/>
                    </a:lnTo>
                    <a:lnTo>
                      <a:pt x="828" y="348"/>
                    </a:lnTo>
                    <a:lnTo>
                      <a:pt x="828" y="366"/>
                    </a:lnTo>
                    <a:lnTo>
                      <a:pt x="828" y="383"/>
                    </a:lnTo>
                    <a:lnTo>
                      <a:pt x="824" y="399"/>
                    </a:lnTo>
                    <a:lnTo>
                      <a:pt x="820" y="417"/>
                    </a:lnTo>
                    <a:lnTo>
                      <a:pt x="815" y="433"/>
                    </a:lnTo>
                    <a:lnTo>
                      <a:pt x="807" y="449"/>
                    </a:lnTo>
                    <a:lnTo>
                      <a:pt x="799" y="464"/>
                    </a:lnTo>
                    <a:lnTo>
                      <a:pt x="788" y="479"/>
                    </a:lnTo>
                    <a:lnTo>
                      <a:pt x="775" y="493"/>
                    </a:lnTo>
                    <a:lnTo>
                      <a:pt x="775" y="493"/>
                    </a:lnTo>
                    <a:lnTo>
                      <a:pt x="772" y="497"/>
                    </a:lnTo>
                    <a:lnTo>
                      <a:pt x="769" y="502"/>
                    </a:lnTo>
                    <a:lnTo>
                      <a:pt x="766" y="509"/>
                    </a:lnTo>
                    <a:lnTo>
                      <a:pt x="766" y="515"/>
                    </a:lnTo>
                    <a:lnTo>
                      <a:pt x="766" y="521"/>
                    </a:lnTo>
                    <a:lnTo>
                      <a:pt x="769" y="527"/>
                    </a:lnTo>
                    <a:lnTo>
                      <a:pt x="772" y="532"/>
                    </a:lnTo>
                    <a:lnTo>
                      <a:pt x="775" y="538"/>
                    </a:lnTo>
                    <a:lnTo>
                      <a:pt x="775" y="538"/>
                    </a:lnTo>
                    <a:lnTo>
                      <a:pt x="780" y="541"/>
                    </a:lnTo>
                    <a:lnTo>
                      <a:pt x="786" y="544"/>
                    </a:lnTo>
                    <a:lnTo>
                      <a:pt x="792" y="546"/>
                    </a:lnTo>
                    <a:lnTo>
                      <a:pt x="798" y="546"/>
                    </a:lnTo>
                    <a:lnTo>
                      <a:pt x="798" y="546"/>
                    </a:lnTo>
                    <a:lnTo>
                      <a:pt x="804" y="546"/>
                    </a:lnTo>
                    <a:lnTo>
                      <a:pt x="810" y="544"/>
                    </a:lnTo>
                    <a:lnTo>
                      <a:pt x="816" y="541"/>
                    </a:lnTo>
                    <a:lnTo>
                      <a:pt x="820" y="538"/>
                    </a:lnTo>
                    <a:lnTo>
                      <a:pt x="820" y="538"/>
                    </a:lnTo>
                    <a:lnTo>
                      <a:pt x="837" y="518"/>
                    </a:lnTo>
                    <a:lnTo>
                      <a:pt x="851" y="499"/>
                    </a:lnTo>
                    <a:lnTo>
                      <a:pt x="864" y="479"/>
                    </a:lnTo>
                    <a:lnTo>
                      <a:pt x="874" y="457"/>
                    </a:lnTo>
                    <a:lnTo>
                      <a:pt x="881" y="435"/>
                    </a:lnTo>
                    <a:lnTo>
                      <a:pt x="887" y="412"/>
                    </a:lnTo>
                    <a:lnTo>
                      <a:pt x="891" y="389"/>
                    </a:lnTo>
                    <a:lnTo>
                      <a:pt x="892" y="366"/>
                    </a:lnTo>
                    <a:lnTo>
                      <a:pt x="891" y="343"/>
                    </a:lnTo>
                    <a:lnTo>
                      <a:pt x="887" y="319"/>
                    </a:lnTo>
                    <a:lnTo>
                      <a:pt x="881" y="296"/>
                    </a:lnTo>
                    <a:lnTo>
                      <a:pt x="874" y="274"/>
                    </a:lnTo>
                    <a:lnTo>
                      <a:pt x="864" y="252"/>
                    </a:lnTo>
                    <a:lnTo>
                      <a:pt x="851" y="232"/>
                    </a:lnTo>
                    <a:lnTo>
                      <a:pt x="837" y="213"/>
                    </a:lnTo>
                    <a:lnTo>
                      <a:pt x="820" y="193"/>
                    </a:lnTo>
                    <a:lnTo>
                      <a:pt x="820" y="193"/>
                    </a:lnTo>
                    <a:close/>
                  </a:path>
                </a:pathLst>
              </a:custGeom>
              <a:solidFill>
                <a:schemeClr val="bg1"/>
              </a:solidFill>
              <a:ln>
                <a:noFill/>
              </a:ln>
            </p:spPr>
            <p:txBody>
              <a:bodyPr vert="horz" wrap="square" lIns="91440" tIns="45720" rIns="91440" bIns="45720" numCol="1" anchor="t" anchorCtr="0" compatLnSpc="1"/>
              <a:lstStyle/>
              <a:p>
                <a:pPr>
                  <a:lnSpc>
                    <a:spcPct val="120000"/>
                  </a:lnSpc>
                </a:pPr>
                <a:endParaRPr lang="zh-CN" altLang="en-US">
                  <a:cs typeface="+mn-ea"/>
                  <a:sym typeface="+mn-lt"/>
                </a:endParaRPr>
              </a:p>
            </p:txBody>
          </p:sp>
        </p:grpSp>
      </p:grpSp>
      <p:grpSp>
        <p:nvGrpSpPr>
          <p:cNvPr id="42" name="组合 41"/>
          <p:cNvGrpSpPr/>
          <p:nvPr/>
        </p:nvGrpSpPr>
        <p:grpSpPr>
          <a:xfrm>
            <a:off x="0" y="203648"/>
            <a:ext cx="4319228" cy="583565"/>
            <a:chOff x="0" y="245553"/>
            <a:chExt cx="4319228" cy="583565"/>
          </a:xfrm>
        </p:grpSpPr>
        <p:sp>
          <p:nvSpPr>
            <p:cNvPr id="45" name="文本框 25"/>
            <p:cNvSpPr txBox="1"/>
            <p:nvPr/>
          </p:nvSpPr>
          <p:spPr>
            <a:xfrm>
              <a:off x="722588" y="245553"/>
              <a:ext cx="3596640" cy="583565"/>
            </a:xfrm>
            <a:prstGeom prst="rect">
              <a:avLst/>
            </a:prstGeom>
            <a:noFill/>
          </p:spPr>
          <p:txBody>
            <a:bodyPr wrap="none" rtlCol="0">
              <a:spAutoFit/>
              <a:scene3d>
                <a:camera prst="orthographicFront"/>
                <a:lightRig rig="threePt" dir="t"/>
              </a:scene3d>
              <a:sp3d contourW="12700"/>
            </a:bodyPr>
            <a:lstStyle/>
            <a:p>
              <a:pPr algn="l">
                <a:lnSpc>
                  <a:spcPct val="120000"/>
                </a:lnSpc>
                <a:spcAft>
                  <a:spcPts val="0"/>
                </a:spcAft>
                <a:buClr>
                  <a:schemeClr val="accent1">
                    <a:lumMod val="75000"/>
                  </a:schemeClr>
                </a:buClr>
                <a:buSzPct val="145000"/>
                <a:buFont typeface="Arial" panose="020B0604020202020204"/>
              </a:pPr>
              <a:r>
                <a:rPr lang="zh-CN" altLang="en-US" sz="2665" b="1" dirty="0">
                  <a:solidFill>
                    <a:sysClr val="windowText" lastClr="000000"/>
                  </a:solidFill>
                  <a:cs typeface="+mn-ea"/>
                  <a:sym typeface="+mn-lt"/>
                </a:rPr>
                <a:t>与现有DBMS模糊器比较</a:t>
              </a:r>
              <a:endParaRPr lang="zh-CN" altLang="en-US" sz="2665" b="1" spc="400" dirty="0">
                <a:ea typeface="思源黑体 CN Medium" panose="020B0600000000000000" pitchFamily="34" charset="-122"/>
                <a:cs typeface="+mn-ea"/>
                <a:sym typeface="+mn-lt"/>
              </a:endParaRPr>
            </a:p>
          </p:txBody>
        </p:sp>
        <p:sp>
          <p:nvSpPr>
            <p:cNvPr id="46" name="矩形 45"/>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37" presetClass="entr" presetSubtype="0" fill="hold" nodeType="after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1000"/>
                                        <p:tgtEl>
                                          <p:spTgt spid="35"/>
                                        </p:tgtEl>
                                      </p:cBhvr>
                                    </p:animEffect>
                                    <p:anim calcmode="lin" valueType="num">
                                      <p:cBhvr>
                                        <p:cTn id="13" dur="1000" fill="hold"/>
                                        <p:tgtEl>
                                          <p:spTgt spid="35"/>
                                        </p:tgtEl>
                                        <p:attrNameLst>
                                          <p:attrName>ppt_x</p:attrName>
                                        </p:attrNameLst>
                                      </p:cBhvr>
                                      <p:tavLst>
                                        <p:tav tm="0">
                                          <p:val>
                                            <p:strVal val="#ppt_x"/>
                                          </p:val>
                                        </p:tav>
                                        <p:tav tm="100000">
                                          <p:val>
                                            <p:strVal val="#ppt_x"/>
                                          </p:val>
                                        </p:tav>
                                      </p:tavLst>
                                    </p:anim>
                                    <p:anim calcmode="lin" valueType="num">
                                      <p:cBhvr>
                                        <p:cTn id="14" dur="900" decel="100000" fill="hold"/>
                                        <p:tgtEl>
                                          <p:spTgt spid="35"/>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35"/>
                                        </p:tgtEl>
                                        <p:attrNameLst>
                                          <p:attrName>ppt_y</p:attrName>
                                        </p:attrNameLst>
                                      </p:cBhvr>
                                      <p:tavLst>
                                        <p:tav tm="0">
                                          <p:val>
                                            <p:strVal val="#ppt_y-.03"/>
                                          </p:val>
                                        </p:tav>
                                        <p:tav tm="100000">
                                          <p:val>
                                            <p:strVal val="#ppt_y"/>
                                          </p:val>
                                        </p:tav>
                                      </p:tavLst>
                                    </p:anim>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1000"/>
                                        <p:tgtEl>
                                          <p:spTgt spid="28"/>
                                        </p:tgtEl>
                                      </p:cBhvr>
                                    </p:animEffect>
                                    <p:anim calcmode="lin" valueType="num">
                                      <p:cBhvr>
                                        <p:cTn id="20" dur="1000" fill="hold"/>
                                        <p:tgtEl>
                                          <p:spTgt spid="28"/>
                                        </p:tgtEl>
                                        <p:attrNameLst>
                                          <p:attrName>ppt_x</p:attrName>
                                        </p:attrNameLst>
                                      </p:cBhvr>
                                      <p:tavLst>
                                        <p:tav tm="0">
                                          <p:val>
                                            <p:strVal val="#ppt_x"/>
                                          </p:val>
                                        </p:tav>
                                        <p:tav tm="100000">
                                          <p:val>
                                            <p:strVal val="#ppt_x"/>
                                          </p:val>
                                        </p:tav>
                                      </p:tavLst>
                                    </p:anim>
                                    <p:anim calcmode="lin" valueType="num">
                                      <p:cBhvr>
                                        <p:cTn id="21" dur="1000" fill="hold"/>
                                        <p:tgtEl>
                                          <p:spTgt spid="28"/>
                                        </p:tgtEl>
                                        <p:attrNameLst>
                                          <p:attrName>ppt_y</p:attrName>
                                        </p:attrNameLst>
                                      </p:cBhvr>
                                      <p:tavLst>
                                        <p:tav tm="0">
                                          <p:val>
                                            <p:strVal val="#ppt_y+.1"/>
                                          </p:val>
                                        </p:tav>
                                        <p:tav tm="100000">
                                          <p:val>
                                            <p:strVal val="#ppt_y"/>
                                          </p:val>
                                        </p:tav>
                                      </p:tavLst>
                                    </p:anim>
                                  </p:childTnLst>
                                </p:cTn>
                              </p:par>
                            </p:childTnLst>
                          </p:cTn>
                        </p:par>
                        <p:par>
                          <p:cTn id="22" fill="hold">
                            <p:stCondLst>
                              <p:cond delay="2500"/>
                            </p:stCondLst>
                            <p:childTnLst>
                              <p:par>
                                <p:cTn id="23" presetID="12" presetClass="entr" presetSubtype="8"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p:tgtEl>
                                          <p:spTgt spid="8"/>
                                        </p:tgtEl>
                                        <p:attrNameLst>
                                          <p:attrName>ppt_x</p:attrName>
                                        </p:attrNameLst>
                                      </p:cBhvr>
                                      <p:tavLst>
                                        <p:tav tm="0">
                                          <p:val>
                                            <p:strVal val="#ppt_x-#ppt_w*1.125000"/>
                                          </p:val>
                                        </p:tav>
                                        <p:tav tm="100000">
                                          <p:val>
                                            <p:strVal val="#ppt_x"/>
                                          </p:val>
                                        </p:tav>
                                      </p:tavLst>
                                    </p:anim>
                                    <p:animEffect transition="in" filter="wipe(right)">
                                      <p:cBhvr>
                                        <p:cTn id="26" dur="500"/>
                                        <p:tgtEl>
                                          <p:spTgt spid="8"/>
                                        </p:tgtEl>
                                      </p:cBhvr>
                                    </p:animEffect>
                                  </p:childTnLst>
                                </p:cTn>
                              </p:par>
                            </p:childTnLst>
                          </p:cTn>
                        </p:par>
                        <p:par>
                          <p:cTn id="27" fill="hold">
                            <p:stCondLst>
                              <p:cond delay="3000"/>
                            </p:stCondLst>
                            <p:childTnLst>
                              <p:par>
                                <p:cTn id="28" presetID="12" presetClass="entr" presetSubtype="8" fill="hold"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p:tgtEl>
                                          <p:spTgt spid="13"/>
                                        </p:tgtEl>
                                        <p:attrNameLst>
                                          <p:attrName>ppt_x</p:attrName>
                                        </p:attrNameLst>
                                      </p:cBhvr>
                                      <p:tavLst>
                                        <p:tav tm="0">
                                          <p:val>
                                            <p:strVal val="#ppt_x-#ppt_w*1.125000"/>
                                          </p:val>
                                        </p:tav>
                                        <p:tav tm="100000">
                                          <p:val>
                                            <p:strVal val="#ppt_x"/>
                                          </p:val>
                                        </p:tav>
                                      </p:tavLst>
                                    </p:anim>
                                    <p:animEffect transition="in" filter="wipe(right)">
                                      <p:cBhvr>
                                        <p:cTn id="31" dur="500"/>
                                        <p:tgtEl>
                                          <p:spTgt spid="13"/>
                                        </p:tgtEl>
                                      </p:cBhvr>
                                    </p:animEffect>
                                  </p:childTnLst>
                                </p:cTn>
                              </p:par>
                            </p:childTnLst>
                          </p:cTn>
                        </p:par>
                        <p:par>
                          <p:cTn id="32" fill="hold">
                            <p:stCondLst>
                              <p:cond delay="3500"/>
                            </p:stCondLst>
                            <p:childTnLst>
                              <p:par>
                                <p:cTn id="33" presetID="12" presetClass="entr" presetSubtype="8" fill="hold" nodeType="afterEffect">
                                  <p:stCondLst>
                                    <p:cond delay="0"/>
                                  </p:stCondLst>
                                  <p:childTnLst>
                                    <p:set>
                                      <p:cBhvr>
                                        <p:cTn id="34" dur="1" fill="hold">
                                          <p:stCondLst>
                                            <p:cond delay="0"/>
                                          </p:stCondLst>
                                        </p:cTn>
                                        <p:tgtEl>
                                          <p:spTgt spid="18"/>
                                        </p:tgtEl>
                                        <p:attrNameLst>
                                          <p:attrName>style.visibility</p:attrName>
                                        </p:attrNameLst>
                                      </p:cBhvr>
                                      <p:to>
                                        <p:strVal val="visible"/>
                                      </p:to>
                                    </p:set>
                                    <p:anim calcmode="lin" valueType="num">
                                      <p:cBhvr additive="base">
                                        <p:cTn id="35" dur="500"/>
                                        <p:tgtEl>
                                          <p:spTgt spid="18"/>
                                        </p:tgtEl>
                                        <p:attrNameLst>
                                          <p:attrName>ppt_x</p:attrName>
                                        </p:attrNameLst>
                                      </p:cBhvr>
                                      <p:tavLst>
                                        <p:tav tm="0">
                                          <p:val>
                                            <p:strVal val="#ppt_x-#ppt_w*1.125000"/>
                                          </p:val>
                                        </p:tav>
                                        <p:tav tm="100000">
                                          <p:val>
                                            <p:strVal val="#ppt_x"/>
                                          </p:val>
                                        </p:tav>
                                      </p:tavLst>
                                    </p:anim>
                                    <p:animEffect transition="in" filter="wipe(right)">
                                      <p:cBhvr>
                                        <p:cTn id="36" dur="500"/>
                                        <p:tgtEl>
                                          <p:spTgt spid="18"/>
                                        </p:tgtEl>
                                      </p:cBhvr>
                                    </p:animEffect>
                                  </p:childTnLst>
                                </p:cTn>
                              </p:par>
                            </p:childTnLst>
                          </p:cTn>
                        </p:par>
                        <p:par>
                          <p:cTn id="37" fill="hold">
                            <p:stCondLst>
                              <p:cond delay="4000"/>
                            </p:stCondLst>
                            <p:childTnLst>
                              <p:par>
                                <p:cTn id="38" presetID="12" presetClass="entr" presetSubtype="8" fill="hold" nodeType="afterEffect">
                                  <p:stCondLst>
                                    <p:cond delay="0"/>
                                  </p:stCondLst>
                                  <p:childTnLst>
                                    <p:set>
                                      <p:cBhvr>
                                        <p:cTn id="39" dur="1" fill="hold">
                                          <p:stCondLst>
                                            <p:cond delay="0"/>
                                          </p:stCondLst>
                                        </p:cTn>
                                        <p:tgtEl>
                                          <p:spTgt spid="23"/>
                                        </p:tgtEl>
                                        <p:attrNameLst>
                                          <p:attrName>style.visibility</p:attrName>
                                        </p:attrNameLst>
                                      </p:cBhvr>
                                      <p:to>
                                        <p:strVal val="visible"/>
                                      </p:to>
                                    </p:set>
                                    <p:anim calcmode="lin" valueType="num">
                                      <p:cBhvr additive="base">
                                        <p:cTn id="40" dur="500"/>
                                        <p:tgtEl>
                                          <p:spTgt spid="23"/>
                                        </p:tgtEl>
                                        <p:attrNameLst>
                                          <p:attrName>ppt_x</p:attrName>
                                        </p:attrNameLst>
                                      </p:cBhvr>
                                      <p:tavLst>
                                        <p:tav tm="0">
                                          <p:val>
                                            <p:strVal val="#ppt_x-#ppt_w*1.125000"/>
                                          </p:val>
                                        </p:tav>
                                        <p:tav tm="100000">
                                          <p:val>
                                            <p:strVal val="#ppt_x"/>
                                          </p:val>
                                        </p:tav>
                                      </p:tavLst>
                                    </p:anim>
                                    <p:animEffect transition="in" filter="wipe(right)">
                                      <p:cBhvr>
                                        <p:cTn id="4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p:cNvSpPr txBox="1"/>
          <p:nvPr/>
        </p:nvSpPr>
        <p:spPr>
          <a:xfrm>
            <a:off x="1766094" y="5320110"/>
            <a:ext cx="8722394" cy="405130"/>
          </a:xfrm>
          <a:prstGeom prst="rect">
            <a:avLst/>
          </a:prstGeom>
          <a:noFill/>
        </p:spPr>
        <p:txBody>
          <a:bodyPr wrap="square" lIns="0" tIns="0" rIns="0" bIns="0" rtlCol="0">
            <a:spAutoFit/>
          </a:bodyPr>
          <a:lstStyle/>
          <a:p>
            <a:pPr algn="ctr">
              <a:lnSpc>
                <a:spcPct val="120000"/>
              </a:lnSpc>
            </a:pPr>
            <a:r>
              <a:rPr lang="zh-CN" sz="1100" dirty="0">
                <a:cs typeface="+mn-ea"/>
                <a:sym typeface="+mn-lt"/>
              </a:rPr>
              <a:t>相比于目前的</a:t>
            </a:r>
            <a:r>
              <a:rPr lang="zh-CN" altLang="en-US" sz="1100" dirty="0" smtClean="0">
                <a:cs typeface="+mn-ea"/>
                <a:sym typeface="+mn-lt"/>
              </a:rPr>
              <a:t>SQLsmith和</a:t>
            </a:r>
            <a:r>
              <a:rPr lang="en-US" altLang="zh-CN" sz="1100" dirty="0" smtClean="0">
                <a:cs typeface="+mn-ea"/>
                <a:sym typeface="+mn-lt"/>
              </a:rPr>
              <a:t>S</a:t>
            </a:r>
            <a:r>
              <a:rPr lang="zh-CN" altLang="en-US" sz="1100" dirty="0" smtClean="0">
                <a:cs typeface="+mn-ea"/>
                <a:sym typeface="+mn-lt"/>
              </a:rPr>
              <a:t>QUIRREL模糊器，</a:t>
            </a:r>
            <a:r>
              <a:rPr lang="en-US" altLang="zh-CN" sz="1100" dirty="0" smtClean="0">
                <a:cs typeface="+mn-ea"/>
                <a:sym typeface="+mn-lt"/>
              </a:rPr>
              <a:t>DynSQL</a:t>
            </a:r>
            <a:r>
              <a:rPr lang="zh-CN" altLang="en-US" sz="1100" dirty="0" smtClean="0">
                <a:cs typeface="+mn-ea"/>
                <a:sym typeface="+mn-lt"/>
              </a:rPr>
              <a:t>可以生成更复杂的语句，以此覆盖DBMS代码的更深层逻辑，且查询可以包含更多的语句。</a:t>
            </a:r>
            <a:endParaRPr lang="zh-CN" altLang="en-US" sz="1100" dirty="0" smtClean="0">
              <a:cs typeface="+mn-ea"/>
              <a:sym typeface="+mn-lt"/>
            </a:endParaRPr>
          </a:p>
          <a:p>
            <a:pPr algn="ctr">
              <a:lnSpc>
                <a:spcPct val="120000"/>
              </a:lnSpc>
            </a:pPr>
            <a:r>
              <a:rPr lang="zh-CN" altLang="en-US" sz="1100" dirty="0" smtClean="0">
                <a:cs typeface="+mn-ea"/>
                <a:sym typeface="+mn-lt"/>
              </a:rPr>
              <a:t>在查询和语句的有效性、代码覆盖率、</a:t>
            </a:r>
            <a:r>
              <a:rPr lang="en-US" altLang="zh-CN" sz="1100" dirty="0" smtClean="0">
                <a:cs typeface="+mn-ea"/>
                <a:sym typeface="+mn-lt"/>
              </a:rPr>
              <a:t>BUG</a:t>
            </a:r>
            <a:r>
              <a:rPr lang="zh-CN" altLang="en-US" sz="1100" dirty="0" smtClean="0">
                <a:cs typeface="+mn-ea"/>
                <a:sym typeface="+mn-lt"/>
              </a:rPr>
              <a:t>检测和提高查询的复杂性方面均优于现有的</a:t>
            </a:r>
            <a:r>
              <a:rPr lang="en-US" altLang="zh-CN" sz="1100" dirty="0" smtClean="0">
                <a:cs typeface="+mn-ea"/>
                <a:sym typeface="+mn-lt"/>
              </a:rPr>
              <a:t>DBMS</a:t>
            </a:r>
            <a:r>
              <a:rPr lang="zh-CN" altLang="en-US" sz="1100" dirty="0" smtClean="0">
                <a:cs typeface="+mn-ea"/>
                <a:sym typeface="+mn-lt"/>
              </a:rPr>
              <a:t>模糊器。</a:t>
            </a:r>
            <a:endParaRPr lang="zh-CN" altLang="en-US" sz="1100" dirty="0" smtClean="0">
              <a:cs typeface="+mn-ea"/>
              <a:sym typeface="+mn-lt"/>
            </a:endParaRPr>
          </a:p>
        </p:txBody>
      </p:sp>
      <p:grpSp>
        <p:nvGrpSpPr>
          <p:cNvPr id="41" name="组合 40"/>
          <p:cNvGrpSpPr/>
          <p:nvPr/>
        </p:nvGrpSpPr>
        <p:grpSpPr>
          <a:xfrm>
            <a:off x="0" y="203648"/>
            <a:ext cx="5001218" cy="583565"/>
            <a:chOff x="0" y="245553"/>
            <a:chExt cx="5001218" cy="583565"/>
          </a:xfrm>
        </p:grpSpPr>
        <p:sp>
          <p:nvSpPr>
            <p:cNvPr id="44" name="文本框 25"/>
            <p:cNvSpPr txBox="1"/>
            <p:nvPr/>
          </p:nvSpPr>
          <p:spPr>
            <a:xfrm>
              <a:off x="722588" y="245553"/>
              <a:ext cx="4278630" cy="583565"/>
            </a:xfrm>
            <a:prstGeom prst="rect">
              <a:avLst/>
            </a:prstGeom>
            <a:noFill/>
          </p:spPr>
          <p:txBody>
            <a:bodyPr wrap="none" rtlCol="0">
              <a:spAutoFit/>
              <a:scene3d>
                <a:camera prst="orthographicFront"/>
                <a:lightRig rig="threePt" dir="t"/>
              </a:scene3d>
              <a:sp3d contourW="12700"/>
            </a:bodyPr>
            <a:lstStyle/>
            <a:p>
              <a:pPr algn="l">
                <a:lnSpc>
                  <a:spcPct val="120000"/>
                </a:lnSpc>
                <a:spcAft>
                  <a:spcPts val="0"/>
                </a:spcAft>
                <a:buClr>
                  <a:schemeClr val="accent1">
                    <a:lumMod val="75000"/>
                  </a:schemeClr>
                </a:buClr>
                <a:buSzPct val="145000"/>
                <a:buFont typeface="Arial" panose="020B0604020202020204"/>
              </a:pPr>
              <a:r>
                <a:rPr lang="zh-CN" altLang="en-US" sz="2665" b="1" dirty="0">
                  <a:solidFill>
                    <a:sysClr val="windowText" lastClr="000000"/>
                  </a:solidFill>
                  <a:cs typeface="+mn-ea"/>
                  <a:sym typeface="+mn-lt"/>
                </a:rPr>
                <a:t>与现有DBMS模糊器比较结果</a:t>
              </a:r>
              <a:endParaRPr lang="zh-CN" altLang="en-US" sz="2665" b="1" spc="400" dirty="0">
                <a:ea typeface="思源黑体 CN Medium" panose="020B0600000000000000" pitchFamily="34" charset="-122"/>
                <a:cs typeface="+mn-ea"/>
                <a:sym typeface="+mn-lt"/>
              </a:endParaRPr>
            </a:p>
          </p:txBody>
        </p:sp>
        <p:sp>
          <p:nvSpPr>
            <p:cNvPr id="45" name="矩形 44"/>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custDataLst>
              <p:tags r:id="rId1"/>
            </p:custDataLst>
          </p:nvPr>
        </p:nvPicPr>
        <p:blipFill>
          <a:blip r:embed="rId2"/>
          <a:stretch>
            <a:fillRect/>
          </a:stretch>
        </p:blipFill>
        <p:spPr>
          <a:xfrm>
            <a:off x="557530" y="1030605"/>
            <a:ext cx="5772150" cy="1308735"/>
          </a:xfrm>
          <a:prstGeom prst="rect">
            <a:avLst/>
          </a:prstGeom>
        </p:spPr>
      </p:pic>
      <p:pic>
        <p:nvPicPr>
          <p:cNvPr id="3" name="图片 2"/>
          <p:cNvPicPr>
            <a:picLocks noChangeAspect="1"/>
          </p:cNvPicPr>
          <p:nvPr>
            <p:custDataLst>
              <p:tags r:id="rId3"/>
            </p:custDataLst>
          </p:nvPr>
        </p:nvPicPr>
        <p:blipFill>
          <a:blip r:embed="rId4"/>
          <a:stretch>
            <a:fillRect/>
          </a:stretch>
        </p:blipFill>
        <p:spPr>
          <a:xfrm>
            <a:off x="557530" y="2755900"/>
            <a:ext cx="6340475" cy="1364615"/>
          </a:xfrm>
          <a:prstGeom prst="rect">
            <a:avLst/>
          </a:prstGeom>
        </p:spPr>
      </p:pic>
      <p:pic>
        <p:nvPicPr>
          <p:cNvPr id="4" name="图片 3"/>
          <p:cNvPicPr>
            <a:picLocks noChangeAspect="1"/>
          </p:cNvPicPr>
          <p:nvPr>
            <p:custDataLst>
              <p:tags r:id="rId5"/>
            </p:custDataLst>
          </p:nvPr>
        </p:nvPicPr>
        <p:blipFill>
          <a:blip r:embed="rId6"/>
          <a:stretch>
            <a:fillRect/>
          </a:stretch>
        </p:blipFill>
        <p:spPr>
          <a:xfrm>
            <a:off x="7923530" y="437515"/>
            <a:ext cx="2247900" cy="1200150"/>
          </a:xfrm>
          <a:prstGeom prst="rect">
            <a:avLst/>
          </a:prstGeom>
        </p:spPr>
      </p:pic>
      <p:pic>
        <p:nvPicPr>
          <p:cNvPr id="5" name="图片 4"/>
          <p:cNvPicPr>
            <a:picLocks noChangeAspect="1"/>
          </p:cNvPicPr>
          <p:nvPr>
            <p:custDataLst>
              <p:tags r:id="rId7"/>
            </p:custDataLst>
          </p:nvPr>
        </p:nvPicPr>
        <p:blipFill>
          <a:blip r:embed="rId8"/>
          <a:stretch>
            <a:fillRect/>
          </a:stretch>
        </p:blipFill>
        <p:spPr>
          <a:xfrm>
            <a:off x="7531100" y="2223135"/>
            <a:ext cx="3033395" cy="2215515"/>
          </a:xfrm>
          <a:prstGeom prst="rect">
            <a:avLst/>
          </a:prstGeom>
        </p:spPr>
      </p:pic>
      <p:sp>
        <p:nvSpPr>
          <p:cNvPr id="6" name="TextBox 39"/>
          <p:cNvSpPr txBox="1"/>
          <p:nvPr>
            <p:custDataLst>
              <p:tags r:id="rId9"/>
            </p:custDataLst>
          </p:nvPr>
        </p:nvSpPr>
        <p:spPr>
          <a:xfrm>
            <a:off x="2414539" y="2392815"/>
            <a:ext cx="2059343" cy="184150"/>
          </a:xfrm>
          <a:prstGeom prst="rect">
            <a:avLst/>
          </a:prstGeom>
          <a:noFill/>
        </p:spPr>
        <p:txBody>
          <a:bodyPr wrap="square" lIns="0" tIns="0" rIns="0" bIns="0" rtlCol="0">
            <a:spAutoFit/>
          </a:bodyPr>
          <a:p>
            <a:pPr algn="ctr">
              <a:lnSpc>
                <a:spcPct val="120000"/>
              </a:lnSpc>
            </a:pPr>
            <a:r>
              <a:rPr lang="zh-CN" altLang="en-US" sz="1000" dirty="0">
                <a:cs typeface="+mn-ea"/>
                <a:sym typeface="+mn-lt"/>
              </a:rPr>
              <a:t>表</a:t>
            </a:r>
            <a:r>
              <a:rPr lang="en-US" altLang="zh-CN" sz="1000" dirty="0">
                <a:cs typeface="+mn-ea"/>
                <a:sym typeface="+mn-lt"/>
              </a:rPr>
              <a:t>1.</a:t>
            </a:r>
            <a:r>
              <a:rPr lang="zh-CN" altLang="en-US" sz="1000" dirty="0">
                <a:cs typeface="+mn-ea"/>
                <a:sym typeface="+mn-lt"/>
              </a:rPr>
              <a:t>查询和语句的有效性</a:t>
            </a:r>
            <a:endParaRPr lang="zh-CN" altLang="en-US" sz="1000" dirty="0">
              <a:cs typeface="+mn-ea"/>
              <a:sym typeface="+mn-lt"/>
            </a:endParaRPr>
          </a:p>
        </p:txBody>
      </p:sp>
      <p:sp>
        <p:nvSpPr>
          <p:cNvPr id="7" name="TextBox 39"/>
          <p:cNvSpPr txBox="1"/>
          <p:nvPr>
            <p:custDataLst>
              <p:tags r:id="rId10"/>
            </p:custDataLst>
          </p:nvPr>
        </p:nvSpPr>
        <p:spPr>
          <a:xfrm>
            <a:off x="7923799" y="1735590"/>
            <a:ext cx="2059343" cy="184150"/>
          </a:xfrm>
          <a:prstGeom prst="rect">
            <a:avLst/>
          </a:prstGeom>
          <a:noFill/>
        </p:spPr>
        <p:txBody>
          <a:bodyPr wrap="square" lIns="0" tIns="0" rIns="0" bIns="0" rtlCol="0">
            <a:spAutoFit/>
          </a:bodyPr>
          <a:lstStyle/>
          <a:p>
            <a:pPr algn="ctr">
              <a:lnSpc>
                <a:spcPct val="120000"/>
              </a:lnSpc>
            </a:pPr>
            <a:r>
              <a:rPr lang="zh-CN" altLang="en-US" sz="1000" dirty="0">
                <a:cs typeface="+mn-ea"/>
                <a:sym typeface="+mn-lt"/>
              </a:rPr>
              <a:t>图</a:t>
            </a:r>
            <a:r>
              <a:rPr lang="en-US" altLang="zh-CN" sz="1000" dirty="0">
                <a:cs typeface="+mn-ea"/>
                <a:sym typeface="+mn-lt"/>
              </a:rPr>
              <a:t>1.BUG</a:t>
            </a:r>
            <a:r>
              <a:rPr lang="zh-CN" altLang="en-US" sz="1000" dirty="0">
                <a:cs typeface="+mn-ea"/>
                <a:sym typeface="+mn-lt"/>
              </a:rPr>
              <a:t>检测</a:t>
            </a:r>
            <a:endParaRPr lang="zh-CN" altLang="en-US" sz="1000" dirty="0">
              <a:cs typeface="+mn-ea"/>
              <a:sym typeface="+mn-lt"/>
            </a:endParaRPr>
          </a:p>
        </p:txBody>
      </p:sp>
      <p:sp>
        <p:nvSpPr>
          <p:cNvPr id="8" name="TextBox 39"/>
          <p:cNvSpPr txBox="1"/>
          <p:nvPr>
            <p:custDataLst>
              <p:tags r:id="rId11"/>
            </p:custDataLst>
          </p:nvPr>
        </p:nvSpPr>
        <p:spPr>
          <a:xfrm>
            <a:off x="2414539" y="4254635"/>
            <a:ext cx="2059343" cy="184150"/>
          </a:xfrm>
          <a:prstGeom prst="rect">
            <a:avLst/>
          </a:prstGeom>
          <a:noFill/>
        </p:spPr>
        <p:txBody>
          <a:bodyPr wrap="square" lIns="0" tIns="0" rIns="0" bIns="0" rtlCol="0">
            <a:spAutoFit/>
          </a:bodyPr>
          <a:p>
            <a:pPr algn="ctr">
              <a:lnSpc>
                <a:spcPct val="120000"/>
              </a:lnSpc>
            </a:pPr>
            <a:r>
              <a:rPr lang="zh-CN" altLang="en-US" sz="1000" dirty="0">
                <a:cs typeface="+mn-ea"/>
                <a:sym typeface="+mn-lt"/>
              </a:rPr>
              <a:t>图</a:t>
            </a:r>
            <a:r>
              <a:rPr lang="en-US" altLang="zh-CN" sz="1000" dirty="0">
                <a:cs typeface="+mn-ea"/>
                <a:sym typeface="+mn-lt"/>
              </a:rPr>
              <a:t>2.</a:t>
            </a:r>
            <a:r>
              <a:rPr lang="zh-CN" sz="1000" dirty="0">
                <a:cs typeface="+mn-ea"/>
                <a:sym typeface="+mn-lt"/>
              </a:rPr>
              <a:t>代码覆盖率比较</a:t>
            </a:r>
            <a:endParaRPr lang="zh-CN" sz="1000" dirty="0">
              <a:cs typeface="+mn-ea"/>
              <a:sym typeface="+mn-lt"/>
            </a:endParaRPr>
          </a:p>
        </p:txBody>
      </p:sp>
      <p:sp>
        <p:nvSpPr>
          <p:cNvPr id="9" name="TextBox 39"/>
          <p:cNvSpPr txBox="1"/>
          <p:nvPr>
            <p:custDataLst>
              <p:tags r:id="rId12"/>
            </p:custDataLst>
          </p:nvPr>
        </p:nvSpPr>
        <p:spPr>
          <a:xfrm>
            <a:off x="8018414" y="4591820"/>
            <a:ext cx="2059343" cy="184150"/>
          </a:xfrm>
          <a:prstGeom prst="rect">
            <a:avLst/>
          </a:prstGeom>
          <a:noFill/>
        </p:spPr>
        <p:txBody>
          <a:bodyPr wrap="square" lIns="0" tIns="0" rIns="0" bIns="0" rtlCol="0">
            <a:spAutoFit/>
          </a:bodyPr>
          <a:lstStyle/>
          <a:p>
            <a:pPr algn="ctr">
              <a:lnSpc>
                <a:spcPct val="120000"/>
              </a:lnSpc>
            </a:pPr>
            <a:r>
              <a:rPr lang="zh-CN" altLang="en-US" sz="1000" dirty="0">
                <a:cs typeface="+mn-ea"/>
                <a:sym typeface="+mn-lt"/>
              </a:rPr>
              <a:t>图</a:t>
            </a:r>
            <a:r>
              <a:rPr lang="en-US" altLang="zh-CN" sz="1000" dirty="0">
                <a:cs typeface="+mn-ea"/>
                <a:sym typeface="+mn-lt"/>
              </a:rPr>
              <a:t>3.</a:t>
            </a:r>
            <a:r>
              <a:rPr lang="zh-CN" sz="1000" dirty="0">
                <a:cs typeface="+mn-ea"/>
                <a:sym typeface="+mn-lt"/>
              </a:rPr>
              <a:t>查询的复杂性</a:t>
            </a:r>
            <a:endParaRPr lang="zh-CN" sz="10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anim calcmode="lin" valueType="num">
                                      <p:cBhvr>
                                        <p:cTn id="8" dur="1000" fill="hold"/>
                                        <p:tgtEl>
                                          <p:spTgt spid="39"/>
                                        </p:tgtEl>
                                        <p:attrNameLst>
                                          <p:attrName>ppt_x</p:attrName>
                                        </p:attrNameLst>
                                      </p:cBhvr>
                                      <p:tavLst>
                                        <p:tav tm="0">
                                          <p:val>
                                            <p:strVal val="#ppt_x"/>
                                          </p:val>
                                        </p:tav>
                                        <p:tav tm="100000">
                                          <p:val>
                                            <p:strVal val="#ppt_x"/>
                                          </p:val>
                                        </p:tav>
                                      </p:tavLst>
                                    </p:anim>
                                    <p:anim calcmode="lin" valueType="num">
                                      <p:cBhvr>
                                        <p:cTn id="9" dur="1000" fill="hold"/>
                                        <p:tgtEl>
                                          <p:spTgt spid="3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000"/>
                                        <p:tgtEl>
                                          <p:spTgt spid="8"/>
                                        </p:tgtEl>
                                      </p:cBhvr>
                                    </p:animEffect>
                                    <p:anim calcmode="lin" valueType="num">
                                      <p:cBhvr>
                                        <p:cTn id="26" dur="1000" fill="hold"/>
                                        <p:tgtEl>
                                          <p:spTgt spid="8"/>
                                        </p:tgtEl>
                                        <p:attrNameLst>
                                          <p:attrName>ppt_x</p:attrName>
                                        </p:attrNameLst>
                                      </p:cBhvr>
                                      <p:tavLst>
                                        <p:tav tm="0">
                                          <p:val>
                                            <p:strVal val="#ppt_x"/>
                                          </p:val>
                                        </p:tav>
                                        <p:tav tm="100000">
                                          <p:val>
                                            <p:strVal val="#ppt_x"/>
                                          </p:val>
                                        </p:tav>
                                      </p:tavLst>
                                    </p:anim>
                                    <p:anim calcmode="lin" valueType="num">
                                      <p:cBhvr>
                                        <p:cTn id="27" dur="1000" fill="hold"/>
                                        <p:tgtEl>
                                          <p:spTgt spid="8"/>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1000"/>
                                        <p:tgtEl>
                                          <p:spTgt spid="9"/>
                                        </p:tgtEl>
                                      </p:cBhvr>
                                    </p:animEffect>
                                    <p:anim calcmode="lin" valueType="num">
                                      <p:cBhvr>
                                        <p:cTn id="32" dur="1000" fill="hold"/>
                                        <p:tgtEl>
                                          <p:spTgt spid="9"/>
                                        </p:tgtEl>
                                        <p:attrNameLst>
                                          <p:attrName>ppt_x</p:attrName>
                                        </p:attrNameLst>
                                      </p:cBhvr>
                                      <p:tavLst>
                                        <p:tav tm="0">
                                          <p:val>
                                            <p:strVal val="#ppt_x"/>
                                          </p:val>
                                        </p:tav>
                                        <p:tav tm="100000">
                                          <p:val>
                                            <p:strVal val="#ppt_x"/>
                                          </p:val>
                                        </p:tav>
                                      </p:tavLst>
                                    </p:anim>
                                    <p:anim calcmode="lin" valueType="num">
                                      <p:cBhvr>
                                        <p:cTn id="3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6" grpId="0"/>
      <p:bldP spid="7" grpId="0"/>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文本框 114"/>
          <p:cNvSpPr txBox="1"/>
          <p:nvPr/>
        </p:nvSpPr>
        <p:spPr>
          <a:xfrm>
            <a:off x="3202831" y="2767082"/>
            <a:ext cx="7040880" cy="922020"/>
          </a:xfrm>
          <a:prstGeom prst="rect">
            <a:avLst/>
          </a:prstGeom>
          <a:noFill/>
        </p:spPr>
        <p:txBody>
          <a:bodyPr wrap="none" rtlCol="0">
            <a:spAutoFit/>
          </a:bodyPr>
          <a:lstStyle/>
          <a:p>
            <a:pPr algn="r"/>
            <a:r>
              <a:rPr lang="zh-CN" altLang="en-US" sz="5400" noProof="0" dirty="0">
                <a:ln>
                  <a:noFill/>
                </a:ln>
                <a:effectLst/>
                <a:uLnTx/>
                <a:uFillTx/>
                <a:latin typeface="Times New Roman" panose="02020603050405020304" charset="0"/>
                <a:ea typeface="Times New Roman" panose="02020603050405020304" charset="0"/>
                <a:cs typeface="Times New Roman" panose="02020603050405020304" charset="0"/>
                <a:sym typeface="Arial" panose="020B0604020202020204" pitchFamily="34" charset="0"/>
              </a:rPr>
              <a:t>相关研究、</a:t>
            </a:r>
            <a:r>
              <a:rPr kumimoji="1" lang="zh-CN" altLang="en-US" sz="5400" dirty="0">
                <a:latin typeface="Times New Roman" panose="02020603050405020304" charset="0"/>
                <a:ea typeface="Times New Roman" panose="02020603050405020304" charset="0"/>
              </a:rPr>
              <a:t>背景与</a:t>
            </a:r>
            <a:r>
              <a:rPr kumimoji="1" lang="zh-CN" altLang="en-US" sz="5400" dirty="0">
                <a:latin typeface="Times New Roman" panose="02020603050405020304" charset="0"/>
                <a:ea typeface="Times New Roman" panose="02020603050405020304" charset="0"/>
              </a:rPr>
              <a:t>动机</a:t>
            </a:r>
            <a:endParaRPr kumimoji="1" lang="zh-CN" altLang="en-US" sz="5400" dirty="0">
              <a:latin typeface="Times New Roman" panose="02020603050405020304" charset="0"/>
              <a:ea typeface="Times New Roman" panose="02020603050405020304" charset="0"/>
            </a:endParaRPr>
          </a:p>
        </p:txBody>
      </p:sp>
      <p:sp>
        <p:nvSpPr>
          <p:cNvPr id="23" name="文本框 22"/>
          <p:cNvSpPr txBox="1"/>
          <p:nvPr/>
        </p:nvSpPr>
        <p:spPr>
          <a:xfrm>
            <a:off x="427727" y="3228747"/>
            <a:ext cx="1922322" cy="1862048"/>
          </a:xfrm>
          <a:prstGeom prst="rect">
            <a:avLst/>
          </a:prstGeom>
          <a:noFill/>
        </p:spPr>
        <p:txBody>
          <a:bodyPr wrap="none" rtlCol="0">
            <a:spAutoFit/>
          </a:bodyPr>
          <a:lstStyle/>
          <a:p>
            <a:pPr algn="ctr"/>
            <a:r>
              <a:rPr kumimoji="1" lang="en-US" altLang="zh-CN" sz="11500" b="1" dirty="0">
                <a:latin typeface="Times New Roman" panose="02020603050405020304" charset="0"/>
                <a:ea typeface="Times New Roman" panose="02020603050405020304" charset="0"/>
                <a:cs typeface="Arial" panose="020B0604020202020204" pitchFamily="34" charset="0"/>
              </a:rPr>
              <a:t>01</a:t>
            </a:r>
            <a:endParaRPr kumimoji="1" lang="zh-CN" altLang="en-US" sz="9600" b="1" dirty="0">
              <a:latin typeface="Times New Roman" panose="02020603050405020304" charset="0"/>
              <a:ea typeface="Times New Roman" panose="02020603050405020304" charset="0"/>
              <a:cs typeface="Arial" panose="020B0604020202020204" pitchFamily="34" charset="0"/>
            </a:endParaRPr>
          </a:p>
        </p:txBody>
      </p:sp>
      <p:sp>
        <p:nvSpPr>
          <p:cNvPr id="116" name="文本框 115"/>
          <p:cNvSpPr txBox="1"/>
          <p:nvPr/>
        </p:nvSpPr>
        <p:spPr>
          <a:xfrm>
            <a:off x="571998" y="2977218"/>
            <a:ext cx="1633781" cy="523220"/>
          </a:xfrm>
          <a:prstGeom prst="rect">
            <a:avLst/>
          </a:prstGeom>
          <a:noFill/>
        </p:spPr>
        <p:txBody>
          <a:bodyPr wrap="square" rtlCol="0">
            <a:spAutoFit/>
          </a:bodyPr>
          <a:lstStyle/>
          <a:p>
            <a:pPr algn="dist"/>
            <a:r>
              <a:rPr kumimoji="1" lang="en-US" altLang="zh-CN" sz="2800" b="1" dirty="0">
                <a:latin typeface="Times New Roman" panose="02020603050405020304" charset="0"/>
                <a:ea typeface="Times New Roman" panose="02020603050405020304" charset="0"/>
                <a:cs typeface="Arial" panose="020B0604020202020204" pitchFamily="34" charset="0"/>
              </a:rPr>
              <a:t>PART</a:t>
            </a:r>
            <a:endParaRPr kumimoji="1" lang="zh-CN" altLang="en-US" sz="2800" b="1" dirty="0">
              <a:latin typeface="Times New Roman" panose="02020603050405020304" charset="0"/>
              <a:ea typeface="Times New Roman" panose="02020603050405020304" charset="0"/>
              <a:cs typeface="Arial" panose="020B0604020202020204" pitchFamily="34" charset="0"/>
            </a:endParaRPr>
          </a:p>
        </p:txBody>
      </p:sp>
      <p:sp>
        <p:nvSpPr>
          <p:cNvPr id="9" name="矩形 8"/>
          <p:cNvSpPr/>
          <p:nvPr/>
        </p:nvSpPr>
        <p:spPr>
          <a:xfrm>
            <a:off x="0" y="5144012"/>
            <a:ext cx="3304674" cy="705853"/>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rot="5400000">
            <a:off x="9368589" y="3690412"/>
            <a:ext cx="2407029" cy="0"/>
          </a:xfrm>
          <a:prstGeom prst="line">
            <a:avLst/>
          </a:prstGeom>
          <a:ln w="63500">
            <a:solidFill>
              <a:srgbClr val="7F1769"/>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758866" y="615471"/>
            <a:ext cx="1633034" cy="1622814"/>
          </a:xfrm>
          <a:prstGeom prst="rect">
            <a:avLst/>
          </a:prstGeom>
        </p:spPr>
      </p:pic>
      <p:sp>
        <p:nvSpPr>
          <p:cNvPr id="5" name="文本框 4"/>
          <p:cNvSpPr txBox="1"/>
          <p:nvPr/>
        </p:nvSpPr>
        <p:spPr>
          <a:xfrm>
            <a:off x="3827145" y="3995420"/>
            <a:ext cx="6038850" cy="645160"/>
          </a:xfrm>
          <a:prstGeom prst="rect">
            <a:avLst/>
          </a:prstGeom>
          <a:noFill/>
        </p:spPr>
        <p:txBody>
          <a:bodyPr wrap="square" rtlCol="0">
            <a:spAutoFit/>
          </a:bodyPr>
          <a:p>
            <a:r>
              <a:rPr lang="en-US" altLang="zh-CN"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rPr>
              <a:t>Related research, background, and motivation</a:t>
            </a:r>
            <a:endParaRPr kumimoji="0" lang="en-US" altLang="zh-CN" b="0" i="0" u="none" strike="noStrike" kern="1200" cap="none" spc="0" normalizeH="0" noProof="0" dirty="0" smtClean="0">
              <a:ln>
                <a:noFill/>
              </a:ln>
              <a:effectLst/>
              <a:uLnTx/>
              <a:uFillTx/>
              <a:latin typeface="思源宋体 CN" panose="02020400000000000000" pitchFamily="18" charset="-122"/>
              <a:ea typeface="思源黑体 CN Medium" panose="020B0600000000000000" pitchFamily="34" charset="-122"/>
              <a:sym typeface="Arial" panose="020B0604020202020204" pitchFamily="34" charset="0"/>
            </a:endParaRPr>
          </a:p>
          <a:p>
            <a:endParaRPr lang="zh-CN" altLang="en-US"/>
          </a:p>
        </p:txBody>
      </p:sp>
    </p:spTree>
  </p:cSld>
  <p:clrMapOvr>
    <a:masterClrMapping/>
  </p:clrMapOvr>
  <p:transition spd="slow" advClick="0"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500"/>
                                        <p:tgtEl>
                                          <p:spTgt spid="116"/>
                                        </p:tgtEl>
                                      </p:cBhvr>
                                    </p:animEffect>
                                  </p:childTnLst>
                                </p:cTn>
                              </p:par>
                            </p:childTnLst>
                          </p:cTn>
                        </p:par>
                        <p:par>
                          <p:cTn id="8" fill="hold">
                            <p:stCondLst>
                              <p:cond delay="5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115"/>
                                        </p:tgtEl>
                                        <p:attrNameLst>
                                          <p:attrName>style.visibility</p:attrName>
                                        </p:attrNameLst>
                                      </p:cBhvr>
                                      <p:to>
                                        <p:strVal val="visible"/>
                                      </p:to>
                                    </p:set>
                                    <p:anim calcmode="lin" valueType="num">
                                      <p:cBhvr>
                                        <p:cTn id="11" dur="500" fill="hold"/>
                                        <p:tgtEl>
                                          <p:spTgt spid="115"/>
                                        </p:tgtEl>
                                        <p:attrNameLst>
                                          <p:attrName>ppt_w</p:attrName>
                                        </p:attrNameLst>
                                      </p:cBhvr>
                                      <p:tavLst>
                                        <p:tav tm="0">
                                          <p:val>
                                            <p:fltVal val="0"/>
                                          </p:val>
                                        </p:tav>
                                        <p:tav tm="100000">
                                          <p:val>
                                            <p:strVal val="#ppt_w"/>
                                          </p:val>
                                        </p:tav>
                                      </p:tavLst>
                                    </p:anim>
                                    <p:anim calcmode="lin" valueType="num">
                                      <p:cBhvr>
                                        <p:cTn id="12" dur="500" fill="hold"/>
                                        <p:tgtEl>
                                          <p:spTgt spid="115"/>
                                        </p:tgtEl>
                                        <p:attrNameLst>
                                          <p:attrName>ppt_h</p:attrName>
                                        </p:attrNameLst>
                                      </p:cBhvr>
                                      <p:tavLst>
                                        <p:tav tm="0">
                                          <p:val>
                                            <p:strVal val="#ppt_h"/>
                                          </p:val>
                                        </p:tav>
                                        <p:tav tm="100000">
                                          <p:val>
                                            <p:strVal val="#ppt_h"/>
                                          </p:val>
                                        </p:tav>
                                      </p:tavLst>
                                    </p:anim>
                                  </p:childTnLst>
                                </p:cTn>
                              </p:par>
                            </p:childTnLst>
                          </p:cTn>
                        </p:par>
                        <p:par>
                          <p:cTn id="13" fill="hold">
                            <p:stCondLst>
                              <p:cond delay="1450"/>
                            </p:stCondLst>
                            <p:childTnLst>
                              <p:par>
                                <p:cTn id="14" presetID="10" presetClass="entr" presetSubtype="0" fill="hold" grpId="0" nodeType="after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23" grpId="0"/>
      <p:bldP spid="11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文本框 114"/>
          <p:cNvSpPr txBox="1"/>
          <p:nvPr/>
        </p:nvSpPr>
        <p:spPr>
          <a:xfrm>
            <a:off x="4486275" y="2767330"/>
            <a:ext cx="3642995" cy="922020"/>
          </a:xfrm>
          <a:prstGeom prst="rect">
            <a:avLst/>
          </a:prstGeom>
          <a:noFill/>
        </p:spPr>
        <p:txBody>
          <a:bodyPr wrap="square" rtlCol="0">
            <a:spAutoFit/>
          </a:bodyPr>
          <a:lstStyle/>
          <a:p>
            <a:pPr algn="r"/>
            <a:r>
              <a:rPr kumimoji="1" lang="zh-CN" altLang="en-US" sz="5400" dirty="0" smtClean="0">
                <a:ln>
                  <a:solidFill>
                    <a:sysClr val="windowText" lastClr="000000"/>
                  </a:solidFill>
                </a:ln>
                <a:solidFill>
                  <a:schemeClr val="tx1"/>
                </a:solidFill>
                <a:effectLst/>
                <a:latin typeface="Times New Roman" panose="02020603050405020304" charset="0"/>
                <a:ea typeface="Times New Roman" panose="02020603050405020304" charset="0"/>
              </a:rPr>
              <a:t>改进与总结</a:t>
            </a:r>
            <a:endParaRPr kumimoji="1" lang="zh-CN" altLang="en-US" sz="5400" dirty="0" smtClean="0">
              <a:ln>
                <a:solidFill>
                  <a:sysClr val="windowText" lastClr="000000"/>
                </a:solidFill>
              </a:ln>
              <a:solidFill>
                <a:schemeClr val="tx1"/>
              </a:solidFill>
              <a:effectLst/>
              <a:latin typeface="Times New Roman" panose="02020603050405020304" charset="0"/>
              <a:ea typeface="Times New Roman" panose="02020603050405020304" charset="0"/>
            </a:endParaRPr>
          </a:p>
        </p:txBody>
      </p:sp>
      <p:sp>
        <p:nvSpPr>
          <p:cNvPr id="117" name="矩形 116"/>
          <p:cNvSpPr/>
          <p:nvPr/>
        </p:nvSpPr>
        <p:spPr>
          <a:xfrm>
            <a:off x="4067175" y="3942080"/>
            <a:ext cx="4714240" cy="650240"/>
          </a:xfrm>
          <a:prstGeom prst="rect">
            <a:avLst/>
          </a:prstGeom>
        </p:spPr>
        <p:txBody>
          <a:bodyPr wrap="square">
            <a:spAutoFit/>
          </a:bodyPr>
          <a:lstStyle/>
          <a:p>
            <a:pPr algn="l">
              <a:lnSpc>
                <a:spcPct val="130000"/>
              </a:lnSpc>
            </a:pPr>
            <a:r>
              <a:rPr lang="zh-CN" altLang="en-US" sz="1400" dirty="0" smtClean="0">
                <a:latin typeface="思源宋体 CN" panose="02020400000000000000" pitchFamily="18" charset="-122"/>
                <a:cs typeface="Arial" panose="020B0604020202020204" pitchFamily="34" charset="0"/>
              </a:rPr>
              <a:t>改进部分介绍了DynSQL的一些局限性和未来的改进方向。</a:t>
            </a:r>
            <a:endParaRPr lang="zh-CN" altLang="en-US" sz="1400" dirty="0" smtClean="0">
              <a:latin typeface="思源宋体 CN" panose="02020400000000000000" pitchFamily="18" charset="-122"/>
              <a:cs typeface="Arial" panose="020B0604020202020204" pitchFamily="34" charset="0"/>
            </a:endParaRPr>
          </a:p>
          <a:p>
            <a:pPr algn="l">
              <a:lnSpc>
                <a:spcPct val="130000"/>
              </a:lnSpc>
            </a:pPr>
            <a:r>
              <a:rPr lang="zh-CN" altLang="en-US" sz="1400" dirty="0" smtClean="0">
                <a:latin typeface="思源宋体 CN" panose="02020400000000000000" pitchFamily="18" charset="-122"/>
                <a:cs typeface="Arial" panose="020B0604020202020204" pitchFamily="34" charset="0"/>
              </a:rPr>
              <a:t>相关工作部分介绍了与DynSQL相关的其他工具和研究。</a:t>
            </a:r>
            <a:endParaRPr lang="zh-CN" altLang="en-US" sz="1400" dirty="0" smtClean="0">
              <a:latin typeface="思源宋体 CN" panose="02020400000000000000" pitchFamily="18" charset="-122"/>
              <a:cs typeface="Arial" panose="020B0604020202020204" pitchFamily="34" charset="0"/>
            </a:endParaRPr>
          </a:p>
        </p:txBody>
      </p:sp>
      <p:sp>
        <p:nvSpPr>
          <p:cNvPr id="23" name="文本框 22"/>
          <p:cNvSpPr txBox="1"/>
          <p:nvPr/>
        </p:nvSpPr>
        <p:spPr>
          <a:xfrm>
            <a:off x="567198" y="3228747"/>
            <a:ext cx="1643380" cy="1861185"/>
          </a:xfrm>
          <a:prstGeom prst="rect">
            <a:avLst/>
          </a:prstGeom>
          <a:noFill/>
        </p:spPr>
        <p:txBody>
          <a:bodyPr wrap="none" rtlCol="0">
            <a:spAutoFit/>
          </a:bodyPr>
          <a:lstStyle/>
          <a:p>
            <a:pPr algn="ctr"/>
            <a:r>
              <a:rPr kumimoji="1" lang="en-US" altLang="zh-CN" sz="11500" b="1" dirty="0">
                <a:latin typeface="Times New Roman" panose="02020603050405020304" charset="0"/>
                <a:ea typeface="Times New Roman" panose="02020603050405020304" charset="0"/>
                <a:cs typeface="Arial" panose="020B0604020202020204" pitchFamily="34" charset="0"/>
              </a:rPr>
              <a:t>04</a:t>
            </a:r>
            <a:endParaRPr kumimoji="1" lang="zh-CN" altLang="en-US" sz="9600" b="1" dirty="0">
              <a:latin typeface="Times New Roman" panose="02020603050405020304" charset="0"/>
              <a:ea typeface="Times New Roman" panose="02020603050405020304" charset="0"/>
              <a:cs typeface="Arial" panose="020B0604020202020204" pitchFamily="34" charset="0"/>
            </a:endParaRPr>
          </a:p>
        </p:txBody>
      </p:sp>
      <p:sp>
        <p:nvSpPr>
          <p:cNvPr id="116" name="文本框 115"/>
          <p:cNvSpPr txBox="1"/>
          <p:nvPr/>
        </p:nvSpPr>
        <p:spPr>
          <a:xfrm>
            <a:off x="571998" y="2977218"/>
            <a:ext cx="1633781" cy="523220"/>
          </a:xfrm>
          <a:prstGeom prst="rect">
            <a:avLst/>
          </a:prstGeom>
          <a:noFill/>
        </p:spPr>
        <p:txBody>
          <a:bodyPr wrap="square" rtlCol="0">
            <a:spAutoFit/>
          </a:bodyPr>
          <a:lstStyle/>
          <a:p>
            <a:pPr algn="dist"/>
            <a:r>
              <a:rPr kumimoji="1" lang="en-US" altLang="zh-CN" sz="2800" b="1" dirty="0">
                <a:latin typeface="Times New Roman" panose="02020603050405020304" charset="0"/>
                <a:ea typeface="Times New Roman" panose="02020603050405020304" charset="0"/>
                <a:cs typeface="Arial" panose="020B0604020202020204" pitchFamily="34" charset="0"/>
              </a:rPr>
              <a:t>PART</a:t>
            </a:r>
            <a:endParaRPr kumimoji="1" lang="zh-CN" altLang="en-US" sz="2800" b="1" dirty="0">
              <a:latin typeface="Times New Roman" panose="02020603050405020304" charset="0"/>
              <a:ea typeface="Times New Roman" panose="02020603050405020304" charset="0"/>
              <a:cs typeface="Arial" panose="020B0604020202020204" pitchFamily="34" charset="0"/>
            </a:endParaRPr>
          </a:p>
        </p:txBody>
      </p:sp>
      <p:sp>
        <p:nvSpPr>
          <p:cNvPr id="9" name="矩形 8"/>
          <p:cNvSpPr/>
          <p:nvPr/>
        </p:nvSpPr>
        <p:spPr>
          <a:xfrm>
            <a:off x="0" y="5144012"/>
            <a:ext cx="3304674" cy="705853"/>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rot="5400000">
            <a:off x="9368589" y="3690412"/>
            <a:ext cx="2407029" cy="0"/>
          </a:xfrm>
          <a:prstGeom prst="line">
            <a:avLst/>
          </a:prstGeom>
          <a:ln w="63500">
            <a:solidFill>
              <a:srgbClr val="7F1769"/>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758866" y="615471"/>
            <a:ext cx="1633034" cy="1622814"/>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500"/>
                                        <p:tgtEl>
                                          <p:spTgt spid="116"/>
                                        </p:tgtEl>
                                      </p:cBhvr>
                                    </p:animEffect>
                                  </p:childTnLst>
                                </p:cTn>
                              </p:par>
                            </p:childTnLst>
                          </p:cTn>
                        </p:par>
                        <p:par>
                          <p:cTn id="8" fill="hold">
                            <p:stCondLst>
                              <p:cond delay="5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115"/>
                                        </p:tgtEl>
                                        <p:attrNameLst>
                                          <p:attrName>style.visibility</p:attrName>
                                        </p:attrNameLst>
                                      </p:cBhvr>
                                      <p:to>
                                        <p:strVal val="visible"/>
                                      </p:to>
                                    </p:set>
                                    <p:anim calcmode="lin" valueType="num">
                                      <p:cBhvr>
                                        <p:cTn id="11" dur="500" fill="hold"/>
                                        <p:tgtEl>
                                          <p:spTgt spid="115"/>
                                        </p:tgtEl>
                                        <p:attrNameLst>
                                          <p:attrName>ppt_w</p:attrName>
                                        </p:attrNameLst>
                                      </p:cBhvr>
                                      <p:tavLst>
                                        <p:tav tm="0">
                                          <p:val>
                                            <p:fltVal val="0"/>
                                          </p:val>
                                        </p:tav>
                                        <p:tav tm="100000">
                                          <p:val>
                                            <p:strVal val="#ppt_w"/>
                                          </p:val>
                                        </p:tav>
                                      </p:tavLst>
                                    </p:anim>
                                    <p:anim calcmode="lin" valueType="num">
                                      <p:cBhvr>
                                        <p:cTn id="12" dur="500" fill="hold"/>
                                        <p:tgtEl>
                                          <p:spTgt spid="115"/>
                                        </p:tgtEl>
                                        <p:attrNameLst>
                                          <p:attrName>ppt_h</p:attrName>
                                        </p:attrNameLst>
                                      </p:cBhvr>
                                      <p:tavLst>
                                        <p:tav tm="0">
                                          <p:val>
                                            <p:strVal val="#ppt_h"/>
                                          </p:val>
                                        </p:tav>
                                        <p:tav tm="100000">
                                          <p:val>
                                            <p:strVal val="#ppt_h"/>
                                          </p:val>
                                        </p:tav>
                                      </p:tavLst>
                                    </p:anim>
                                  </p:childTnLst>
                                </p:cTn>
                              </p:par>
                            </p:childTnLst>
                          </p:cTn>
                        </p:par>
                        <p:par>
                          <p:cTn id="13" fill="hold">
                            <p:stCondLst>
                              <p:cond delay="1200"/>
                            </p:stCondLst>
                            <p:childTnLst>
                              <p:par>
                                <p:cTn id="14" presetID="42" presetClass="entr" presetSubtype="0" fill="hold" grpId="0" nodeType="afterEffect">
                                  <p:stCondLst>
                                    <p:cond delay="0"/>
                                  </p:stCondLst>
                                  <p:childTnLst>
                                    <p:set>
                                      <p:cBhvr>
                                        <p:cTn id="15" dur="1" fill="hold">
                                          <p:stCondLst>
                                            <p:cond delay="0"/>
                                          </p:stCondLst>
                                        </p:cTn>
                                        <p:tgtEl>
                                          <p:spTgt spid="117"/>
                                        </p:tgtEl>
                                        <p:attrNameLst>
                                          <p:attrName>style.visibility</p:attrName>
                                        </p:attrNameLst>
                                      </p:cBhvr>
                                      <p:to>
                                        <p:strVal val="visible"/>
                                      </p:to>
                                    </p:set>
                                    <p:animEffect transition="in" filter="fade">
                                      <p:cBhvr>
                                        <p:cTn id="16" dur="1000"/>
                                        <p:tgtEl>
                                          <p:spTgt spid="117"/>
                                        </p:tgtEl>
                                      </p:cBhvr>
                                    </p:animEffect>
                                    <p:anim calcmode="lin" valueType="num">
                                      <p:cBhvr>
                                        <p:cTn id="17" dur="1000" fill="hold"/>
                                        <p:tgtEl>
                                          <p:spTgt spid="117"/>
                                        </p:tgtEl>
                                        <p:attrNameLst>
                                          <p:attrName>ppt_x</p:attrName>
                                        </p:attrNameLst>
                                      </p:cBhvr>
                                      <p:tavLst>
                                        <p:tav tm="0">
                                          <p:val>
                                            <p:strVal val="#ppt_x"/>
                                          </p:val>
                                        </p:tav>
                                        <p:tav tm="100000">
                                          <p:val>
                                            <p:strVal val="#ppt_x"/>
                                          </p:val>
                                        </p:tav>
                                      </p:tavLst>
                                    </p:anim>
                                    <p:anim calcmode="lin" valueType="num">
                                      <p:cBhvr>
                                        <p:cTn id="18" dur="1000" fill="hold"/>
                                        <p:tgtEl>
                                          <p:spTgt spid="117"/>
                                        </p:tgtEl>
                                        <p:attrNameLst>
                                          <p:attrName>ppt_y</p:attrName>
                                        </p:attrNameLst>
                                      </p:cBhvr>
                                      <p:tavLst>
                                        <p:tav tm="0">
                                          <p:val>
                                            <p:strVal val="#ppt_y+.1"/>
                                          </p:val>
                                        </p:tav>
                                        <p:tav tm="100000">
                                          <p:val>
                                            <p:strVal val="#ppt_y"/>
                                          </p:val>
                                        </p:tav>
                                      </p:tavLst>
                                    </p:anim>
                                  </p:childTnLst>
                                </p:cTn>
                              </p:par>
                            </p:childTnLst>
                          </p:cTn>
                        </p:par>
                        <p:par>
                          <p:cTn id="19" fill="hold">
                            <p:stCondLst>
                              <p:cond delay="2200"/>
                            </p:stCondLst>
                            <p:childTnLst>
                              <p:par>
                                <p:cTn id="20" presetID="10" presetClass="entr" presetSubtype="0" fill="hold" grpId="0"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17" grpId="0"/>
      <p:bldP spid="23" grpId="0"/>
      <p:bldP spid="11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Oval 6"/>
          <p:cNvSpPr>
            <a:spLocks noChangeArrowheads="1"/>
          </p:cNvSpPr>
          <p:nvPr/>
        </p:nvSpPr>
        <p:spPr bwMode="auto">
          <a:xfrm>
            <a:off x="4668986" y="1599096"/>
            <a:ext cx="1470841" cy="1461472"/>
          </a:xfrm>
          <a:prstGeom prst="ellipse">
            <a:avLst/>
          </a:prstGeom>
          <a:noFill/>
          <a:ln w="12700">
            <a:solidFill>
              <a:srgbClr val="7F1769"/>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60" tIns="45719" rIns="91360" bIns="45719" numCol="1" spcCol="0" rtlCol="0" fromWordArt="0" anchor="ctr" anchorCtr="0" forceAA="0" compatLnSpc="1">
            <a:noAutofit/>
          </a:bodyPr>
          <a:lstStyle/>
          <a:p>
            <a:pPr algn="ctr">
              <a:lnSpc>
                <a:spcPct val="120000"/>
              </a:lnSpc>
            </a:pPr>
            <a:endParaRPr lang="zh-CN" altLang="en-US" sz="4400" dirty="0">
              <a:solidFill>
                <a:schemeClr val="accent1"/>
              </a:solidFill>
              <a:cs typeface="+mn-ea"/>
              <a:sym typeface="+mn-lt"/>
            </a:endParaRPr>
          </a:p>
        </p:txBody>
      </p:sp>
      <p:sp>
        <p:nvSpPr>
          <p:cNvPr id="30" name="Freeform 7"/>
          <p:cNvSpPr/>
          <p:nvPr/>
        </p:nvSpPr>
        <p:spPr bwMode="auto">
          <a:xfrm>
            <a:off x="5307034" y="2227776"/>
            <a:ext cx="832793" cy="832792"/>
          </a:xfrm>
          <a:custGeom>
            <a:avLst/>
            <a:gdLst>
              <a:gd name="T0" fmla="*/ 45 w 89"/>
              <a:gd name="T1" fmla="*/ 0 h 89"/>
              <a:gd name="T2" fmla="*/ 89 w 89"/>
              <a:gd name="T3" fmla="*/ 44 h 89"/>
              <a:gd name="T4" fmla="*/ 89 w 89"/>
              <a:gd name="T5" fmla="*/ 44 h 89"/>
              <a:gd name="T6" fmla="*/ 89 w 89"/>
              <a:gd name="T7" fmla="*/ 45 h 89"/>
              <a:gd name="T8" fmla="*/ 89 w 89"/>
              <a:gd name="T9" fmla="*/ 89 h 89"/>
              <a:gd name="T10" fmla="*/ 45 w 89"/>
              <a:gd name="T11" fmla="*/ 89 h 89"/>
              <a:gd name="T12" fmla="*/ 45 w 89"/>
              <a:gd name="T13" fmla="*/ 89 h 89"/>
              <a:gd name="T14" fmla="*/ 45 w 89"/>
              <a:gd name="T15" fmla="*/ 89 h 89"/>
              <a:gd name="T16" fmla="*/ 0 w 89"/>
              <a:gd name="T17" fmla="*/ 45 h 89"/>
              <a:gd name="T18" fmla="*/ 45 w 89"/>
              <a:gd name="T1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89">
                <a:moveTo>
                  <a:pt x="45" y="0"/>
                </a:moveTo>
                <a:cubicBezTo>
                  <a:pt x="69" y="0"/>
                  <a:pt x="89" y="20"/>
                  <a:pt x="89" y="44"/>
                </a:cubicBezTo>
                <a:cubicBezTo>
                  <a:pt x="89" y="44"/>
                  <a:pt x="89" y="44"/>
                  <a:pt x="89" y="44"/>
                </a:cubicBezTo>
                <a:cubicBezTo>
                  <a:pt x="89" y="45"/>
                  <a:pt x="89" y="45"/>
                  <a:pt x="89" y="45"/>
                </a:cubicBezTo>
                <a:cubicBezTo>
                  <a:pt x="89" y="89"/>
                  <a:pt x="89" y="89"/>
                  <a:pt x="89" y="89"/>
                </a:cubicBezTo>
                <a:cubicBezTo>
                  <a:pt x="45" y="89"/>
                  <a:pt x="45" y="89"/>
                  <a:pt x="45" y="89"/>
                </a:cubicBezTo>
                <a:cubicBezTo>
                  <a:pt x="45" y="89"/>
                  <a:pt x="45" y="89"/>
                  <a:pt x="45" y="89"/>
                </a:cubicBezTo>
                <a:cubicBezTo>
                  <a:pt x="45" y="89"/>
                  <a:pt x="45" y="89"/>
                  <a:pt x="45" y="89"/>
                </a:cubicBezTo>
                <a:cubicBezTo>
                  <a:pt x="20" y="89"/>
                  <a:pt x="0" y="69"/>
                  <a:pt x="0" y="45"/>
                </a:cubicBezTo>
                <a:cubicBezTo>
                  <a:pt x="0" y="20"/>
                  <a:pt x="20" y="0"/>
                  <a:pt x="45" y="0"/>
                </a:cubicBezTo>
                <a:close/>
              </a:path>
            </a:pathLst>
          </a:custGeom>
          <a:solidFill>
            <a:srgbClr val="7F1769"/>
          </a:soli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lIns="0" tIns="60907" rIns="0" bIns="60907" rtlCol="0" anchor="ctr"/>
          <a:lstStyle/>
          <a:p>
            <a:pPr algn="ctr">
              <a:lnSpc>
                <a:spcPct val="120000"/>
              </a:lnSpc>
            </a:pPr>
            <a:endParaRPr lang="zh-CN" altLang="en-US" sz="2000" dirty="0">
              <a:solidFill>
                <a:schemeClr val="bg1"/>
              </a:solidFill>
              <a:cs typeface="+mn-ea"/>
              <a:sym typeface="+mn-lt"/>
            </a:endParaRPr>
          </a:p>
        </p:txBody>
      </p:sp>
      <p:sp>
        <p:nvSpPr>
          <p:cNvPr id="31" name="Freeform 8"/>
          <p:cNvSpPr/>
          <p:nvPr/>
        </p:nvSpPr>
        <p:spPr bwMode="auto">
          <a:xfrm>
            <a:off x="6242875" y="1599096"/>
            <a:ext cx="1456791" cy="1461472"/>
          </a:xfrm>
          <a:custGeom>
            <a:avLst/>
            <a:gdLst>
              <a:gd name="T0" fmla="*/ 66 w 132"/>
              <a:gd name="T1" fmla="*/ 0 h 132"/>
              <a:gd name="T2" fmla="*/ 0 w 132"/>
              <a:gd name="T3" fmla="*/ 66 h 132"/>
              <a:gd name="T4" fmla="*/ 0 w 132"/>
              <a:gd name="T5" fmla="*/ 66 h 132"/>
              <a:gd name="T6" fmla="*/ 0 w 132"/>
              <a:gd name="T7" fmla="*/ 66 h 132"/>
              <a:gd name="T8" fmla="*/ 0 w 132"/>
              <a:gd name="T9" fmla="*/ 132 h 132"/>
              <a:gd name="T10" fmla="*/ 65 w 132"/>
              <a:gd name="T11" fmla="*/ 132 h 132"/>
              <a:gd name="T12" fmla="*/ 65 w 132"/>
              <a:gd name="T13" fmla="*/ 132 h 132"/>
              <a:gd name="T14" fmla="*/ 66 w 132"/>
              <a:gd name="T15" fmla="*/ 132 h 132"/>
              <a:gd name="T16" fmla="*/ 132 w 132"/>
              <a:gd name="T17" fmla="*/ 66 h 132"/>
              <a:gd name="T18" fmla="*/ 66 w 132"/>
              <a:gd name="T19"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0"/>
                </a:moveTo>
                <a:cubicBezTo>
                  <a:pt x="30" y="0"/>
                  <a:pt x="0" y="29"/>
                  <a:pt x="0" y="66"/>
                </a:cubicBezTo>
                <a:cubicBezTo>
                  <a:pt x="0" y="66"/>
                  <a:pt x="0" y="66"/>
                  <a:pt x="0" y="66"/>
                </a:cubicBezTo>
                <a:cubicBezTo>
                  <a:pt x="0" y="66"/>
                  <a:pt x="0" y="66"/>
                  <a:pt x="0" y="66"/>
                </a:cubicBezTo>
                <a:cubicBezTo>
                  <a:pt x="0" y="132"/>
                  <a:pt x="0" y="132"/>
                  <a:pt x="0" y="132"/>
                </a:cubicBezTo>
                <a:cubicBezTo>
                  <a:pt x="65" y="132"/>
                  <a:pt x="65" y="132"/>
                  <a:pt x="65" y="132"/>
                </a:cubicBezTo>
                <a:cubicBezTo>
                  <a:pt x="65" y="132"/>
                  <a:pt x="65" y="132"/>
                  <a:pt x="65" y="132"/>
                </a:cubicBezTo>
                <a:cubicBezTo>
                  <a:pt x="65" y="132"/>
                  <a:pt x="66" y="132"/>
                  <a:pt x="66" y="132"/>
                </a:cubicBezTo>
                <a:cubicBezTo>
                  <a:pt x="103" y="132"/>
                  <a:pt x="132" y="103"/>
                  <a:pt x="132" y="66"/>
                </a:cubicBezTo>
                <a:cubicBezTo>
                  <a:pt x="132" y="30"/>
                  <a:pt x="103" y="0"/>
                  <a:pt x="66" y="0"/>
                </a:cubicBezTo>
                <a:close/>
              </a:path>
            </a:pathLst>
          </a:custGeom>
          <a:solidFill>
            <a:srgbClr val="7F1769"/>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0" tIns="60907" rIns="0" bIns="60907" rtlCol="0" anchor="ctr"/>
          <a:lstStyle/>
          <a:p>
            <a:pPr algn="ctr">
              <a:lnSpc>
                <a:spcPct val="120000"/>
              </a:lnSpc>
            </a:pPr>
            <a:endParaRPr lang="zh-CN" altLang="en-US" sz="3600" dirty="0">
              <a:solidFill>
                <a:schemeClr val="bg1"/>
              </a:solidFill>
              <a:cs typeface="+mn-ea"/>
              <a:sym typeface="+mn-lt"/>
            </a:endParaRPr>
          </a:p>
        </p:txBody>
      </p:sp>
      <p:sp>
        <p:nvSpPr>
          <p:cNvPr id="32" name="Freeform 9"/>
          <p:cNvSpPr/>
          <p:nvPr/>
        </p:nvSpPr>
        <p:spPr bwMode="auto">
          <a:xfrm>
            <a:off x="6242879" y="3168916"/>
            <a:ext cx="1015375" cy="1015373"/>
          </a:xfrm>
          <a:custGeom>
            <a:avLst/>
            <a:gdLst>
              <a:gd name="T0" fmla="*/ 39 w 78"/>
              <a:gd name="T1" fmla="*/ 78 h 78"/>
              <a:gd name="T2" fmla="*/ 0 w 78"/>
              <a:gd name="T3" fmla="*/ 39 h 78"/>
              <a:gd name="T4" fmla="*/ 0 w 78"/>
              <a:gd name="T5" fmla="*/ 39 h 78"/>
              <a:gd name="T6" fmla="*/ 0 w 78"/>
              <a:gd name="T7" fmla="*/ 39 h 78"/>
              <a:gd name="T8" fmla="*/ 0 w 78"/>
              <a:gd name="T9" fmla="*/ 0 h 78"/>
              <a:gd name="T10" fmla="*/ 38 w 78"/>
              <a:gd name="T11" fmla="*/ 0 h 78"/>
              <a:gd name="T12" fmla="*/ 38 w 78"/>
              <a:gd name="T13" fmla="*/ 0 h 78"/>
              <a:gd name="T14" fmla="*/ 39 w 78"/>
              <a:gd name="T15" fmla="*/ 0 h 78"/>
              <a:gd name="T16" fmla="*/ 78 w 78"/>
              <a:gd name="T17" fmla="*/ 39 h 78"/>
              <a:gd name="T18" fmla="*/ 39 w 78"/>
              <a:gd name="T19"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78"/>
                </a:moveTo>
                <a:cubicBezTo>
                  <a:pt x="18" y="78"/>
                  <a:pt x="0" y="60"/>
                  <a:pt x="0" y="39"/>
                </a:cubicBezTo>
                <a:cubicBezTo>
                  <a:pt x="0" y="39"/>
                  <a:pt x="0" y="39"/>
                  <a:pt x="0" y="39"/>
                </a:cubicBezTo>
                <a:cubicBezTo>
                  <a:pt x="0" y="39"/>
                  <a:pt x="0" y="39"/>
                  <a:pt x="0" y="39"/>
                </a:cubicBezTo>
                <a:cubicBezTo>
                  <a:pt x="0" y="0"/>
                  <a:pt x="0" y="0"/>
                  <a:pt x="0" y="0"/>
                </a:cubicBezTo>
                <a:cubicBezTo>
                  <a:pt x="38" y="0"/>
                  <a:pt x="38" y="0"/>
                  <a:pt x="38" y="0"/>
                </a:cubicBezTo>
                <a:cubicBezTo>
                  <a:pt x="38" y="0"/>
                  <a:pt x="38" y="0"/>
                  <a:pt x="38" y="0"/>
                </a:cubicBezTo>
                <a:cubicBezTo>
                  <a:pt x="39" y="0"/>
                  <a:pt x="39" y="0"/>
                  <a:pt x="39" y="0"/>
                </a:cubicBezTo>
                <a:cubicBezTo>
                  <a:pt x="61" y="0"/>
                  <a:pt x="78" y="17"/>
                  <a:pt x="78" y="39"/>
                </a:cubicBezTo>
                <a:cubicBezTo>
                  <a:pt x="78" y="60"/>
                  <a:pt x="61" y="78"/>
                  <a:pt x="39" y="78"/>
                </a:cubicBezTo>
                <a:close/>
              </a:path>
            </a:pathLst>
          </a:custGeom>
          <a:solidFill>
            <a:srgbClr val="7F1769"/>
          </a:soli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lIns="0" tIns="60907" rIns="0" bIns="60907" rtlCol="0" anchor="ctr"/>
          <a:lstStyle/>
          <a:p>
            <a:pPr algn="ctr">
              <a:lnSpc>
                <a:spcPct val="120000"/>
              </a:lnSpc>
            </a:pPr>
            <a:endParaRPr lang="zh-CN" altLang="en-US" dirty="0">
              <a:solidFill>
                <a:schemeClr val="bg1"/>
              </a:solidFill>
              <a:cs typeface="+mn-ea"/>
              <a:sym typeface="+mn-lt"/>
            </a:endParaRPr>
          </a:p>
        </p:txBody>
      </p:sp>
      <p:sp>
        <p:nvSpPr>
          <p:cNvPr id="34" name="Freeform 10"/>
          <p:cNvSpPr/>
          <p:nvPr/>
        </p:nvSpPr>
        <p:spPr bwMode="auto">
          <a:xfrm>
            <a:off x="4603275" y="3172991"/>
            <a:ext cx="1559924" cy="1549988"/>
          </a:xfrm>
          <a:custGeom>
            <a:avLst/>
            <a:gdLst>
              <a:gd name="T0" fmla="*/ 66 w 133"/>
              <a:gd name="T1" fmla="*/ 132 h 132"/>
              <a:gd name="T2" fmla="*/ 132 w 133"/>
              <a:gd name="T3" fmla="*/ 66 h 132"/>
              <a:gd name="T4" fmla="*/ 133 w 133"/>
              <a:gd name="T5" fmla="*/ 66 h 132"/>
              <a:gd name="T6" fmla="*/ 133 w 133"/>
              <a:gd name="T7" fmla="*/ 66 h 132"/>
              <a:gd name="T8" fmla="*/ 133 w 133"/>
              <a:gd name="T9" fmla="*/ 0 h 132"/>
              <a:gd name="T10" fmla="*/ 68 w 133"/>
              <a:gd name="T11" fmla="*/ 0 h 132"/>
              <a:gd name="T12" fmla="*/ 68 w 133"/>
              <a:gd name="T13" fmla="*/ 0 h 132"/>
              <a:gd name="T14" fmla="*/ 66 w 133"/>
              <a:gd name="T15" fmla="*/ 0 h 132"/>
              <a:gd name="T16" fmla="*/ 0 w 133"/>
              <a:gd name="T17" fmla="*/ 66 h 132"/>
              <a:gd name="T18" fmla="*/ 66 w 133"/>
              <a:gd name="T19"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32">
                <a:moveTo>
                  <a:pt x="66" y="132"/>
                </a:moveTo>
                <a:cubicBezTo>
                  <a:pt x="103" y="132"/>
                  <a:pt x="132" y="103"/>
                  <a:pt x="132" y="66"/>
                </a:cubicBezTo>
                <a:cubicBezTo>
                  <a:pt x="133" y="66"/>
                  <a:pt x="133" y="66"/>
                  <a:pt x="133" y="66"/>
                </a:cubicBezTo>
                <a:cubicBezTo>
                  <a:pt x="133" y="66"/>
                  <a:pt x="133" y="66"/>
                  <a:pt x="133" y="66"/>
                </a:cubicBezTo>
                <a:cubicBezTo>
                  <a:pt x="133" y="0"/>
                  <a:pt x="133" y="0"/>
                  <a:pt x="133" y="0"/>
                </a:cubicBezTo>
                <a:cubicBezTo>
                  <a:pt x="68" y="0"/>
                  <a:pt x="68" y="0"/>
                  <a:pt x="68" y="0"/>
                </a:cubicBezTo>
                <a:cubicBezTo>
                  <a:pt x="68" y="0"/>
                  <a:pt x="68" y="0"/>
                  <a:pt x="68" y="0"/>
                </a:cubicBezTo>
                <a:cubicBezTo>
                  <a:pt x="67" y="0"/>
                  <a:pt x="67" y="0"/>
                  <a:pt x="66" y="0"/>
                </a:cubicBezTo>
                <a:cubicBezTo>
                  <a:pt x="30" y="0"/>
                  <a:pt x="0" y="29"/>
                  <a:pt x="0" y="66"/>
                </a:cubicBezTo>
                <a:cubicBezTo>
                  <a:pt x="0" y="103"/>
                  <a:pt x="30" y="132"/>
                  <a:pt x="66" y="132"/>
                </a:cubicBezTo>
                <a:close/>
              </a:path>
            </a:pathLst>
          </a:custGeom>
          <a:solidFill>
            <a:srgbClr val="7F1769"/>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0" tIns="60907" rIns="0" bIns="60907" rtlCol="0" anchor="ctr"/>
          <a:lstStyle/>
          <a:p>
            <a:pPr algn="ctr">
              <a:lnSpc>
                <a:spcPct val="120000"/>
              </a:lnSpc>
            </a:pPr>
            <a:endParaRPr lang="zh-CN" altLang="en-US" sz="4000" dirty="0">
              <a:solidFill>
                <a:schemeClr val="bg1"/>
              </a:solidFill>
              <a:cs typeface="+mn-ea"/>
              <a:sym typeface="+mn-lt"/>
            </a:endParaRPr>
          </a:p>
        </p:txBody>
      </p:sp>
      <p:sp>
        <p:nvSpPr>
          <p:cNvPr id="36" name="TextBox 7"/>
          <p:cNvSpPr txBox="1"/>
          <p:nvPr/>
        </p:nvSpPr>
        <p:spPr>
          <a:xfrm>
            <a:off x="7987505" y="3789039"/>
            <a:ext cx="2961067" cy="394970"/>
          </a:xfrm>
          <a:prstGeom prst="rect">
            <a:avLst/>
          </a:prstGeom>
          <a:noFill/>
        </p:spPr>
        <p:txBody>
          <a:bodyPr wrap="square" lIns="121813" tIns="0" rIns="121813" bIns="0" rtlCol="0" anchor="t">
            <a:spAutoFit/>
          </a:bodyPr>
          <a:lstStyle/>
          <a:p>
            <a:pPr>
              <a:lnSpc>
                <a:spcPct val="120000"/>
              </a:lnSpc>
            </a:pPr>
            <a:r>
              <a:rPr lang="zh-CN" altLang="en-US" sz="2135" dirty="0">
                <a:cs typeface="+mn-ea"/>
                <a:sym typeface="+mn-lt"/>
              </a:rPr>
              <a:t>无效查询依然存在</a:t>
            </a:r>
            <a:endParaRPr lang="zh-CN" altLang="en-US" sz="2135" dirty="0">
              <a:cs typeface="+mn-ea"/>
              <a:sym typeface="+mn-lt"/>
            </a:endParaRPr>
          </a:p>
        </p:txBody>
      </p:sp>
      <p:sp>
        <p:nvSpPr>
          <p:cNvPr id="37" name="TextBox 8"/>
          <p:cNvSpPr txBox="1"/>
          <p:nvPr/>
        </p:nvSpPr>
        <p:spPr>
          <a:xfrm>
            <a:off x="7970376" y="4320294"/>
            <a:ext cx="3168000" cy="784225"/>
          </a:xfrm>
          <a:prstGeom prst="rect">
            <a:avLst/>
          </a:prstGeom>
          <a:noFill/>
        </p:spPr>
        <p:txBody>
          <a:bodyPr wrap="square" lIns="121813" tIns="60907" rIns="121813" bIns="60907" rtlCol="0">
            <a:spAutoFit/>
          </a:bodyPr>
          <a:lstStyle/>
          <a:p>
            <a:pPr>
              <a:lnSpc>
                <a:spcPct val="120000"/>
              </a:lnSpc>
            </a:pPr>
            <a:r>
              <a:rPr lang="en-US" altLang="zh-CN" sz="1200" dirty="0" smtClean="0">
                <a:cs typeface="+mn-ea"/>
                <a:sym typeface="+mn-lt"/>
              </a:rPr>
              <a:t>DynSQL</a:t>
            </a:r>
            <a:r>
              <a:rPr lang="zh-CN" altLang="en-US" sz="1200" dirty="0" smtClean="0">
                <a:cs typeface="+mn-ea"/>
                <a:sym typeface="+mn-lt"/>
              </a:rPr>
              <a:t>仍会生成</a:t>
            </a:r>
            <a:r>
              <a:rPr lang="en-US" altLang="zh-CN" sz="1200" dirty="0" smtClean="0">
                <a:cs typeface="+mn-ea"/>
                <a:sym typeface="+mn-lt"/>
              </a:rPr>
              <a:t>20%</a:t>
            </a:r>
            <a:r>
              <a:rPr lang="zh-CN" altLang="en-US" sz="1200" dirty="0" smtClean="0">
                <a:cs typeface="+mn-ea"/>
                <a:sym typeface="+mn-lt"/>
              </a:rPr>
              <a:t>的无效查询。由于</a:t>
            </a:r>
            <a:r>
              <a:rPr lang="zh-CN" altLang="en-US" sz="1200" dirty="0" smtClean="0">
                <a:cs typeface="+mn-ea"/>
                <a:sym typeface="+mn-lt"/>
              </a:rPr>
              <a:t>无法保持</a:t>
            </a:r>
            <a:r>
              <a:rPr lang="zh-CN" altLang="en-US" sz="1200" dirty="0" smtClean="0">
                <a:cs typeface="+mn-ea"/>
                <a:sym typeface="+mn-lt"/>
              </a:rPr>
              <a:t>完整性约束，可以进一步优化</a:t>
            </a:r>
            <a:r>
              <a:rPr lang="en-US" altLang="zh-CN" sz="1200" dirty="0" smtClean="0">
                <a:cs typeface="+mn-ea"/>
                <a:sym typeface="+mn-lt"/>
              </a:rPr>
              <a:t>AST</a:t>
            </a:r>
            <a:r>
              <a:rPr lang="zh-CN" altLang="en-US" sz="1200" dirty="0" smtClean="0">
                <a:cs typeface="+mn-ea"/>
                <a:sym typeface="+mn-lt"/>
              </a:rPr>
              <a:t>规则和生成器。</a:t>
            </a:r>
            <a:endParaRPr lang="zh-CN" altLang="en-US" sz="1200" dirty="0" smtClean="0">
              <a:cs typeface="+mn-ea"/>
              <a:sym typeface="+mn-lt"/>
            </a:endParaRPr>
          </a:p>
        </p:txBody>
      </p:sp>
      <p:sp>
        <p:nvSpPr>
          <p:cNvPr id="44" name="TextBox 9"/>
          <p:cNvSpPr txBox="1"/>
          <p:nvPr/>
        </p:nvSpPr>
        <p:spPr>
          <a:xfrm>
            <a:off x="1110615" y="1978660"/>
            <a:ext cx="3348355" cy="394970"/>
          </a:xfrm>
          <a:prstGeom prst="rect">
            <a:avLst/>
          </a:prstGeom>
          <a:noFill/>
        </p:spPr>
        <p:txBody>
          <a:bodyPr wrap="square" lIns="121813" tIns="0" rIns="121813" bIns="0" rtlCol="0" anchor="t">
            <a:spAutoFit/>
          </a:bodyPr>
          <a:lstStyle/>
          <a:p>
            <a:pPr algn="r">
              <a:lnSpc>
                <a:spcPct val="120000"/>
              </a:lnSpc>
            </a:pPr>
            <a:r>
              <a:rPr lang="zh-CN" altLang="en-US" sz="2135" dirty="0">
                <a:cs typeface="+mn-ea"/>
                <a:sym typeface="+mn-lt"/>
              </a:rPr>
              <a:t>繁琐且性能要求相对较高</a:t>
            </a:r>
            <a:endParaRPr lang="zh-CN" altLang="en-US" sz="2135" dirty="0">
              <a:cs typeface="+mn-ea"/>
              <a:sym typeface="+mn-lt"/>
            </a:endParaRPr>
          </a:p>
        </p:txBody>
      </p:sp>
      <p:sp>
        <p:nvSpPr>
          <p:cNvPr id="45" name="TextBox 10"/>
          <p:cNvSpPr txBox="1"/>
          <p:nvPr/>
        </p:nvSpPr>
        <p:spPr>
          <a:xfrm>
            <a:off x="682625" y="2441575"/>
            <a:ext cx="3839845" cy="784225"/>
          </a:xfrm>
          <a:prstGeom prst="rect">
            <a:avLst/>
          </a:prstGeom>
          <a:noFill/>
        </p:spPr>
        <p:txBody>
          <a:bodyPr wrap="square" lIns="121813" tIns="60907" rIns="121813" bIns="60907" rtlCol="0">
            <a:spAutoFit/>
          </a:bodyPr>
          <a:lstStyle/>
          <a:p>
            <a:pPr algn="r">
              <a:lnSpc>
                <a:spcPct val="120000"/>
              </a:lnSpc>
            </a:pPr>
            <a:r>
              <a:rPr lang="zh-CN" altLang="en-US" sz="1200" dirty="0" smtClean="0">
                <a:cs typeface="+mn-ea"/>
                <a:sym typeface="+mn-lt"/>
              </a:rPr>
              <a:t>因为采取了动态查询并记录状态的策略，使得其相比于传统的模糊器需要消耗更多的性能，且繁琐的构建系统也会使得系统出现错误时</a:t>
            </a:r>
            <a:r>
              <a:rPr lang="en-US" altLang="zh-CN" sz="1200" dirty="0" smtClean="0">
                <a:cs typeface="+mn-ea"/>
                <a:sym typeface="+mn-lt"/>
              </a:rPr>
              <a:t>DEBUG</a:t>
            </a:r>
            <a:r>
              <a:rPr lang="zh-CN" altLang="en-US" sz="1200" dirty="0" smtClean="0">
                <a:cs typeface="+mn-ea"/>
                <a:sym typeface="+mn-lt"/>
              </a:rPr>
              <a:t>的困难</a:t>
            </a:r>
            <a:endParaRPr lang="zh-CN" altLang="en-US" sz="1200" dirty="0" smtClean="0">
              <a:cs typeface="+mn-ea"/>
              <a:sym typeface="+mn-lt"/>
            </a:endParaRPr>
          </a:p>
        </p:txBody>
      </p:sp>
      <p:sp>
        <p:nvSpPr>
          <p:cNvPr id="46" name="TextBox 11"/>
          <p:cNvSpPr txBox="1"/>
          <p:nvPr/>
        </p:nvSpPr>
        <p:spPr>
          <a:xfrm>
            <a:off x="7987665" y="1791970"/>
            <a:ext cx="3168015" cy="394970"/>
          </a:xfrm>
          <a:prstGeom prst="rect">
            <a:avLst/>
          </a:prstGeom>
          <a:noFill/>
        </p:spPr>
        <p:txBody>
          <a:bodyPr wrap="square" lIns="121813" tIns="0" rIns="121813" bIns="0" rtlCol="0" anchor="t">
            <a:spAutoFit/>
          </a:bodyPr>
          <a:lstStyle/>
          <a:p>
            <a:pPr>
              <a:lnSpc>
                <a:spcPct val="120000"/>
              </a:lnSpc>
            </a:pPr>
            <a:r>
              <a:rPr lang="zh-CN" altLang="en-US" sz="2135" dirty="0">
                <a:cs typeface="+mn-ea"/>
                <a:sym typeface="+mn-lt"/>
              </a:rPr>
              <a:t>依然存在其他种类的</a:t>
            </a:r>
            <a:r>
              <a:rPr lang="en-US" altLang="zh-CN" sz="2135" dirty="0">
                <a:cs typeface="+mn-ea"/>
                <a:sym typeface="+mn-lt"/>
              </a:rPr>
              <a:t>BUG</a:t>
            </a:r>
            <a:endParaRPr lang="zh-CN" altLang="en-US" sz="2135" dirty="0">
              <a:cs typeface="+mn-ea"/>
              <a:sym typeface="+mn-lt"/>
            </a:endParaRPr>
          </a:p>
        </p:txBody>
      </p:sp>
      <p:sp>
        <p:nvSpPr>
          <p:cNvPr id="48" name="TextBox 12"/>
          <p:cNvSpPr txBox="1"/>
          <p:nvPr/>
        </p:nvSpPr>
        <p:spPr>
          <a:xfrm>
            <a:off x="7987640" y="2254904"/>
            <a:ext cx="3168000" cy="1005205"/>
          </a:xfrm>
          <a:prstGeom prst="rect">
            <a:avLst/>
          </a:prstGeom>
          <a:noFill/>
        </p:spPr>
        <p:txBody>
          <a:bodyPr wrap="square" lIns="121813" tIns="60907" rIns="121813" bIns="60907" rtlCol="0">
            <a:spAutoFit/>
          </a:bodyPr>
          <a:lstStyle/>
          <a:p>
            <a:pPr marL="0" indent="0" algn="just">
              <a:lnSpc>
                <a:spcPct val="120000"/>
              </a:lnSpc>
              <a:spcBef>
                <a:spcPts val="0"/>
              </a:spcBef>
              <a:buNone/>
            </a:pPr>
            <a:r>
              <a:rPr lang="en-US" altLang="zh-CN" sz="1200" dirty="0" smtClean="0">
                <a:cs typeface="+mn-ea"/>
                <a:sym typeface="+mn-lt"/>
              </a:rPr>
              <a:t>DymSQL</a:t>
            </a:r>
            <a:r>
              <a:rPr lang="zh-CN" altLang="en-US" sz="1200" dirty="0" smtClean="0">
                <a:cs typeface="+mn-ea"/>
                <a:sym typeface="+mn-lt"/>
              </a:rPr>
              <a:t>可以检测内存</a:t>
            </a:r>
            <a:r>
              <a:rPr lang="en-US" altLang="zh-CN" sz="1200" dirty="0" smtClean="0">
                <a:cs typeface="+mn-ea"/>
                <a:sym typeface="+mn-lt"/>
              </a:rPr>
              <a:t>BUG</a:t>
            </a:r>
            <a:r>
              <a:rPr lang="zh-CN" altLang="en-US" sz="1200" dirty="0" smtClean="0">
                <a:cs typeface="+mn-ea"/>
                <a:sym typeface="+mn-lt"/>
              </a:rPr>
              <a:t>和语义</a:t>
            </a:r>
            <a:r>
              <a:rPr lang="en-US" altLang="zh-CN" sz="1200" dirty="0" smtClean="0">
                <a:cs typeface="+mn-ea"/>
                <a:sym typeface="+mn-lt"/>
              </a:rPr>
              <a:t>BUG</a:t>
            </a:r>
            <a:r>
              <a:rPr lang="zh-CN" altLang="en-US" sz="1200" dirty="0" smtClean="0">
                <a:cs typeface="+mn-ea"/>
                <a:sym typeface="+mn-lt"/>
              </a:rPr>
              <a:t>，但对于逻辑错误和性能错误的</a:t>
            </a:r>
            <a:r>
              <a:rPr lang="en-US" altLang="zh-CN" sz="1200" dirty="0" smtClean="0">
                <a:cs typeface="+mn-ea"/>
                <a:sym typeface="+mn-lt"/>
              </a:rPr>
              <a:t>BUG</a:t>
            </a:r>
            <a:r>
              <a:rPr lang="zh-CN" altLang="en-US" sz="1200" dirty="0" smtClean="0">
                <a:cs typeface="+mn-ea"/>
                <a:sym typeface="+mn-lt"/>
              </a:rPr>
              <a:t>检测能力较为低下。可以通过进一步优化错误反馈和检测机制优化。</a:t>
            </a:r>
            <a:endParaRPr lang="en-US" altLang="zh-CN" sz="1200" dirty="0">
              <a:cs typeface="+mn-ea"/>
              <a:sym typeface="+mn-lt"/>
            </a:endParaRPr>
          </a:p>
        </p:txBody>
      </p:sp>
      <p:sp>
        <p:nvSpPr>
          <p:cNvPr id="49" name="TextBox 13"/>
          <p:cNvSpPr txBox="1"/>
          <p:nvPr/>
        </p:nvSpPr>
        <p:spPr>
          <a:xfrm>
            <a:off x="1498181" y="3881258"/>
            <a:ext cx="2961067" cy="789940"/>
          </a:xfrm>
          <a:prstGeom prst="rect">
            <a:avLst/>
          </a:prstGeom>
          <a:noFill/>
        </p:spPr>
        <p:txBody>
          <a:bodyPr wrap="square" lIns="121813" tIns="0" rIns="121813" bIns="0" rtlCol="0" anchor="t">
            <a:spAutoFit/>
          </a:bodyPr>
          <a:lstStyle/>
          <a:p>
            <a:pPr algn="r">
              <a:lnSpc>
                <a:spcPct val="120000"/>
              </a:lnSpc>
            </a:pPr>
            <a:r>
              <a:rPr lang="en-US" altLang="zh-CN" sz="2135" dirty="0">
                <a:cs typeface="+mn-ea"/>
                <a:sym typeface="+mn-lt"/>
              </a:rPr>
              <a:t>AST</a:t>
            </a:r>
            <a:r>
              <a:rPr lang="zh-CN" altLang="en-US" sz="2135" dirty="0">
                <a:cs typeface="+mn-ea"/>
                <a:sym typeface="+mn-lt"/>
              </a:rPr>
              <a:t>规则的构建</a:t>
            </a:r>
            <a:endParaRPr lang="zh-CN" altLang="en-US" sz="2135" dirty="0">
              <a:latin typeface="+mn-lt"/>
              <a:cs typeface="+mn-ea"/>
              <a:sym typeface="+mn-lt"/>
            </a:endParaRPr>
          </a:p>
          <a:p>
            <a:pPr algn="r">
              <a:lnSpc>
                <a:spcPct val="120000"/>
              </a:lnSpc>
            </a:pPr>
            <a:endParaRPr lang="zh-CN" altLang="en-US" sz="2135" dirty="0">
              <a:cs typeface="+mn-ea"/>
              <a:sym typeface="+mn-lt"/>
            </a:endParaRPr>
          </a:p>
        </p:txBody>
      </p:sp>
      <p:sp>
        <p:nvSpPr>
          <p:cNvPr id="51" name="TextBox 14"/>
          <p:cNvSpPr txBox="1"/>
          <p:nvPr/>
        </p:nvSpPr>
        <p:spPr>
          <a:xfrm>
            <a:off x="635635" y="4344035"/>
            <a:ext cx="3886835" cy="1005205"/>
          </a:xfrm>
          <a:prstGeom prst="rect">
            <a:avLst/>
          </a:prstGeom>
          <a:noFill/>
        </p:spPr>
        <p:txBody>
          <a:bodyPr wrap="square" lIns="121813" tIns="60907" rIns="121813" bIns="60907" rtlCol="0">
            <a:spAutoFit/>
          </a:bodyPr>
          <a:lstStyle/>
          <a:p>
            <a:pPr algn="r">
              <a:lnSpc>
                <a:spcPct val="120000"/>
              </a:lnSpc>
            </a:pPr>
            <a:r>
              <a:rPr lang="en-US" altLang="zh-CN" sz="1200" dirty="0">
                <a:cs typeface="+mn-ea"/>
                <a:sym typeface="+mn-lt"/>
              </a:rPr>
              <a:t>为彻底测试关于DBMS具体使用的代码，可能需要编写额外的AST规则来启用他们独特的SQL功能</a:t>
            </a:r>
            <a:r>
              <a:rPr lang="zh-CN" altLang="en-US" sz="1200" dirty="0">
                <a:cs typeface="+mn-ea"/>
                <a:sym typeface="+mn-lt"/>
              </a:rPr>
              <a:t>。可以通过简化</a:t>
            </a:r>
            <a:r>
              <a:rPr lang="en-US" altLang="zh-CN" sz="1200" dirty="0">
                <a:cs typeface="+mn-ea"/>
                <a:sym typeface="+mn-lt"/>
              </a:rPr>
              <a:t>AST</a:t>
            </a:r>
            <a:r>
              <a:rPr lang="zh-CN" altLang="en-US" sz="1200" dirty="0">
                <a:cs typeface="+mn-ea"/>
                <a:sym typeface="+mn-lt"/>
              </a:rPr>
              <a:t>的前端编写，添加适当编译阶段来实现</a:t>
            </a:r>
            <a:r>
              <a:rPr lang="en-US" altLang="zh-CN" sz="1200" dirty="0">
                <a:cs typeface="+mn-ea"/>
                <a:sym typeface="+mn-lt"/>
              </a:rPr>
              <a:t>AST</a:t>
            </a:r>
            <a:r>
              <a:rPr lang="zh-CN" altLang="en-US" sz="1200" dirty="0">
                <a:cs typeface="+mn-ea"/>
                <a:sym typeface="+mn-lt"/>
              </a:rPr>
              <a:t>编写的简化。</a:t>
            </a:r>
            <a:endParaRPr lang="zh-CN" altLang="en-US" sz="1200" dirty="0">
              <a:cs typeface="+mn-ea"/>
              <a:sym typeface="+mn-lt"/>
            </a:endParaRPr>
          </a:p>
        </p:txBody>
      </p:sp>
      <p:grpSp>
        <p:nvGrpSpPr>
          <p:cNvPr id="21" name="组合 20"/>
          <p:cNvGrpSpPr/>
          <p:nvPr/>
        </p:nvGrpSpPr>
        <p:grpSpPr>
          <a:xfrm>
            <a:off x="0" y="203648"/>
            <a:ext cx="4039828" cy="583565"/>
            <a:chOff x="0" y="245553"/>
            <a:chExt cx="4039828" cy="583565"/>
          </a:xfrm>
        </p:grpSpPr>
        <p:sp>
          <p:nvSpPr>
            <p:cNvPr id="22" name="文本框 25"/>
            <p:cNvSpPr txBox="1"/>
            <p:nvPr/>
          </p:nvSpPr>
          <p:spPr>
            <a:xfrm>
              <a:off x="722588" y="245553"/>
              <a:ext cx="331724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局限性与改进建议</a:t>
              </a:r>
              <a:endParaRPr lang="zh-CN" altLang="en-US" sz="2665" b="1" spc="400" dirty="0">
                <a:ea typeface="思源黑体 CN Medium" panose="020B0600000000000000" pitchFamily="34" charset="-122"/>
                <a:cs typeface="+mn-ea"/>
                <a:sym typeface="+mn-lt"/>
              </a:endParaRPr>
            </a:p>
          </p:txBody>
        </p:sp>
        <p:sp>
          <p:nvSpPr>
            <p:cNvPr id="23" name="矩形 22"/>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1+#ppt_w/2"/>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20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0-#ppt_w/2"/>
                                          </p:val>
                                        </p:tav>
                                        <p:tav tm="100000">
                                          <p:val>
                                            <p:strVal val="#ppt_x"/>
                                          </p:val>
                                        </p:tav>
                                      </p:tavLst>
                                    </p:anim>
                                    <p:anim calcmode="lin" valueType="num">
                                      <p:cBhvr additive="base">
                                        <p:cTn id="12" dur="5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40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500" fill="hold"/>
                                        <p:tgtEl>
                                          <p:spTgt spid="31"/>
                                        </p:tgtEl>
                                        <p:attrNameLst>
                                          <p:attrName>ppt_x</p:attrName>
                                        </p:attrNameLst>
                                      </p:cBhvr>
                                      <p:tavLst>
                                        <p:tav tm="0">
                                          <p:val>
                                            <p:strVal val="1+#ppt_w/2"/>
                                          </p:val>
                                        </p:tav>
                                        <p:tav tm="100000">
                                          <p:val>
                                            <p:strVal val="#ppt_x"/>
                                          </p:val>
                                        </p:tav>
                                      </p:tavLst>
                                    </p:anim>
                                    <p:anim calcmode="lin" valueType="num">
                                      <p:cBhvr additive="base">
                                        <p:cTn id="16" dur="500" fill="hold"/>
                                        <p:tgtEl>
                                          <p:spTgt spid="31"/>
                                        </p:tgtEl>
                                        <p:attrNameLst>
                                          <p:attrName>ppt_y</p:attrName>
                                        </p:attrNameLst>
                                      </p:cBhvr>
                                      <p:tavLst>
                                        <p:tav tm="0">
                                          <p:val>
                                            <p:strVal val="0-#ppt_h/2"/>
                                          </p:val>
                                        </p:tav>
                                        <p:tav tm="100000">
                                          <p:val>
                                            <p:strVal val="#ppt_y"/>
                                          </p:val>
                                        </p:tav>
                                      </p:tavLst>
                                    </p:anim>
                                  </p:childTnLst>
                                </p:cTn>
                              </p:par>
                              <p:par>
                                <p:cTn id="17" presetID="2" presetClass="entr" presetSubtype="12" decel="100000" fill="hold" grpId="0" nodeType="withEffect">
                                  <p:stCondLst>
                                    <p:cond delay="60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fill="hold"/>
                                        <p:tgtEl>
                                          <p:spTgt spid="34"/>
                                        </p:tgtEl>
                                        <p:attrNameLst>
                                          <p:attrName>ppt_x</p:attrName>
                                        </p:attrNameLst>
                                      </p:cBhvr>
                                      <p:tavLst>
                                        <p:tav tm="0">
                                          <p:val>
                                            <p:strVal val="0-#ppt_w/2"/>
                                          </p:val>
                                        </p:tav>
                                        <p:tav tm="100000">
                                          <p:val>
                                            <p:strVal val="#ppt_x"/>
                                          </p:val>
                                        </p:tav>
                                      </p:tavLst>
                                    </p:anim>
                                    <p:anim calcmode="lin" valueType="num">
                                      <p:cBhvr additive="base">
                                        <p:cTn id="20" dur="500" fill="hold"/>
                                        <p:tgtEl>
                                          <p:spTgt spid="34"/>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2" presetClass="entr" presetSubtype="8" fill="hold" grpId="0" nodeType="after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wipe(left)">
                                      <p:cBhvr>
                                        <p:cTn id="24" dur="500"/>
                                        <p:tgtEl>
                                          <p:spTgt spid="36"/>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wipe(left)">
                                      <p:cBhvr>
                                        <p:cTn id="27" dur="500"/>
                                        <p:tgtEl>
                                          <p:spTgt spid="37"/>
                                        </p:tgtEl>
                                      </p:cBhvr>
                                    </p:animEffect>
                                  </p:childTnLst>
                                </p:cTn>
                              </p:par>
                            </p:childTnLst>
                          </p:cTn>
                        </p:par>
                        <p:par>
                          <p:cTn id="28" fill="hold">
                            <p:stCondLst>
                              <p:cond delay="1000"/>
                            </p:stCondLst>
                            <p:childTnLst>
                              <p:par>
                                <p:cTn id="29" presetID="22" presetClass="entr" presetSubtype="2" fill="hold" grpId="0" nodeType="after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wipe(right)">
                                      <p:cBhvr>
                                        <p:cTn id="31" dur="500"/>
                                        <p:tgtEl>
                                          <p:spTgt spid="44"/>
                                        </p:tgtEl>
                                      </p:cBhvr>
                                    </p:animEffect>
                                  </p:childTnLst>
                                </p:cTn>
                              </p:par>
                              <p:par>
                                <p:cTn id="32" presetID="22" presetClass="entr" presetSubtype="2" fill="hold" grpId="0"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wipe(right)">
                                      <p:cBhvr>
                                        <p:cTn id="34" dur="500"/>
                                        <p:tgtEl>
                                          <p:spTgt spid="45"/>
                                        </p:tgtEl>
                                      </p:cBhvr>
                                    </p:animEffect>
                                  </p:childTnLst>
                                </p:cTn>
                              </p:par>
                            </p:childTnLst>
                          </p:cTn>
                        </p:par>
                        <p:par>
                          <p:cTn id="35" fill="hold">
                            <p:stCondLst>
                              <p:cond delay="1500"/>
                            </p:stCondLst>
                            <p:childTnLst>
                              <p:par>
                                <p:cTn id="36" presetID="22" presetClass="entr" presetSubtype="8" fill="hold" grpId="0" nodeType="afterEffect">
                                  <p:stCondLst>
                                    <p:cond delay="0"/>
                                  </p:stCondLst>
                                  <p:childTnLst>
                                    <p:set>
                                      <p:cBhvr>
                                        <p:cTn id="37" dur="1" fill="hold">
                                          <p:stCondLst>
                                            <p:cond delay="0"/>
                                          </p:stCondLst>
                                        </p:cTn>
                                        <p:tgtEl>
                                          <p:spTgt spid="46"/>
                                        </p:tgtEl>
                                        <p:attrNameLst>
                                          <p:attrName>style.visibility</p:attrName>
                                        </p:attrNameLst>
                                      </p:cBhvr>
                                      <p:to>
                                        <p:strVal val="visible"/>
                                      </p:to>
                                    </p:set>
                                    <p:animEffect transition="in" filter="wipe(left)">
                                      <p:cBhvr>
                                        <p:cTn id="38" dur="500"/>
                                        <p:tgtEl>
                                          <p:spTgt spid="46"/>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48"/>
                                        </p:tgtEl>
                                        <p:attrNameLst>
                                          <p:attrName>style.visibility</p:attrName>
                                        </p:attrNameLst>
                                      </p:cBhvr>
                                      <p:to>
                                        <p:strVal val="visible"/>
                                      </p:to>
                                    </p:set>
                                    <p:animEffect transition="in" filter="wipe(left)">
                                      <p:cBhvr>
                                        <p:cTn id="41" dur="500"/>
                                        <p:tgtEl>
                                          <p:spTgt spid="48"/>
                                        </p:tgtEl>
                                      </p:cBhvr>
                                    </p:animEffect>
                                  </p:childTnLst>
                                </p:cTn>
                              </p:par>
                            </p:childTnLst>
                          </p:cTn>
                        </p:par>
                        <p:par>
                          <p:cTn id="42" fill="hold">
                            <p:stCondLst>
                              <p:cond delay="2000"/>
                            </p:stCondLst>
                            <p:childTnLst>
                              <p:par>
                                <p:cTn id="43" presetID="22" presetClass="entr" presetSubtype="2" fill="hold" grpId="0" nodeType="afterEffect">
                                  <p:stCondLst>
                                    <p:cond delay="0"/>
                                  </p:stCondLst>
                                  <p:childTnLst>
                                    <p:set>
                                      <p:cBhvr>
                                        <p:cTn id="44" dur="1" fill="hold">
                                          <p:stCondLst>
                                            <p:cond delay="0"/>
                                          </p:stCondLst>
                                        </p:cTn>
                                        <p:tgtEl>
                                          <p:spTgt spid="49"/>
                                        </p:tgtEl>
                                        <p:attrNameLst>
                                          <p:attrName>style.visibility</p:attrName>
                                        </p:attrNameLst>
                                      </p:cBhvr>
                                      <p:to>
                                        <p:strVal val="visible"/>
                                      </p:to>
                                    </p:set>
                                    <p:animEffect transition="in" filter="wipe(right)">
                                      <p:cBhvr>
                                        <p:cTn id="45" dur="500"/>
                                        <p:tgtEl>
                                          <p:spTgt spid="49"/>
                                        </p:tgtEl>
                                      </p:cBhvr>
                                    </p:animEffect>
                                  </p:childTnLst>
                                </p:cTn>
                              </p:par>
                              <p:par>
                                <p:cTn id="46" presetID="22" presetClass="entr" presetSubtype="2" fill="hold" grpId="0" nodeType="withEffect">
                                  <p:stCondLst>
                                    <p:cond delay="0"/>
                                  </p:stCondLst>
                                  <p:childTnLst>
                                    <p:set>
                                      <p:cBhvr>
                                        <p:cTn id="47" dur="1" fill="hold">
                                          <p:stCondLst>
                                            <p:cond delay="0"/>
                                          </p:stCondLst>
                                        </p:cTn>
                                        <p:tgtEl>
                                          <p:spTgt spid="51"/>
                                        </p:tgtEl>
                                        <p:attrNameLst>
                                          <p:attrName>style.visibility</p:attrName>
                                        </p:attrNameLst>
                                      </p:cBhvr>
                                      <p:to>
                                        <p:strVal val="visible"/>
                                      </p:to>
                                    </p:set>
                                    <p:animEffect transition="in" filter="wipe(right)">
                                      <p:cBhvr>
                                        <p:cTn id="48" dur="500"/>
                                        <p:tgtEl>
                                          <p:spTgt spid="51"/>
                                        </p:tgtEl>
                                      </p:cBhvr>
                                    </p:animEffect>
                                  </p:childTnLst>
                                </p:cTn>
                              </p:par>
                            </p:childTnLst>
                          </p:cTn>
                        </p:par>
                        <p:par>
                          <p:cTn id="49" fill="hold">
                            <p:stCondLst>
                              <p:cond delay="2500"/>
                            </p:stCondLst>
                            <p:childTnLst>
                              <p:par>
                                <p:cTn id="50" presetID="22" presetClass="entr" presetSubtype="2" fill="hold" grpId="0" nodeType="after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wipe(right)">
                                      <p:cBhvr>
                                        <p:cTn id="5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30" grpId="0" bldLvl="0" animBg="1"/>
      <p:bldP spid="31" grpId="0" bldLvl="0" animBg="1"/>
      <p:bldP spid="32" grpId="0" bldLvl="0" animBg="1"/>
      <p:bldP spid="34" grpId="0" bldLvl="0" animBg="1"/>
      <p:bldP spid="36" grpId="0"/>
      <p:bldP spid="37" grpId="0"/>
      <p:bldP spid="44" grpId="0"/>
      <p:bldP spid="45" grpId="0"/>
      <p:bldP spid="46" grpId="0"/>
      <p:bldP spid="48" grpId="0"/>
      <p:bldP spid="49" grpId="0"/>
      <p:bldP spid="5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0" y="203648"/>
            <a:ext cx="1689058" cy="583565"/>
            <a:chOff x="0" y="245553"/>
            <a:chExt cx="1689058" cy="583565"/>
          </a:xfrm>
        </p:grpSpPr>
        <p:sp>
          <p:nvSpPr>
            <p:cNvPr id="22" name="文本框 25"/>
            <p:cNvSpPr txBox="1"/>
            <p:nvPr/>
          </p:nvSpPr>
          <p:spPr>
            <a:xfrm>
              <a:off x="722588" y="245553"/>
              <a:ext cx="96647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总结</a:t>
              </a:r>
              <a:endParaRPr lang="zh-CN" altLang="en-US" sz="2665" b="1" spc="400" dirty="0">
                <a:ea typeface="思源黑体 CN Medium" panose="020B0600000000000000" pitchFamily="34" charset="-122"/>
                <a:cs typeface="+mn-ea"/>
                <a:sym typeface="+mn-lt"/>
              </a:endParaRPr>
            </a:p>
          </p:txBody>
        </p:sp>
        <p:sp>
          <p:nvSpPr>
            <p:cNvPr id="23" name="矩形 22"/>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文本框 1"/>
          <p:cNvSpPr txBox="1"/>
          <p:nvPr/>
        </p:nvSpPr>
        <p:spPr>
          <a:xfrm>
            <a:off x="721995" y="3827780"/>
            <a:ext cx="10510520" cy="1753235"/>
          </a:xfrm>
          <a:prstGeom prst="rect">
            <a:avLst/>
          </a:prstGeom>
          <a:noFill/>
        </p:spPr>
        <p:txBody>
          <a:bodyPr wrap="square" rtlCol="0">
            <a:spAutoFit/>
          </a:bodyPr>
          <a:p>
            <a:r>
              <a:rPr lang="en-US" altLang="zh-CN"/>
              <a:t>   </a:t>
            </a:r>
            <a:r>
              <a:rPr lang="zh-CN" altLang="en-US"/>
              <a:t>在本论文中，作者开发了一个实用的DBMS模糊测试框架，名为DynSQL，可以有效地生成复杂且有效的SQL查询，以检测DBMS中的深层次错误。DynSQL集成了一种新颖的技术，即动态查询交互，用于捕获准确的DBMS状态信息并提升查询生成效果。此外，DynSQL还使用错误反馈来进一步提高生成查询的有效性。作者已经在6个广泛使用的DBMS上对DynSQL进行了评估，并发现了40个独特的错误。还将DynSQL与最先进的DBMS模糊测试工具进行了比较，结果表明DynSQL在具有更高代码覆盖率的DBMS中发现了更多的错误</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4960620" y="952500"/>
            <a:ext cx="2540635" cy="26587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61700" y="733587"/>
            <a:ext cx="4040657" cy="5502442"/>
          </a:xfrm>
          <a:prstGeom prst="rect">
            <a:avLst/>
          </a:prstGeom>
          <a:blipFill>
            <a:blip r:embed="rId1"/>
            <a:srcRect/>
            <a:stretch>
              <a:fillRect l="251" t="-1333" r="-251" b="-1684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PA_矩形 28"/>
          <p:cNvSpPr/>
          <p:nvPr>
            <p:custDataLst>
              <p:tags r:id="rId2"/>
            </p:custDataLst>
          </p:nvPr>
        </p:nvSpPr>
        <p:spPr>
          <a:xfrm>
            <a:off x="5781041" y="3795983"/>
            <a:ext cx="5684520" cy="332399"/>
          </a:xfrm>
          <a:prstGeom prst="rect">
            <a:avLst/>
          </a:prstGeom>
          <a:noFill/>
          <a:ln>
            <a:noFill/>
          </a:ln>
          <a:effectLst/>
        </p:spPr>
        <p:txBody>
          <a:bodyPr wrap="square">
            <a:spAutoFit/>
          </a:bodyPr>
          <a:lstStyle/>
          <a:p>
            <a:pPr algn="dist">
              <a:lnSpc>
                <a:spcPct val="130000"/>
              </a:lnSpc>
              <a:spcBef>
                <a:spcPct val="0"/>
              </a:spcBef>
            </a:pPr>
            <a:r>
              <a:rPr lang="en-US" altLang="zh-CN" sz="1200" dirty="0" smtClean="0">
                <a:latin typeface="思源宋体 CN" panose="02020400000000000000" pitchFamily="18" charset="-122"/>
                <a:ea typeface="思源黑体 CN Normal" panose="020B0400000000000000" pitchFamily="34" charset="-122"/>
              </a:rPr>
              <a:t>NANKAI UNIVERSITY</a:t>
            </a:r>
            <a:endParaRPr lang="en-US" altLang="zh-CN" sz="1200" dirty="0">
              <a:latin typeface="思源宋体 CN" panose="02020400000000000000" pitchFamily="18" charset="-122"/>
              <a:ea typeface="思源黑体 CN Normal" panose="020B0400000000000000" pitchFamily="34" charset="-122"/>
              <a:sym typeface="Arial" panose="020B0604020202020204" pitchFamily="34" charset="0"/>
            </a:endParaRPr>
          </a:p>
        </p:txBody>
      </p:sp>
      <p:sp>
        <p:nvSpPr>
          <p:cNvPr id="24" name="PA_圆角矩形 31"/>
          <p:cNvSpPr/>
          <p:nvPr>
            <p:custDataLst>
              <p:tags r:id="rId3"/>
            </p:custDataLst>
          </p:nvPr>
        </p:nvSpPr>
        <p:spPr>
          <a:xfrm>
            <a:off x="8256270" y="4935855"/>
            <a:ext cx="1772285" cy="26416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solidFill>
                  <a:schemeClr val="tx1"/>
                </a:solidFill>
                <a:latin typeface="思源宋体 CN" panose="02020400000000000000" pitchFamily="18" charset="-122"/>
                <a:ea typeface="Times New Roman" panose="02020603050405020304" charset="0"/>
              </a:rPr>
              <a:t>汇报人</a:t>
            </a:r>
            <a:r>
              <a:rPr lang="zh-CN" altLang="en-US" sz="1000" b="1" dirty="0" smtClean="0">
                <a:solidFill>
                  <a:schemeClr val="tx1"/>
                </a:solidFill>
                <a:latin typeface="思源宋体 CN" panose="02020400000000000000" pitchFamily="18" charset="-122"/>
                <a:ea typeface="Times New Roman" panose="02020603050405020304" charset="0"/>
              </a:rPr>
              <a:t>：冯思程、</a:t>
            </a:r>
            <a:r>
              <a:rPr lang="zh-CN" altLang="en-US" sz="1000" b="1" dirty="0" smtClean="0">
                <a:solidFill>
                  <a:schemeClr val="tx1"/>
                </a:solidFill>
                <a:latin typeface="思源宋体 CN" panose="02020400000000000000" pitchFamily="18" charset="-122"/>
                <a:ea typeface="Times New Roman" panose="02020603050405020304" charset="0"/>
                <a:sym typeface="+mn-ea"/>
              </a:rPr>
              <a:t>魏靖轩</a:t>
            </a:r>
            <a:endParaRPr lang="zh-CN" altLang="en-US" sz="1000" b="1" dirty="0" smtClean="0">
              <a:solidFill>
                <a:schemeClr val="tx1"/>
              </a:solidFill>
              <a:latin typeface="思源宋体 CN" panose="02020400000000000000" pitchFamily="18" charset="-122"/>
              <a:ea typeface="Times New Roman" panose="02020603050405020304" charset="0"/>
            </a:endParaRPr>
          </a:p>
          <a:p>
            <a:pPr algn="ctr"/>
            <a:endParaRPr lang="zh-CN" altLang="en-US" sz="1000" b="1" dirty="0" smtClean="0">
              <a:solidFill>
                <a:schemeClr val="tx1"/>
              </a:solidFill>
              <a:latin typeface="思源宋体 CN" panose="02020400000000000000" pitchFamily="18" charset="-122"/>
              <a:ea typeface="Times New Roman" panose="02020603050405020304" charset="0"/>
            </a:endParaRPr>
          </a:p>
        </p:txBody>
      </p:sp>
      <p:sp>
        <p:nvSpPr>
          <p:cNvPr id="25" name="PA_圆角矩形 31"/>
          <p:cNvSpPr/>
          <p:nvPr>
            <p:custDataLst>
              <p:tags r:id="rId4"/>
            </p:custDataLst>
          </p:nvPr>
        </p:nvSpPr>
        <p:spPr>
          <a:xfrm>
            <a:off x="10268360" y="4862872"/>
            <a:ext cx="1393298" cy="26426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b="1" dirty="0">
                <a:solidFill>
                  <a:schemeClr val="tx1"/>
                </a:solidFill>
                <a:latin typeface="思源宋体 CN" panose="02020400000000000000" pitchFamily="18" charset="-122"/>
                <a:ea typeface="Times New Roman" panose="02020603050405020304" charset="0"/>
              </a:rPr>
              <a:t>汇报日期：</a:t>
            </a:r>
            <a:r>
              <a:rPr lang="en-US" altLang="zh-CN" sz="1000" b="1" dirty="0">
                <a:solidFill>
                  <a:schemeClr val="tx1"/>
                </a:solidFill>
                <a:latin typeface="思源宋体 CN" panose="02020400000000000000" pitchFamily="18" charset="-122"/>
                <a:ea typeface="Times New Roman" panose="02020603050405020304" charset="0"/>
              </a:rPr>
              <a:t>2023.7.9</a:t>
            </a:r>
            <a:endParaRPr lang="en-US" altLang="zh-CN" sz="1000" b="1" dirty="0">
              <a:solidFill>
                <a:schemeClr val="tx1"/>
              </a:solidFill>
              <a:latin typeface="思源宋体 CN" panose="02020400000000000000" pitchFamily="18" charset="-122"/>
              <a:ea typeface="宋体" panose="02010600030101010101" pitchFamily="2" charset="-122"/>
            </a:endParaRPr>
          </a:p>
        </p:txBody>
      </p:sp>
      <p:sp>
        <p:nvSpPr>
          <p:cNvPr id="6" name="矩形 5"/>
          <p:cNvSpPr/>
          <p:nvPr/>
        </p:nvSpPr>
        <p:spPr>
          <a:xfrm>
            <a:off x="3464063" y="1116887"/>
            <a:ext cx="8197516" cy="705853"/>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9111916" y="5824037"/>
            <a:ext cx="2407029" cy="0"/>
          </a:xfrm>
          <a:prstGeom prst="line">
            <a:avLst/>
          </a:prstGeom>
          <a:ln w="63500">
            <a:solidFill>
              <a:srgbClr val="7F1769"/>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442973" y="4938149"/>
            <a:ext cx="1306054" cy="1297880"/>
          </a:xfrm>
          <a:prstGeom prst="rect">
            <a:avLst/>
          </a:prstGeom>
        </p:spPr>
      </p:pic>
      <p:sp>
        <p:nvSpPr>
          <p:cNvPr id="11" name="PA_圆角矩形 31"/>
          <p:cNvSpPr/>
          <p:nvPr>
            <p:custDataLst>
              <p:tags r:id="rId6"/>
            </p:custDataLst>
          </p:nvPr>
        </p:nvSpPr>
        <p:spPr>
          <a:xfrm>
            <a:off x="7241784" y="5691904"/>
            <a:ext cx="1393298" cy="26426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en-US" altLang="zh-CN" dirty="0">
                <a:solidFill>
                  <a:schemeClr val="tx1"/>
                </a:solidFill>
                <a:latin typeface="Times New Roman" panose="02020603050405020304" charset="0"/>
                <a:ea typeface="Times New Roman" panose="02020603050405020304" charset="0"/>
              </a:rPr>
              <a:t>2023</a:t>
            </a:r>
            <a:endParaRPr lang="en-US" altLang="zh-CN" dirty="0">
              <a:solidFill>
                <a:schemeClr val="tx1"/>
              </a:solidFill>
              <a:latin typeface="Times New Roman" panose="02020603050405020304" charset="0"/>
              <a:ea typeface="Times New Roman" panose="02020603050405020304" charset="0"/>
            </a:endParaRPr>
          </a:p>
        </p:txBody>
      </p:sp>
      <p:sp>
        <p:nvSpPr>
          <p:cNvPr id="12" name="PA_矩形 29"/>
          <p:cNvSpPr/>
          <p:nvPr>
            <p:custDataLst>
              <p:tags r:id="rId7"/>
            </p:custDataLst>
          </p:nvPr>
        </p:nvSpPr>
        <p:spPr>
          <a:xfrm>
            <a:off x="5669466" y="2495150"/>
            <a:ext cx="5931232" cy="1200329"/>
          </a:xfrm>
          <a:prstGeom prst="rect">
            <a:avLst/>
          </a:prstGeom>
          <a:noFill/>
          <a:ln>
            <a:noFill/>
          </a:ln>
          <a:effectLst/>
        </p:spPr>
        <p:txBody>
          <a:bodyPr wrap="square">
            <a:spAutoFit/>
          </a:bodyPr>
          <a:lstStyle/>
          <a:p>
            <a:pPr algn="dist"/>
            <a:r>
              <a:rPr lang="en-US" altLang="zh-CN" sz="7200" b="1" dirty="0">
                <a:latin typeface="Times New Roman" panose="02020603050405020304" charset="0"/>
                <a:ea typeface="Times New Roman" panose="02020603050405020304" charset="0"/>
                <a:cs typeface="Open Sans" panose="020B0606030504020204" pitchFamily="34" charset="0"/>
              </a:rPr>
              <a:t>THANK YOU </a:t>
            </a:r>
            <a:endParaRPr lang="zh-CN" altLang="en-US" sz="7200" b="1" dirty="0">
              <a:latin typeface="Times New Roman" panose="02020603050405020304" charset="0"/>
              <a:ea typeface="Times New Roman" panose="02020603050405020304" charset="0"/>
              <a:cs typeface="Open Sans" panose="020B0606030504020204" pitchFamily="34" charset="0"/>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500" fill="hold"/>
                                        <p:tgtEl>
                                          <p:spTgt spid="24"/>
                                        </p:tgtEl>
                                        <p:attrNameLst>
                                          <p:attrName>ppt_x</p:attrName>
                                        </p:attrNameLst>
                                      </p:cBhvr>
                                      <p:tavLst>
                                        <p:tav tm="0">
                                          <p:val>
                                            <p:strVal val="0-#ppt_w/2"/>
                                          </p:val>
                                        </p:tav>
                                        <p:tav tm="100000">
                                          <p:val>
                                            <p:strVal val="#ppt_x"/>
                                          </p:val>
                                        </p:tav>
                                      </p:tavLst>
                                    </p:anim>
                                    <p:anim calcmode="lin" valueType="num">
                                      <p:cBhvr additive="base">
                                        <p:cTn id="13" dur="500" fill="hold"/>
                                        <p:tgtEl>
                                          <p:spTgt spid="24"/>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additive="base">
                                        <p:cTn id="17" dur="500" fill="hold"/>
                                        <p:tgtEl>
                                          <p:spTgt spid="25"/>
                                        </p:tgtEl>
                                        <p:attrNameLst>
                                          <p:attrName>ppt_x</p:attrName>
                                        </p:attrNameLst>
                                      </p:cBhvr>
                                      <p:tavLst>
                                        <p:tav tm="0">
                                          <p:val>
                                            <p:strVal val="0-#ppt_w/2"/>
                                          </p:val>
                                        </p:tav>
                                        <p:tav tm="100000">
                                          <p:val>
                                            <p:strVal val="#ppt_x"/>
                                          </p:val>
                                        </p:tav>
                                      </p:tavLst>
                                    </p:anim>
                                    <p:anim calcmode="lin" valueType="num">
                                      <p:cBhvr additive="base">
                                        <p:cTn id="18" dur="500" fill="hold"/>
                                        <p:tgtEl>
                                          <p:spTgt spid="25"/>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0-#ppt_w/2"/>
                                          </p:val>
                                        </p:tav>
                                        <p:tav tm="100000">
                                          <p:val>
                                            <p:strVal val="#ppt_x"/>
                                          </p:val>
                                        </p:tav>
                                      </p:tavLst>
                                    </p:anim>
                                    <p:anim calcmode="lin" valueType="num">
                                      <p:cBhvr additive="base">
                                        <p:cTn id="23" dur="500" fill="hold"/>
                                        <p:tgtEl>
                                          <p:spTgt spid="11"/>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0-#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bldLvl="0" animBg="1"/>
      <p:bldP spid="25" grpId="0" bldLvl="0" animBg="1"/>
      <p:bldP spid="11" grpId="0" animBg="1"/>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625" y="1409925"/>
            <a:ext cx="12240996" cy="4333149"/>
            <a:chOff x="-12625" y="1409925"/>
            <a:chExt cx="12240996" cy="4333149"/>
          </a:xfrm>
        </p:grpSpPr>
        <p:grpSp>
          <p:nvGrpSpPr>
            <p:cNvPr id="34" name="组合 33"/>
            <p:cNvGrpSpPr/>
            <p:nvPr/>
          </p:nvGrpSpPr>
          <p:grpSpPr>
            <a:xfrm>
              <a:off x="-12625" y="1409925"/>
              <a:ext cx="12240996" cy="4333149"/>
              <a:chOff x="-12625" y="1409925"/>
              <a:chExt cx="12240996" cy="4333149"/>
            </a:xfrm>
          </p:grpSpPr>
          <p:grpSp>
            <p:nvGrpSpPr>
              <p:cNvPr id="29" name="组合 28"/>
              <p:cNvGrpSpPr/>
              <p:nvPr/>
            </p:nvGrpSpPr>
            <p:grpSpPr>
              <a:xfrm>
                <a:off x="-12625" y="1409925"/>
                <a:ext cx="5050971" cy="4333149"/>
                <a:chOff x="-12625" y="1409925"/>
                <a:chExt cx="5050971" cy="4333149"/>
              </a:xfrm>
            </p:grpSpPr>
            <p:sp>
              <p:nvSpPr>
                <p:cNvPr id="2" name="矩形 1"/>
                <p:cNvSpPr/>
                <p:nvPr/>
              </p:nvSpPr>
              <p:spPr>
                <a:xfrm>
                  <a:off x="-12625" y="1409925"/>
                  <a:ext cx="5050971" cy="433314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5" name="组合 14"/>
                <p:cNvGrpSpPr/>
                <p:nvPr/>
              </p:nvGrpSpPr>
              <p:grpSpPr>
                <a:xfrm>
                  <a:off x="319538" y="1856804"/>
                  <a:ext cx="3555776" cy="3222576"/>
                  <a:chOff x="319538" y="1856804"/>
                  <a:chExt cx="3555776" cy="3222576"/>
                </a:xfrm>
              </p:grpSpPr>
              <p:sp>
                <p:nvSpPr>
                  <p:cNvPr id="6" name="文本框 5"/>
                  <p:cNvSpPr txBox="1"/>
                  <p:nvPr/>
                </p:nvSpPr>
                <p:spPr>
                  <a:xfrm>
                    <a:off x="319538" y="1856804"/>
                    <a:ext cx="3345937" cy="681990"/>
                  </a:xfrm>
                  <a:prstGeom prst="rect">
                    <a:avLst/>
                  </a:prstGeom>
                  <a:noFill/>
                </p:spPr>
                <p:txBody>
                  <a:bodyPr wrap="square" rtlCol="0">
                    <a:spAutoFit/>
                  </a:bodyPr>
                  <a:lstStyle>
                    <a:defPPr>
                      <a:defRPr lang="zh-CN"/>
                    </a:defPPr>
                    <a:lvl1pPr>
                      <a:defRPr sz="2800">
                        <a:latin typeface="字魂54号-贤黑" panose="00000500000000000000" pitchFamily="2" charset="-122"/>
                        <a:ea typeface="字魂54号-贤黑" panose="00000500000000000000" pitchFamily="2" charset="-122"/>
                      </a:defRPr>
                    </a:lvl1pPr>
                  </a:lstStyle>
                  <a:p>
                    <a:pPr>
                      <a:lnSpc>
                        <a:spcPct val="120000"/>
                      </a:lnSpc>
                    </a:pPr>
                    <a:r>
                      <a:rPr lang="en-US" altLang="zh-CN" sz="3200" dirty="0">
                        <a:solidFill>
                          <a:schemeClr val="bg1"/>
                        </a:solidFill>
                        <a:latin typeface="+mn-lt"/>
                        <a:ea typeface="+mn-ea"/>
                        <a:cs typeface="+mn-ea"/>
                        <a:sym typeface="+mn-lt"/>
                      </a:rPr>
                      <a:t>DBMS</a:t>
                    </a:r>
                    <a:endParaRPr lang="en-US" altLang="zh-CN" sz="3200" dirty="0">
                      <a:solidFill>
                        <a:schemeClr val="bg1"/>
                      </a:solidFill>
                      <a:latin typeface="+mn-lt"/>
                      <a:ea typeface="+mn-ea"/>
                      <a:cs typeface="+mn-ea"/>
                      <a:sym typeface="+mn-lt"/>
                    </a:endParaRPr>
                  </a:p>
                </p:txBody>
              </p:sp>
              <p:sp>
                <p:nvSpPr>
                  <p:cNvPr id="8" name="文本框 7"/>
                  <p:cNvSpPr txBox="1"/>
                  <p:nvPr/>
                </p:nvSpPr>
                <p:spPr>
                  <a:xfrm>
                    <a:off x="395317" y="2736321"/>
                    <a:ext cx="3479997" cy="1087755"/>
                  </a:xfrm>
                  <a:prstGeom prst="rect">
                    <a:avLst/>
                  </a:prstGeom>
                  <a:noFill/>
                </p:spPr>
                <p:txBody>
                  <a:bodyPr wrap="square" rtlCol="0">
                    <a:spAutoFit/>
                  </a:bodyPr>
                  <a:lstStyle>
                    <a:defPPr>
                      <a:defRPr lang="zh-CN"/>
                    </a:defPPr>
                    <a:lvl1pPr>
                      <a:defRPr sz="1400">
                        <a:solidFill>
                          <a:schemeClr val="accent4"/>
                        </a:solidFill>
                        <a:latin typeface="字魂58号-创中黑" panose="00000500000000000000" pitchFamily="2" charset="-122"/>
                        <a:ea typeface="字魂58号-创中黑" panose="00000500000000000000" pitchFamily="2" charset="-122"/>
                      </a:defRPr>
                    </a:lvl1pPr>
                  </a:lstStyle>
                  <a:p>
                    <a:pPr>
                      <a:lnSpc>
                        <a:spcPct val="120000"/>
                      </a:lnSpc>
                    </a:pPr>
                    <a:r>
                      <a:rPr lang="zh-CN" altLang="en-US" sz="1800" dirty="0" smtClean="0">
                        <a:solidFill>
                          <a:schemeClr val="bg1"/>
                        </a:solidFill>
                        <a:latin typeface="+mn-lt"/>
                        <a:ea typeface="+mn-ea"/>
                        <a:cs typeface="+mn-ea"/>
                        <a:sym typeface="+mn-lt"/>
                      </a:rPr>
                      <a:t>数据库管理系统提供了数据存储和管理的基本功能，在现代数据密集型应用中发挥重要作用</a:t>
                    </a:r>
                    <a:endParaRPr lang="zh-CN" altLang="en-US" sz="1800" dirty="0" smtClean="0">
                      <a:solidFill>
                        <a:schemeClr val="bg1"/>
                      </a:solidFill>
                      <a:latin typeface="+mn-lt"/>
                      <a:ea typeface="+mn-ea"/>
                      <a:cs typeface="+mn-ea"/>
                      <a:sym typeface="+mn-lt"/>
                    </a:endParaRPr>
                  </a:p>
                </p:txBody>
              </p:sp>
              <p:sp>
                <p:nvSpPr>
                  <p:cNvPr id="10" name="文本框 9"/>
                  <p:cNvSpPr txBox="1"/>
                  <p:nvPr/>
                </p:nvSpPr>
                <p:spPr>
                  <a:xfrm>
                    <a:off x="395315" y="3853834"/>
                    <a:ext cx="3345937" cy="423545"/>
                  </a:xfrm>
                  <a:prstGeom prst="rect">
                    <a:avLst/>
                  </a:prstGeom>
                  <a:noFill/>
                </p:spPr>
                <p:txBody>
                  <a:bodyPr wrap="square" rtlCol="0">
                    <a:spAutoFit/>
                  </a:bodyPr>
                  <a:lstStyle>
                    <a:defPPr>
                      <a:defRPr lang="zh-CN"/>
                    </a:defPPr>
                    <a:lvl1pPr>
                      <a:defRPr sz="1400">
                        <a:solidFill>
                          <a:schemeClr val="accent4"/>
                        </a:solidFill>
                        <a:latin typeface="字魂58号-创中黑" panose="00000500000000000000" pitchFamily="2" charset="-122"/>
                        <a:ea typeface="字魂58号-创中黑" panose="00000500000000000000" pitchFamily="2" charset="-122"/>
                      </a:defRPr>
                    </a:lvl1pPr>
                  </a:lstStyle>
                  <a:p>
                    <a:pPr marL="285750" indent="-285750">
                      <a:lnSpc>
                        <a:spcPct val="120000"/>
                      </a:lnSpc>
                      <a:buFont typeface="Arial" panose="020B0604020202020204" pitchFamily="34" charset="0"/>
                      <a:buChar char="•"/>
                    </a:pPr>
                    <a:r>
                      <a:rPr lang="zh-CN" altLang="en-US" sz="1800" dirty="0">
                        <a:solidFill>
                          <a:schemeClr val="bg1"/>
                        </a:solidFill>
                        <a:latin typeface="+mn-lt"/>
                        <a:ea typeface="+mn-ea"/>
                        <a:cs typeface="+mn-ea"/>
                        <a:sym typeface="+mn-lt"/>
                      </a:rPr>
                      <a:t>企业管理</a:t>
                    </a:r>
                    <a:endParaRPr lang="zh-CN" altLang="en-US" sz="1800" dirty="0">
                      <a:solidFill>
                        <a:schemeClr val="bg1"/>
                      </a:solidFill>
                      <a:latin typeface="+mn-lt"/>
                      <a:ea typeface="+mn-ea"/>
                      <a:cs typeface="+mn-ea"/>
                      <a:sym typeface="+mn-lt"/>
                    </a:endParaRPr>
                  </a:p>
                </p:txBody>
              </p:sp>
              <p:sp>
                <p:nvSpPr>
                  <p:cNvPr id="12" name="文本框 11"/>
                  <p:cNvSpPr txBox="1"/>
                  <p:nvPr/>
                </p:nvSpPr>
                <p:spPr>
                  <a:xfrm>
                    <a:off x="395315" y="4251996"/>
                    <a:ext cx="3345937" cy="423545"/>
                  </a:xfrm>
                  <a:prstGeom prst="rect">
                    <a:avLst/>
                  </a:prstGeom>
                  <a:noFill/>
                </p:spPr>
                <p:txBody>
                  <a:bodyPr wrap="square" rtlCol="0">
                    <a:spAutoFit/>
                  </a:bodyPr>
                  <a:lstStyle>
                    <a:defPPr>
                      <a:defRPr lang="zh-CN"/>
                    </a:defPPr>
                    <a:lvl1pPr>
                      <a:defRPr sz="1400">
                        <a:solidFill>
                          <a:schemeClr val="accent4"/>
                        </a:solidFill>
                        <a:latin typeface="字魂58号-创中黑" panose="00000500000000000000" pitchFamily="2" charset="-122"/>
                        <a:ea typeface="字魂58号-创中黑" panose="00000500000000000000" pitchFamily="2" charset="-122"/>
                      </a:defRPr>
                    </a:lvl1pPr>
                  </a:lstStyle>
                  <a:p>
                    <a:pPr marL="285750" indent="-285750">
                      <a:lnSpc>
                        <a:spcPct val="120000"/>
                      </a:lnSpc>
                      <a:buFont typeface="Arial" panose="020B0604020202020204" pitchFamily="34" charset="0"/>
                      <a:buChar char="•"/>
                    </a:pPr>
                    <a:r>
                      <a:rPr lang="zh-CN" altLang="en-US" sz="1800" dirty="0">
                        <a:solidFill>
                          <a:schemeClr val="bg1"/>
                        </a:solidFill>
                        <a:latin typeface="+mn-lt"/>
                        <a:ea typeface="+mn-ea"/>
                        <a:cs typeface="+mn-ea"/>
                        <a:sym typeface="+mn-lt"/>
                      </a:rPr>
                      <a:t>电子商务</a:t>
                    </a:r>
                    <a:endParaRPr lang="zh-CN" altLang="en-US" sz="1800" dirty="0">
                      <a:solidFill>
                        <a:schemeClr val="bg1"/>
                      </a:solidFill>
                      <a:latin typeface="+mn-lt"/>
                      <a:ea typeface="+mn-ea"/>
                      <a:cs typeface="+mn-ea"/>
                      <a:sym typeface="+mn-lt"/>
                    </a:endParaRPr>
                  </a:p>
                </p:txBody>
              </p:sp>
              <p:sp>
                <p:nvSpPr>
                  <p:cNvPr id="14" name="文本框 13"/>
                  <p:cNvSpPr txBox="1"/>
                  <p:nvPr/>
                </p:nvSpPr>
                <p:spPr>
                  <a:xfrm>
                    <a:off x="395315" y="4640634"/>
                    <a:ext cx="3345937" cy="438746"/>
                  </a:xfrm>
                  <a:prstGeom prst="rect">
                    <a:avLst/>
                  </a:prstGeom>
                  <a:noFill/>
                </p:spPr>
                <p:txBody>
                  <a:bodyPr wrap="square" rtlCol="0">
                    <a:spAutoFit/>
                  </a:bodyPr>
                  <a:lstStyle>
                    <a:defPPr>
                      <a:defRPr lang="zh-CN"/>
                    </a:defPPr>
                    <a:lvl1pPr>
                      <a:defRPr sz="1400">
                        <a:solidFill>
                          <a:schemeClr val="accent4"/>
                        </a:solidFill>
                        <a:latin typeface="字魂58号-创中黑" panose="00000500000000000000" pitchFamily="2" charset="-122"/>
                        <a:ea typeface="字魂58号-创中黑" panose="00000500000000000000" pitchFamily="2" charset="-122"/>
                      </a:defRPr>
                    </a:lvl1pPr>
                  </a:lstStyle>
                  <a:p>
                    <a:pPr marL="285750" indent="-285750">
                      <a:lnSpc>
                        <a:spcPct val="120000"/>
                      </a:lnSpc>
                      <a:buFont typeface="Arial" panose="020B0604020202020204" pitchFamily="34" charset="0"/>
                      <a:buChar char="•"/>
                    </a:pPr>
                    <a:r>
                      <a:rPr lang="zh-CN" altLang="en-US" sz="1800" dirty="0">
                        <a:solidFill>
                          <a:schemeClr val="bg1"/>
                        </a:solidFill>
                        <a:latin typeface="+mn-lt"/>
                        <a:ea typeface="+mn-ea"/>
                        <a:cs typeface="+mn-ea"/>
                        <a:sym typeface="+mn-lt"/>
                      </a:rPr>
                      <a:t>社交媒体</a:t>
                    </a:r>
                    <a:endParaRPr lang="zh-CN" altLang="en-US" sz="1800" dirty="0">
                      <a:solidFill>
                        <a:schemeClr val="bg1"/>
                      </a:solidFill>
                      <a:latin typeface="+mn-lt"/>
                      <a:ea typeface="+mn-ea"/>
                      <a:cs typeface="+mn-ea"/>
                      <a:sym typeface="+mn-lt"/>
                    </a:endParaRPr>
                  </a:p>
                </p:txBody>
              </p:sp>
            </p:grpSp>
          </p:grpSp>
          <p:grpSp>
            <p:nvGrpSpPr>
              <p:cNvPr id="27" name="组合 26"/>
              <p:cNvGrpSpPr/>
              <p:nvPr/>
            </p:nvGrpSpPr>
            <p:grpSpPr>
              <a:xfrm>
                <a:off x="4172942" y="1552802"/>
                <a:ext cx="8055429" cy="3895272"/>
                <a:chOff x="4172942" y="1552802"/>
                <a:chExt cx="8055429" cy="3895272"/>
              </a:xfrm>
            </p:grpSpPr>
            <p:sp>
              <p:nvSpPr>
                <p:cNvPr id="4" name="矩形 3"/>
                <p:cNvSpPr/>
                <p:nvPr/>
              </p:nvSpPr>
              <p:spPr>
                <a:xfrm>
                  <a:off x="4172942" y="1552802"/>
                  <a:ext cx="8055429" cy="3895272"/>
                </a:xfrm>
                <a:prstGeom prst="rect">
                  <a:avLst/>
                </a:prstGeom>
                <a:solidFill>
                  <a:schemeClr val="bg1"/>
                </a:solidFill>
                <a:ln>
                  <a:noFill/>
                </a:ln>
                <a:effectLst>
                  <a:outerShdw blurRad="635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3" name="组合 22"/>
                <p:cNvGrpSpPr/>
                <p:nvPr/>
              </p:nvGrpSpPr>
              <p:grpSpPr>
                <a:xfrm>
                  <a:off x="5583215" y="2032815"/>
                  <a:ext cx="3428257" cy="1698234"/>
                  <a:chOff x="5127733" y="2047308"/>
                  <a:chExt cx="3428257" cy="1698234"/>
                </a:xfrm>
              </p:grpSpPr>
              <p:sp>
                <p:nvSpPr>
                  <p:cNvPr id="20" name="文本框 19"/>
                  <p:cNvSpPr txBox="1"/>
                  <p:nvPr/>
                </p:nvSpPr>
                <p:spPr>
                  <a:xfrm>
                    <a:off x="5127733" y="2047308"/>
                    <a:ext cx="2429190" cy="460375"/>
                  </a:xfrm>
                  <a:prstGeom prst="rect">
                    <a:avLst/>
                  </a:prstGeom>
                  <a:noFill/>
                </p:spPr>
                <p:txBody>
                  <a:bodyPr wrap="square" rtlCol="0">
                    <a:spAutoFit/>
                  </a:bodyPr>
                  <a:lstStyle/>
                  <a:p>
                    <a:pPr>
                      <a:lnSpc>
                        <a:spcPct val="120000"/>
                      </a:lnSpc>
                    </a:pPr>
                    <a:r>
                      <a:rPr lang="en-US" altLang="zh-CN" sz="2000" b="1" dirty="0">
                        <a:cs typeface="+mn-ea"/>
                        <a:sym typeface="+mn-lt"/>
                      </a:rPr>
                      <a:t>DBMS</a:t>
                    </a:r>
                    <a:r>
                      <a:rPr lang="zh-CN" altLang="en-US" sz="2000" b="1" dirty="0">
                        <a:cs typeface="+mn-ea"/>
                        <a:sym typeface="+mn-lt"/>
                      </a:rPr>
                      <a:t>安全</a:t>
                    </a:r>
                    <a:endParaRPr lang="zh-CN" altLang="en-US" sz="2000" b="1" dirty="0">
                      <a:cs typeface="+mn-ea"/>
                      <a:sym typeface="+mn-lt"/>
                    </a:endParaRPr>
                  </a:p>
                </p:txBody>
              </p:sp>
              <p:sp>
                <p:nvSpPr>
                  <p:cNvPr id="22" name="文本框 21"/>
                  <p:cNvSpPr txBox="1"/>
                  <p:nvPr/>
                </p:nvSpPr>
                <p:spPr>
                  <a:xfrm>
                    <a:off x="5170673" y="2470874"/>
                    <a:ext cx="3385317" cy="1274668"/>
                  </a:xfrm>
                  <a:prstGeom prst="rect">
                    <a:avLst/>
                  </a:prstGeom>
                  <a:noFill/>
                </p:spPr>
                <p:txBody>
                  <a:bodyPr wrap="square" rtlCol="0">
                    <a:spAutoFit/>
                  </a:bodyPr>
                  <a:lstStyle/>
                  <a:p>
                    <a:pPr>
                      <a:lnSpc>
                        <a:spcPct val="120000"/>
                      </a:lnSpc>
                    </a:pPr>
                    <a:r>
                      <a:rPr lang="en-US" altLang="zh-CN" dirty="0">
                        <a:cs typeface="+mn-ea"/>
                        <a:sym typeface="+mn-lt"/>
                      </a:rPr>
                      <a:t>·</a:t>
                    </a:r>
                    <a:r>
                      <a:rPr lang="zh-CN" altLang="en-US" dirty="0">
                        <a:cs typeface="+mn-ea"/>
                        <a:sym typeface="+mn-lt"/>
                      </a:rPr>
                      <a:t>代码量大</a:t>
                    </a:r>
                    <a:endParaRPr lang="zh-CN" altLang="en-US" dirty="0">
                      <a:cs typeface="+mn-ea"/>
                      <a:sym typeface="+mn-lt"/>
                    </a:endParaRPr>
                  </a:p>
                  <a:p>
                    <a:pPr>
                      <a:lnSpc>
                        <a:spcPct val="120000"/>
                      </a:lnSpc>
                    </a:pPr>
                    <a:r>
                      <a:rPr lang="en-US" altLang="zh-CN" dirty="0">
                        <a:cs typeface="+mn-ea"/>
                        <a:sym typeface="+mn-lt"/>
                      </a:rPr>
                      <a:t>·</a:t>
                    </a:r>
                    <a:r>
                      <a:rPr lang="zh-CN" altLang="en-US" dirty="0">
                        <a:cs typeface="+mn-ea"/>
                        <a:sym typeface="+mn-lt"/>
                      </a:rPr>
                      <a:t>逻辑复杂</a:t>
                    </a:r>
                    <a:endParaRPr lang="zh-CN" altLang="en-US" dirty="0">
                      <a:cs typeface="+mn-ea"/>
                      <a:sym typeface="+mn-lt"/>
                    </a:endParaRPr>
                  </a:p>
                  <a:p>
                    <a:pPr>
                      <a:lnSpc>
                        <a:spcPct val="120000"/>
                      </a:lnSpc>
                    </a:pPr>
                    <a:endParaRPr lang="zh-CN" altLang="en-US" dirty="0">
                      <a:cs typeface="+mn-ea"/>
                      <a:sym typeface="+mn-lt"/>
                    </a:endParaRPr>
                  </a:p>
                </p:txBody>
              </p:sp>
            </p:grpSp>
            <p:sp>
              <p:nvSpPr>
                <p:cNvPr id="26" name="文本框 25"/>
                <p:cNvSpPr txBox="1"/>
                <p:nvPr/>
              </p:nvSpPr>
              <p:spPr>
                <a:xfrm>
                  <a:off x="5625915" y="4086522"/>
                  <a:ext cx="3385317" cy="1087755"/>
                </a:xfrm>
                <a:prstGeom prst="rect">
                  <a:avLst/>
                </a:prstGeom>
                <a:noFill/>
              </p:spPr>
              <p:txBody>
                <a:bodyPr wrap="square" rtlCol="0">
                  <a:spAutoFit/>
                </a:bodyPr>
                <a:lstStyle/>
                <a:p>
                  <a:pPr>
                    <a:lnSpc>
                      <a:spcPct val="120000"/>
                    </a:lnSpc>
                  </a:pPr>
                  <a:r>
                    <a:rPr lang="en-US" altLang="zh-CN" dirty="0">
                      <a:cs typeface="+mn-ea"/>
                      <a:sym typeface="+mn-lt"/>
                    </a:rPr>
                    <a:t>·</a:t>
                  </a:r>
                  <a:r>
                    <a:rPr lang="zh-CN" altLang="en-US" dirty="0">
                      <a:cs typeface="+mn-ea"/>
                      <a:sym typeface="+mn-lt"/>
                    </a:rPr>
                    <a:t>系统瘫痪</a:t>
                  </a:r>
                  <a:endParaRPr lang="zh-CN" altLang="en-US" dirty="0">
                    <a:cs typeface="+mn-ea"/>
                    <a:sym typeface="+mn-lt"/>
                  </a:endParaRPr>
                </a:p>
                <a:p>
                  <a:pPr>
                    <a:lnSpc>
                      <a:spcPct val="120000"/>
                    </a:lnSpc>
                  </a:pPr>
                  <a:r>
                    <a:rPr lang="en-US" altLang="zh-CN" dirty="0">
                      <a:cs typeface="+mn-ea"/>
                      <a:sym typeface="+mn-lt"/>
                    </a:rPr>
                    <a:t>·</a:t>
                  </a:r>
                  <a:r>
                    <a:rPr lang="zh-CN" altLang="en-US" dirty="0">
                      <a:cs typeface="+mn-ea"/>
                      <a:sym typeface="+mn-lt"/>
                    </a:rPr>
                    <a:t>数据泄露</a:t>
                  </a:r>
                  <a:endParaRPr lang="zh-CN" altLang="en-US" dirty="0">
                    <a:cs typeface="+mn-ea"/>
                    <a:sym typeface="+mn-lt"/>
                  </a:endParaRPr>
                </a:p>
                <a:p>
                  <a:pPr>
                    <a:lnSpc>
                      <a:spcPct val="120000"/>
                    </a:lnSpc>
                  </a:pPr>
                  <a:endParaRPr lang="zh-CN" altLang="en-US" dirty="0">
                    <a:cs typeface="+mn-ea"/>
                    <a:sym typeface="+mn-lt"/>
                  </a:endParaRPr>
                </a:p>
              </p:txBody>
            </p:sp>
          </p:grpSp>
        </p:grpSp>
        <p:sp>
          <p:nvSpPr>
            <p:cNvPr id="21" name="iconfont-1191-801546"/>
            <p:cNvSpPr>
              <a:spLocks noChangeAspect="1"/>
            </p:cNvSpPr>
            <p:nvPr/>
          </p:nvSpPr>
          <p:spPr bwMode="auto">
            <a:xfrm>
              <a:off x="4691640" y="2217481"/>
              <a:ext cx="609524" cy="609685"/>
            </a:xfrm>
            <a:custGeom>
              <a:avLst/>
              <a:gdLst>
                <a:gd name="T0" fmla="*/ 4772 w 7922"/>
                <a:gd name="T1" fmla="*/ 5491 h 7922"/>
                <a:gd name="T2" fmla="*/ 3405 w 7922"/>
                <a:gd name="T3" fmla="*/ 4124 h 7922"/>
                <a:gd name="T4" fmla="*/ 6555 w 7922"/>
                <a:gd name="T5" fmla="*/ 973 h 7922"/>
                <a:gd name="T6" fmla="*/ 3961 w 7922"/>
                <a:gd name="T7" fmla="*/ 0 h 7922"/>
                <a:gd name="T8" fmla="*/ 0 w 7922"/>
                <a:gd name="T9" fmla="*/ 3961 h 7922"/>
                <a:gd name="T10" fmla="*/ 3961 w 7922"/>
                <a:gd name="T11" fmla="*/ 7922 h 7922"/>
                <a:gd name="T12" fmla="*/ 7922 w 7922"/>
                <a:gd name="T13" fmla="*/ 3961 h 7922"/>
                <a:gd name="T14" fmla="*/ 7673 w 7922"/>
                <a:gd name="T15" fmla="*/ 2589 h 7922"/>
                <a:gd name="T16" fmla="*/ 4772 w 7922"/>
                <a:gd name="T17" fmla="*/ 5491 h 7922"/>
                <a:gd name="T18" fmla="*/ 2648 w 7922"/>
                <a:gd name="T19" fmla="*/ 6240 h 7922"/>
                <a:gd name="T20" fmla="*/ 3158 w 7922"/>
                <a:gd name="T21" fmla="*/ 4371 h 7922"/>
                <a:gd name="T22" fmla="*/ 4525 w 7922"/>
                <a:gd name="T23" fmla="*/ 5737 h 7922"/>
                <a:gd name="T24" fmla="*/ 2648 w 7922"/>
                <a:gd name="T25" fmla="*/ 6240 h 7922"/>
                <a:gd name="T26" fmla="*/ 2648 w 7922"/>
                <a:gd name="T27" fmla="*/ 6240 h 7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22" h="7922">
                  <a:moveTo>
                    <a:pt x="4772" y="5491"/>
                  </a:moveTo>
                  <a:lnTo>
                    <a:pt x="3405" y="4124"/>
                  </a:lnTo>
                  <a:lnTo>
                    <a:pt x="6555" y="973"/>
                  </a:lnTo>
                  <a:cubicBezTo>
                    <a:pt x="5860" y="369"/>
                    <a:pt x="4954" y="0"/>
                    <a:pt x="3961" y="0"/>
                  </a:cubicBezTo>
                  <a:cubicBezTo>
                    <a:pt x="1773" y="0"/>
                    <a:pt x="0" y="1773"/>
                    <a:pt x="0" y="3961"/>
                  </a:cubicBezTo>
                  <a:cubicBezTo>
                    <a:pt x="0" y="6148"/>
                    <a:pt x="1773" y="7922"/>
                    <a:pt x="3961" y="7922"/>
                  </a:cubicBezTo>
                  <a:cubicBezTo>
                    <a:pt x="6148" y="7922"/>
                    <a:pt x="7922" y="6148"/>
                    <a:pt x="7922" y="3961"/>
                  </a:cubicBezTo>
                  <a:cubicBezTo>
                    <a:pt x="7922" y="3478"/>
                    <a:pt x="7830" y="3017"/>
                    <a:pt x="7673" y="2589"/>
                  </a:cubicBezTo>
                  <a:lnTo>
                    <a:pt x="4772" y="5491"/>
                  </a:lnTo>
                  <a:close/>
                  <a:moveTo>
                    <a:pt x="2648" y="6240"/>
                  </a:moveTo>
                  <a:lnTo>
                    <a:pt x="3158" y="4371"/>
                  </a:lnTo>
                  <a:lnTo>
                    <a:pt x="4525" y="5737"/>
                  </a:lnTo>
                  <a:lnTo>
                    <a:pt x="2648" y="6240"/>
                  </a:lnTo>
                  <a:close/>
                  <a:moveTo>
                    <a:pt x="2648" y="6240"/>
                  </a:moveTo>
                  <a:close/>
                </a:path>
              </a:pathLst>
            </a:custGeom>
            <a:solidFill>
              <a:srgbClr val="7F1769"/>
            </a:solidFill>
            <a:ln>
              <a:noFill/>
            </a:ln>
          </p:spPr>
          <p:txBody>
            <a:bodyPr/>
            <a:lstStyle/>
            <a:p>
              <a:pPr>
                <a:lnSpc>
                  <a:spcPct val="120000"/>
                </a:lnSpc>
              </a:pPr>
              <a:endParaRPr lang="zh-CN" altLang="en-US">
                <a:cs typeface="+mn-ea"/>
                <a:sym typeface="+mn-lt"/>
              </a:endParaRPr>
            </a:p>
          </p:txBody>
        </p:sp>
        <p:sp>
          <p:nvSpPr>
            <p:cNvPr id="3" name="iconfont-1191-801546"/>
            <p:cNvSpPr>
              <a:spLocks noChangeAspect="1"/>
            </p:cNvSpPr>
            <p:nvPr/>
          </p:nvSpPr>
          <p:spPr bwMode="auto">
            <a:xfrm>
              <a:off x="4707569" y="4030835"/>
              <a:ext cx="609524" cy="609685"/>
            </a:xfrm>
            <a:custGeom>
              <a:avLst/>
              <a:gdLst>
                <a:gd name="T0" fmla="*/ 4772 w 7922"/>
                <a:gd name="T1" fmla="*/ 5491 h 7922"/>
                <a:gd name="T2" fmla="*/ 3405 w 7922"/>
                <a:gd name="T3" fmla="*/ 4124 h 7922"/>
                <a:gd name="T4" fmla="*/ 6555 w 7922"/>
                <a:gd name="T5" fmla="*/ 973 h 7922"/>
                <a:gd name="T6" fmla="*/ 3961 w 7922"/>
                <a:gd name="T7" fmla="*/ 0 h 7922"/>
                <a:gd name="T8" fmla="*/ 0 w 7922"/>
                <a:gd name="T9" fmla="*/ 3961 h 7922"/>
                <a:gd name="T10" fmla="*/ 3961 w 7922"/>
                <a:gd name="T11" fmla="*/ 7922 h 7922"/>
                <a:gd name="T12" fmla="*/ 7922 w 7922"/>
                <a:gd name="T13" fmla="*/ 3961 h 7922"/>
                <a:gd name="T14" fmla="*/ 7673 w 7922"/>
                <a:gd name="T15" fmla="*/ 2589 h 7922"/>
                <a:gd name="T16" fmla="*/ 4772 w 7922"/>
                <a:gd name="T17" fmla="*/ 5491 h 7922"/>
                <a:gd name="T18" fmla="*/ 2648 w 7922"/>
                <a:gd name="T19" fmla="*/ 6240 h 7922"/>
                <a:gd name="T20" fmla="*/ 3158 w 7922"/>
                <a:gd name="T21" fmla="*/ 4371 h 7922"/>
                <a:gd name="T22" fmla="*/ 4525 w 7922"/>
                <a:gd name="T23" fmla="*/ 5737 h 7922"/>
                <a:gd name="T24" fmla="*/ 2648 w 7922"/>
                <a:gd name="T25" fmla="*/ 6240 h 7922"/>
                <a:gd name="T26" fmla="*/ 2648 w 7922"/>
                <a:gd name="T27" fmla="*/ 6240 h 7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22" h="7922">
                  <a:moveTo>
                    <a:pt x="4772" y="5491"/>
                  </a:moveTo>
                  <a:lnTo>
                    <a:pt x="3405" y="4124"/>
                  </a:lnTo>
                  <a:lnTo>
                    <a:pt x="6555" y="973"/>
                  </a:lnTo>
                  <a:cubicBezTo>
                    <a:pt x="5860" y="369"/>
                    <a:pt x="4954" y="0"/>
                    <a:pt x="3961" y="0"/>
                  </a:cubicBezTo>
                  <a:cubicBezTo>
                    <a:pt x="1773" y="0"/>
                    <a:pt x="0" y="1773"/>
                    <a:pt x="0" y="3961"/>
                  </a:cubicBezTo>
                  <a:cubicBezTo>
                    <a:pt x="0" y="6148"/>
                    <a:pt x="1773" y="7922"/>
                    <a:pt x="3961" y="7922"/>
                  </a:cubicBezTo>
                  <a:cubicBezTo>
                    <a:pt x="6148" y="7922"/>
                    <a:pt x="7922" y="6148"/>
                    <a:pt x="7922" y="3961"/>
                  </a:cubicBezTo>
                  <a:cubicBezTo>
                    <a:pt x="7922" y="3478"/>
                    <a:pt x="7830" y="3017"/>
                    <a:pt x="7673" y="2589"/>
                  </a:cubicBezTo>
                  <a:lnTo>
                    <a:pt x="4772" y="5491"/>
                  </a:lnTo>
                  <a:close/>
                  <a:moveTo>
                    <a:pt x="2648" y="6240"/>
                  </a:moveTo>
                  <a:lnTo>
                    <a:pt x="3158" y="4371"/>
                  </a:lnTo>
                  <a:lnTo>
                    <a:pt x="4525" y="5737"/>
                  </a:lnTo>
                  <a:lnTo>
                    <a:pt x="2648" y="6240"/>
                  </a:lnTo>
                  <a:close/>
                  <a:moveTo>
                    <a:pt x="2648" y="6240"/>
                  </a:moveTo>
                  <a:close/>
                </a:path>
              </a:pathLst>
            </a:custGeom>
            <a:solidFill>
              <a:srgbClr val="7F1769"/>
            </a:solidFill>
            <a:ln>
              <a:noFill/>
            </a:ln>
          </p:spPr>
          <p:txBody>
            <a:bodyPr/>
            <a:lstStyle/>
            <a:p>
              <a:pPr>
                <a:lnSpc>
                  <a:spcPct val="120000"/>
                </a:lnSpc>
              </a:pPr>
              <a:endParaRPr lang="zh-CN" altLang="en-US">
                <a:cs typeface="+mn-ea"/>
                <a:sym typeface="+mn-lt"/>
              </a:endParaRPr>
            </a:p>
          </p:txBody>
        </p:sp>
      </p:grpSp>
      <p:grpSp>
        <p:nvGrpSpPr>
          <p:cNvPr id="7" name="组合 6"/>
          <p:cNvGrpSpPr/>
          <p:nvPr/>
        </p:nvGrpSpPr>
        <p:grpSpPr>
          <a:xfrm>
            <a:off x="0" y="203648"/>
            <a:ext cx="2578058" cy="583565"/>
            <a:chOff x="0" y="245553"/>
            <a:chExt cx="2578058" cy="583565"/>
          </a:xfrm>
        </p:grpSpPr>
        <p:sp>
          <p:nvSpPr>
            <p:cNvPr id="35" name="文本框 25"/>
            <p:cNvSpPr txBox="1"/>
            <p:nvPr/>
          </p:nvSpPr>
          <p:spPr>
            <a:xfrm>
              <a:off x="722588" y="245553"/>
              <a:ext cx="185547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en-US" altLang="zh-CN" sz="2665" b="1" spc="400" dirty="0">
                  <a:ea typeface="思源黑体 CN Medium" panose="020B0600000000000000" pitchFamily="34" charset="-122"/>
                  <a:cs typeface="+mn-ea"/>
                  <a:sym typeface="+mn-lt"/>
                </a:rPr>
                <a:t>DBMS</a:t>
              </a:r>
              <a:r>
                <a:rPr lang="zh-CN" altLang="en-US" sz="2665" b="1" spc="400" dirty="0">
                  <a:ea typeface="思源黑体 CN Medium" panose="020B0600000000000000" pitchFamily="34" charset="-122"/>
                  <a:cs typeface="+mn-ea"/>
                  <a:sym typeface="+mn-lt"/>
                </a:rPr>
                <a:t>安全</a:t>
              </a:r>
              <a:endParaRPr lang="zh-CN" altLang="en-US" sz="2665" b="1" spc="400" dirty="0">
                <a:ea typeface="思源黑体 CN Medium" panose="020B0600000000000000" pitchFamily="34" charset="-122"/>
                <a:cs typeface="+mn-ea"/>
                <a:sym typeface="+mn-lt"/>
              </a:endParaRPr>
            </a:p>
          </p:txBody>
        </p:sp>
        <p:sp>
          <p:nvSpPr>
            <p:cNvPr id="36" name="矩形 35"/>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p:cNvSpPr txBox="1"/>
          <p:nvPr>
            <p:custDataLst>
              <p:tags r:id="rId1"/>
            </p:custDataLst>
          </p:nvPr>
        </p:nvSpPr>
        <p:spPr>
          <a:xfrm>
            <a:off x="395315" y="5062891"/>
            <a:ext cx="3345937" cy="423545"/>
          </a:xfrm>
          <a:prstGeom prst="rect">
            <a:avLst/>
          </a:prstGeom>
          <a:noFill/>
        </p:spPr>
        <p:txBody>
          <a:bodyPr wrap="square" rtlCol="0">
            <a:spAutoFit/>
          </a:bodyPr>
          <a:lstStyle>
            <a:defPPr>
              <a:defRPr lang="zh-CN"/>
            </a:defPPr>
            <a:lvl1pPr>
              <a:defRPr sz="1400">
                <a:solidFill>
                  <a:schemeClr val="accent4"/>
                </a:solidFill>
                <a:latin typeface="字魂58号-创中黑" panose="00000500000000000000" pitchFamily="2" charset="-122"/>
                <a:ea typeface="字魂58号-创中黑" panose="00000500000000000000" pitchFamily="2" charset="-122"/>
              </a:defRPr>
            </a:lvl1pPr>
          </a:lstStyle>
          <a:p>
            <a:pPr marL="285750" indent="-285750">
              <a:lnSpc>
                <a:spcPct val="120000"/>
              </a:lnSpc>
              <a:buFont typeface="Arial" panose="020B0604020202020204" pitchFamily="34" charset="0"/>
              <a:buChar char="•"/>
            </a:pPr>
            <a:r>
              <a:rPr lang="zh-CN" altLang="en-US" sz="1800" dirty="0">
                <a:solidFill>
                  <a:schemeClr val="bg1"/>
                </a:solidFill>
                <a:latin typeface="+mn-lt"/>
                <a:ea typeface="+mn-ea"/>
                <a:cs typeface="+mn-ea"/>
                <a:sym typeface="+mn-lt"/>
              </a:rPr>
              <a:t>金融服务</a:t>
            </a:r>
            <a:endParaRPr lang="zh-CN" altLang="en-US" sz="1800" dirty="0">
              <a:solidFill>
                <a:schemeClr val="bg1"/>
              </a:solidFill>
              <a:latin typeface="+mn-lt"/>
              <a:ea typeface="+mn-ea"/>
              <a:cs typeface="+mn-ea"/>
              <a:sym typeface="+mn-lt"/>
            </a:endParaRPr>
          </a:p>
        </p:txBody>
      </p:sp>
      <p:pic>
        <p:nvPicPr>
          <p:cNvPr id="11" name="图片 10"/>
          <p:cNvPicPr>
            <a:picLocks noChangeAspect="1"/>
          </p:cNvPicPr>
          <p:nvPr>
            <p:custDataLst>
              <p:tags r:id="rId2"/>
            </p:custDataLst>
          </p:nvPr>
        </p:nvPicPr>
        <p:blipFill>
          <a:blip r:embed="rId3"/>
          <a:stretch>
            <a:fillRect/>
          </a:stretch>
        </p:blipFill>
        <p:spPr>
          <a:xfrm>
            <a:off x="9145905" y="147320"/>
            <a:ext cx="3007995" cy="1997710"/>
          </a:xfrm>
          <a:prstGeom prst="rect">
            <a:avLst/>
          </a:prstGeom>
        </p:spPr>
      </p:pic>
      <p:pic>
        <p:nvPicPr>
          <p:cNvPr id="13" name="图片 12"/>
          <p:cNvPicPr>
            <a:picLocks noChangeAspect="1"/>
          </p:cNvPicPr>
          <p:nvPr>
            <p:custDataLst>
              <p:tags r:id="rId4"/>
            </p:custDataLst>
          </p:nvPr>
        </p:nvPicPr>
        <p:blipFill>
          <a:blip r:embed="rId5"/>
          <a:stretch>
            <a:fillRect/>
          </a:stretch>
        </p:blipFill>
        <p:spPr>
          <a:xfrm>
            <a:off x="8152765" y="2329815"/>
            <a:ext cx="4001135" cy="2475865"/>
          </a:xfrm>
          <a:prstGeom prst="rect">
            <a:avLst/>
          </a:prstGeom>
        </p:spPr>
      </p:pic>
      <p:pic>
        <p:nvPicPr>
          <p:cNvPr id="16" name="图片 15"/>
          <p:cNvPicPr>
            <a:picLocks noChangeAspect="1"/>
          </p:cNvPicPr>
          <p:nvPr>
            <p:custDataLst>
              <p:tags r:id="rId6"/>
            </p:custDataLst>
          </p:nvPr>
        </p:nvPicPr>
        <p:blipFill>
          <a:blip r:embed="rId7"/>
          <a:stretch>
            <a:fillRect/>
          </a:stretch>
        </p:blipFill>
        <p:spPr>
          <a:xfrm>
            <a:off x="9599295" y="4952365"/>
            <a:ext cx="1918335" cy="1903730"/>
          </a:xfrm>
          <a:prstGeom prst="rect">
            <a:avLst/>
          </a:prstGeom>
        </p:spPr>
      </p:pic>
      <p:sp>
        <p:nvSpPr>
          <p:cNvPr id="17" name="文本框 16"/>
          <p:cNvSpPr txBox="1"/>
          <p:nvPr/>
        </p:nvSpPr>
        <p:spPr>
          <a:xfrm>
            <a:off x="2456815" y="-520700"/>
            <a:ext cx="4064000" cy="368300"/>
          </a:xfrm>
          <a:prstGeom prst="rect">
            <a:avLst/>
          </a:prstGeom>
          <a:noFill/>
        </p:spPr>
        <p:txBody>
          <a:bodyPr wrap="square" rtlCol="0">
            <a:spAutoFit/>
          </a:bodyPr>
          <a:p>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eform 19"/>
          <p:cNvSpPr>
            <a:spLocks noEditPoints="1"/>
          </p:cNvSpPr>
          <p:nvPr/>
        </p:nvSpPr>
        <p:spPr bwMode="auto">
          <a:xfrm>
            <a:off x="11227761" y="2103247"/>
            <a:ext cx="387383" cy="332044"/>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rgbClr val="7F1769"/>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2400">
              <a:solidFill>
                <a:prstClr val="black"/>
              </a:solidFill>
              <a:cs typeface="+mn-ea"/>
              <a:sym typeface="+mn-lt"/>
            </a:endParaRPr>
          </a:p>
        </p:txBody>
      </p:sp>
      <p:sp>
        <p:nvSpPr>
          <p:cNvPr id="32" name="Rectangle 30"/>
          <p:cNvSpPr/>
          <p:nvPr/>
        </p:nvSpPr>
        <p:spPr>
          <a:xfrm>
            <a:off x="10698899" y="2537466"/>
            <a:ext cx="1341087" cy="312420"/>
          </a:xfrm>
          <a:prstGeom prst="rect">
            <a:avLst/>
          </a:prstGeom>
        </p:spPr>
        <p:txBody>
          <a:bodyPr wrap="square" lIns="91440" tIns="45720" rIns="91440" bIns="45720">
            <a:spAutoFit/>
          </a:bodyPr>
          <a:lstStyle/>
          <a:p>
            <a:pPr algn="ctr">
              <a:lnSpc>
                <a:spcPct val="120000"/>
              </a:lnSpc>
            </a:pPr>
            <a:r>
              <a:rPr lang="zh-CN" altLang="en-US" sz="1200" dirty="0">
                <a:cs typeface="+mn-ea"/>
                <a:sym typeface="+mn-lt"/>
              </a:rPr>
              <a:t>执行</a:t>
            </a:r>
            <a:endParaRPr lang="zh-CN" altLang="en-US" sz="1200" dirty="0">
              <a:cs typeface="+mn-ea"/>
              <a:sym typeface="+mn-lt"/>
            </a:endParaRPr>
          </a:p>
        </p:txBody>
      </p:sp>
      <p:grpSp>
        <p:nvGrpSpPr>
          <p:cNvPr id="46" name="组合 45"/>
          <p:cNvGrpSpPr/>
          <p:nvPr/>
        </p:nvGrpSpPr>
        <p:grpSpPr>
          <a:xfrm>
            <a:off x="0" y="203648"/>
            <a:ext cx="1689058" cy="583565"/>
            <a:chOff x="0" y="245553"/>
            <a:chExt cx="1689058" cy="583565"/>
          </a:xfrm>
        </p:grpSpPr>
        <p:sp>
          <p:nvSpPr>
            <p:cNvPr id="47" name="文本框 25"/>
            <p:cNvSpPr txBox="1"/>
            <p:nvPr/>
          </p:nvSpPr>
          <p:spPr>
            <a:xfrm>
              <a:off x="722588" y="245553"/>
              <a:ext cx="96647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背景</a:t>
              </a:r>
              <a:endParaRPr lang="zh-CN" altLang="en-US" sz="2665" b="1" spc="400" dirty="0">
                <a:ea typeface="思源黑体 CN Medium" panose="020B0600000000000000" pitchFamily="34" charset="-122"/>
                <a:cs typeface="+mn-ea"/>
                <a:sym typeface="+mn-lt"/>
              </a:endParaRPr>
            </a:p>
          </p:txBody>
        </p:sp>
        <p:sp>
          <p:nvSpPr>
            <p:cNvPr id="48" name="矩形 47"/>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TextBox 41"/>
          <p:cNvSpPr txBox="1"/>
          <p:nvPr>
            <p:custDataLst>
              <p:tags r:id="rId1"/>
            </p:custDataLst>
          </p:nvPr>
        </p:nvSpPr>
        <p:spPr>
          <a:xfrm>
            <a:off x="906993" y="1349282"/>
            <a:ext cx="2612390" cy="460375"/>
          </a:xfrm>
          <a:prstGeom prst="rect">
            <a:avLst/>
          </a:prstGeom>
          <a:noFill/>
        </p:spPr>
        <p:txBody>
          <a:bodyPr wrap="none" lIns="91440" tIns="45720" rIns="91440" bIns="45720" rtlCol="0">
            <a:spAutoFit/>
          </a:bodyPr>
          <a:p>
            <a:pPr>
              <a:lnSpc>
                <a:spcPct val="120000"/>
              </a:lnSpc>
            </a:pPr>
            <a:r>
              <a:rPr lang="en-US" altLang="zh-CN" sz="2000" b="1" dirty="0">
                <a:cs typeface="+mn-ea"/>
                <a:sym typeface="+mn-lt"/>
              </a:rPr>
              <a:t>DBMS</a:t>
            </a:r>
            <a:r>
              <a:rPr lang="zh-CN" altLang="en-US" sz="2000" b="1" dirty="0">
                <a:cs typeface="+mn-ea"/>
                <a:sym typeface="+mn-lt"/>
              </a:rPr>
              <a:t>处理</a:t>
            </a:r>
            <a:r>
              <a:rPr lang="en-US" altLang="zh-CN" sz="2000" b="1" dirty="0">
                <a:cs typeface="+mn-ea"/>
                <a:sym typeface="+mn-lt"/>
              </a:rPr>
              <a:t>SQL</a:t>
            </a:r>
            <a:r>
              <a:rPr lang="zh-CN" altLang="en-US" sz="2000" b="1" dirty="0">
                <a:cs typeface="+mn-ea"/>
                <a:sym typeface="+mn-lt"/>
              </a:rPr>
              <a:t>查询语句</a:t>
            </a:r>
            <a:endParaRPr lang="zh-CN" altLang="en-US" sz="2000" b="1" dirty="0">
              <a:cs typeface="+mn-ea"/>
              <a:sym typeface="+mn-lt"/>
            </a:endParaRPr>
          </a:p>
        </p:txBody>
      </p:sp>
      <p:sp>
        <p:nvSpPr>
          <p:cNvPr id="5" name="Freeform 17"/>
          <p:cNvSpPr>
            <a:spLocks noEditPoints="1"/>
          </p:cNvSpPr>
          <p:nvPr>
            <p:custDataLst>
              <p:tags r:id="rId2"/>
            </p:custDataLst>
          </p:nvPr>
        </p:nvSpPr>
        <p:spPr bwMode="auto">
          <a:xfrm>
            <a:off x="9954280" y="2051724"/>
            <a:ext cx="395017" cy="416009"/>
          </a:xfrm>
          <a:custGeom>
            <a:avLst/>
            <a:gdLst>
              <a:gd name="T0" fmla="*/ 20 w 96"/>
              <a:gd name="T1" fmla="*/ 86 h 101"/>
              <a:gd name="T2" fmla="*/ 7 w 96"/>
              <a:gd name="T3" fmla="*/ 58 h 101"/>
              <a:gd name="T4" fmla="*/ 18 w 96"/>
              <a:gd name="T5" fmla="*/ 29 h 101"/>
              <a:gd name="T6" fmla="*/ 42 w 96"/>
              <a:gd name="T7" fmla="*/ 17 h 101"/>
              <a:gd name="T8" fmla="*/ 41 w 96"/>
              <a:gd name="T9" fmla="*/ 9 h 101"/>
              <a:gd name="T10" fmla="*/ 36 w 96"/>
              <a:gd name="T11" fmla="*/ 10 h 101"/>
              <a:gd name="T12" fmla="*/ 35 w 96"/>
              <a:gd name="T13" fmla="*/ 5 h 101"/>
              <a:gd name="T14" fmla="*/ 48 w 96"/>
              <a:gd name="T15" fmla="*/ 3 h 101"/>
              <a:gd name="T16" fmla="*/ 49 w 96"/>
              <a:gd name="T17" fmla="*/ 8 h 101"/>
              <a:gd name="T18" fmla="*/ 44 w 96"/>
              <a:gd name="T19" fmla="*/ 9 h 101"/>
              <a:gd name="T20" fmla="*/ 46 w 96"/>
              <a:gd name="T21" fmla="*/ 16 h 101"/>
              <a:gd name="T22" fmla="*/ 74 w 96"/>
              <a:gd name="T23" fmla="*/ 27 h 101"/>
              <a:gd name="T24" fmla="*/ 87 w 96"/>
              <a:gd name="T25" fmla="*/ 54 h 101"/>
              <a:gd name="T26" fmla="*/ 77 w 96"/>
              <a:gd name="T27" fmla="*/ 83 h 101"/>
              <a:gd name="T28" fmla="*/ 75 w 96"/>
              <a:gd name="T29" fmla="*/ 85 h 101"/>
              <a:gd name="T30" fmla="*/ 79 w 96"/>
              <a:gd name="T31" fmla="*/ 101 h 101"/>
              <a:gd name="T32" fmla="*/ 74 w 96"/>
              <a:gd name="T33" fmla="*/ 101 h 101"/>
              <a:gd name="T34" fmla="*/ 63 w 96"/>
              <a:gd name="T35" fmla="*/ 93 h 101"/>
              <a:gd name="T36" fmla="*/ 49 w 96"/>
              <a:gd name="T37" fmla="*/ 96 h 101"/>
              <a:gd name="T38" fmla="*/ 32 w 96"/>
              <a:gd name="T39" fmla="*/ 93 h 101"/>
              <a:gd name="T40" fmla="*/ 22 w 96"/>
              <a:gd name="T41" fmla="*/ 101 h 101"/>
              <a:gd name="T42" fmla="*/ 17 w 96"/>
              <a:gd name="T43" fmla="*/ 101 h 101"/>
              <a:gd name="T44" fmla="*/ 21 w 96"/>
              <a:gd name="T45" fmla="*/ 86 h 101"/>
              <a:gd name="T46" fmla="*/ 20 w 96"/>
              <a:gd name="T47" fmla="*/ 86 h 101"/>
              <a:gd name="T48" fmla="*/ 82 w 96"/>
              <a:gd name="T49" fmla="*/ 6 h 101"/>
              <a:gd name="T50" fmla="*/ 60 w 96"/>
              <a:gd name="T51" fmla="*/ 11 h 101"/>
              <a:gd name="T52" fmla="*/ 92 w 96"/>
              <a:gd name="T53" fmla="*/ 31 h 101"/>
              <a:gd name="T54" fmla="*/ 88 w 96"/>
              <a:gd name="T55" fmla="*/ 9 h 101"/>
              <a:gd name="T56" fmla="*/ 92 w 96"/>
              <a:gd name="T57" fmla="*/ 3 h 101"/>
              <a:gd name="T58" fmla="*/ 86 w 96"/>
              <a:gd name="T59" fmla="*/ 0 h 101"/>
              <a:gd name="T60" fmla="*/ 82 w 96"/>
              <a:gd name="T61" fmla="*/ 6 h 101"/>
              <a:gd name="T62" fmla="*/ 14 w 96"/>
              <a:gd name="T63" fmla="*/ 6 h 101"/>
              <a:gd name="T64" fmla="*/ 10 w 96"/>
              <a:gd name="T65" fmla="*/ 0 h 101"/>
              <a:gd name="T66" fmla="*/ 4 w 96"/>
              <a:gd name="T67" fmla="*/ 3 h 101"/>
              <a:gd name="T68" fmla="*/ 8 w 96"/>
              <a:gd name="T69" fmla="*/ 9 h 101"/>
              <a:gd name="T70" fmla="*/ 4 w 96"/>
              <a:gd name="T71" fmla="*/ 31 h 101"/>
              <a:gd name="T72" fmla="*/ 36 w 96"/>
              <a:gd name="T73" fmla="*/ 11 h 101"/>
              <a:gd name="T74" fmla="*/ 14 w 96"/>
              <a:gd name="T75" fmla="*/ 6 h 101"/>
              <a:gd name="T76" fmla="*/ 43 w 96"/>
              <a:gd name="T77" fmla="*/ 54 h 101"/>
              <a:gd name="T78" fmla="*/ 42 w 96"/>
              <a:gd name="T79" fmla="*/ 56 h 101"/>
              <a:gd name="T80" fmla="*/ 22 w 96"/>
              <a:gd name="T81" fmla="*/ 61 h 101"/>
              <a:gd name="T82" fmla="*/ 22 w 96"/>
              <a:gd name="T83" fmla="*/ 64 h 101"/>
              <a:gd name="T84" fmla="*/ 43 w 96"/>
              <a:gd name="T85" fmla="*/ 59 h 101"/>
              <a:gd name="T86" fmla="*/ 46 w 96"/>
              <a:gd name="T87" fmla="*/ 61 h 101"/>
              <a:gd name="T88" fmla="*/ 54 w 96"/>
              <a:gd name="T89" fmla="*/ 58 h 101"/>
              <a:gd name="T90" fmla="*/ 50 w 96"/>
              <a:gd name="T91" fmla="*/ 50 h 101"/>
              <a:gd name="T92" fmla="*/ 49 w 96"/>
              <a:gd name="T93" fmla="*/ 50 h 101"/>
              <a:gd name="T94" fmla="*/ 41 w 96"/>
              <a:gd name="T95" fmla="*/ 37 h 101"/>
              <a:gd name="T96" fmla="*/ 38 w 96"/>
              <a:gd name="T97" fmla="*/ 39 h 101"/>
              <a:gd name="T98" fmla="*/ 44 w 96"/>
              <a:gd name="T99" fmla="*/ 52 h 101"/>
              <a:gd name="T100" fmla="*/ 43 w 96"/>
              <a:gd name="T101" fmla="*/ 54 h 101"/>
              <a:gd name="T102" fmla="*/ 18 w 96"/>
              <a:gd name="T103" fmla="*/ 58 h 101"/>
              <a:gd name="T104" fmla="*/ 28 w 96"/>
              <a:gd name="T105" fmla="*/ 78 h 101"/>
              <a:gd name="T106" fmla="*/ 49 w 96"/>
              <a:gd name="T107" fmla="*/ 85 h 101"/>
              <a:gd name="T108" fmla="*/ 69 w 96"/>
              <a:gd name="T109" fmla="*/ 76 h 101"/>
              <a:gd name="T110" fmla="*/ 76 w 96"/>
              <a:gd name="T111" fmla="*/ 55 h 101"/>
              <a:gd name="T112" fmla="*/ 67 w 96"/>
              <a:gd name="T113" fmla="*/ 35 h 101"/>
              <a:gd name="T114" fmla="*/ 46 w 96"/>
              <a:gd name="T115" fmla="*/ 27 h 101"/>
              <a:gd name="T116" fmla="*/ 26 w 96"/>
              <a:gd name="T117" fmla="*/ 37 h 101"/>
              <a:gd name="T118" fmla="*/ 18 w 96"/>
              <a:gd name="T119" fmla="*/ 5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01">
                <a:moveTo>
                  <a:pt x="20" y="86"/>
                </a:moveTo>
                <a:cubicBezTo>
                  <a:pt x="12" y="78"/>
                  <a:pt x="8" y="68"/>
                  <a:pt x="7" y="58"/>
                </a:cubicBezTo>
                <a:cubicBezTo>
                  <a:pt x="7" y="48"/>
                  <a:pt x="10" y="38"/>
                  <a:pt x="18" y="29"/>
                </a:cubicBezTo>
                <a:cubicBezTo>
                  <a:pt x="24" y="22"/>
                  <a:pt x="33" y="18"/>
                  <a:pt x="42" y="17"/>
                </a:cubicBezTo>
                <a:cubicBezTo>
                  <a:pt x="41" y="9"/>
                  <a:pt x="41" y="9"/>
                  <a:pt x="41" y="9"/>
                </a:cubicBezTo>
                <a:cubicBezTo>
                  <a:pt x="36" y="10"/>
                  <a:pt x="36" y="10"/>
                  <a:pt x="36" y="10"/>
                </a:cubicBezTo>
                <a:cubicBezTo>
                  <a:pt x="35" y="5"/>
                  <a:pt x="35" y="5"/>
                  <a:pt x="35" y="5"/>
                </a:cubicBezTo>
                <a:cubicBezTo>
                  <a:pt x="48" y="3"/>
                  <a:pt x="48" y="3"/>
                  <a:pt x="48" y="3"/>
                </a:cubicBezTo>
                <a:cubicBezTo>
                  <a:pt x="49" y="8"/>
                  <a:pt x="49" y="8"/>
                  <a:pt x="49" y="8"/>
                </a:cubicBezTo>
                <a:cubicBezTo>
                  <a:pt x="44" y="9"/>
                  <a:pt x="44" y="9"/>
                  <a:pt x="44" y="9"/>
                </a:cubicBezTo>
                <a:cubicBezTo>
                  <a:pt x="46" y="16"/>
                  <a:pt x="46" y="16"/>
                  <a:pt x="46" y="16"/>
                </a:cubicBezTo>
                <a:cubicBezTo>
                  <a:pt x="56" y="16"/>
                  <a:pt x="66" y="19"/>
                  <a:pt x="74" y="27"/>
                </a:cubicBezTo>
                <a:cubicBezTo>
                  <a:pt x="82" y="34"/>
                  <a:pt x="87" y="44"/>
                  <a:pt x="87" y="54"/>
                </a:cubicBezTo>
                <a:cubicBezTo>
                  <a:pt x="88" y="65"/>
                  <a:pt x="84" y="75"/>
                  <a:pt x="77" y="83"/>
                </a:cubicBezTo>
                <a:cubicBezTo>
                  <a:pt x="76" y="84"/>
                  <a:pt x="76" y="84"/>
                  <a:pt x="75" y="85"/>
                </a:cubicBezTo>
                <a:cubicBezTo>
                  <a:pt x="79" y="101"/>
                  <a:pt x="79" y="101"/>
                  <a:pt x="79" y="101"/>
                </a:cubicBezTo>
                <a:cubicBezTo>
                  <a:pt x="74" y="101"/>
                  <a:pt x="74" y="101"/>
                  <a:pt x="74" y="101"/>
                </a:cubicBezTo>
                <a:cubicBezTo>
                  <a:pt x="63" y="93"/>
                  <a:pt x="63" y="93"/>
                  <a:pt x="63" y="93"/>
                </a:cubicBezTo>
                <a:cubicBezTo>
                  <a:pt x="59" y="95"/>
                  <a:pt x="54" y="96"/>
                  <a:pt x="49" y="96"/>
                </a:cubicBezTo>
                <a:cubicBezTo>
                  <a:pt x="44" y="96"/>
                  <a:pt x="38" y="95"/>
                  <a:pt x="32" y="93"/>
                </a:cubicBezTo>
                <a:cubicBezTo>
                  <a:pt x="22" y="101"/>
                  <a:pt x="22" y="101"/>
                  <a:pt x="22" y="101"/>
                </a:cubicBezTo>
                <a:cubicBezTo>
                  <a:pt x="17" y="101"/>
                  <a:pt x="17" y="101"/>
                  <a:pt x="17" y="101"/>
                </a:cubicBezTo>
                <a:cubicBezTo>
                  <a:pt x="21" y="86"/>
                  <a:pt x="21" y="86"/>
                  <a:pt x="21" y="86"/>
                </a:cubicBezTo>
                <a:cubicBezTo>
                  <a:pt x="20" y="86"/>
                  <a:pt x="20" y="86"/>
                  <a:pt x="20" y="86"/>
                </a:cubicBezTo>
                <a:close/>
                <a:moveTo>
                  <a:pt x="82" y="6"/>
                </a:moveTo>
                <a:cubicBezTo>
                  <a:pt x="74" y="3"/>
                  <a:pt x="66" y="5"/>
                  <a:pt x="60" y="11"/>
                </a:cubicBezTo>
                <a:cubicBezTo>
                  <a:pt x="92" y="31"/>
                  <a:pt x="92" y="31"/>
                  <a:pt x="92" y="31"/>
                </a:cubicBezTo>
                <a:cubicBezTo>
                  <a:pt x="96" y="24"/>
                  <a:pt x="94" y="15"/>
                  <a:pt x="88" y="9"/>
                </a:cubicBezTo>
                <a:cubicBezTo>
                  <a:pt x="92" y="3"/>
                  <a:pt x="92" y="3"/>
                  <a:pt x="92" y="3"/>
                </a:cubicBezTo>
                <a:cubicBezTo>
                  <a:pt x="86" y="0"/>
                  <a:pt x="86" y="0"/>
                  <a:pt x="86" y="0"/>
                </a:cubicBezTo>
                <a:cubicBezTo>
                  <a:pt x="82" y="6"/>
                  <a:pt x="82" y="6"/>
                  <a:pt x="82" y="6"/>
                </a:cubicBezTo>
                <a:close/>
                <a:moveTo>
                  <a:pt x="14" y="6"/>
                </a:moveTo>
                <a:cubicBezTo>
                  <a:pt x="10" y="0"/>
                  <a:pt x="10" y="0"/>
                  <a:pt x="10" y="0"/>
                </a:cubicBezTo>
                <a:cubicBezTo>
                  <a:pt x="4" y="3"/>
                  <a:pt x="4" y="3"/>
                  <a:pt x="4" y="3"/>
                </a:cubicBezTo>
                <a:cubicBezTo>
                  <a:pt x="8" y="9"/>
                  <a:pt x="8" y="9"/>
                  <a:pt x="8" y="9"/>
                </a:cubicBezTo>
                <a:cubicBezTo>
                  <a:pt x="2" y="15"/>
                  <a:pt x="0" y="24"/>
                  <a:pt x="4" y="31"/>
                </a:cubicBezTo>
                <a:cubicBezTo>
                  <a:pt x="36" y="11"/>
                  <a:pt x="36" y="11"/>
                  <a:pt x="36" y="11"/>
                </a:cubicBezTo>
                <a:cubicBezTo>
                  <a:pt x="30" y="5"/>
                  <a:pt x="21" y="3"/>
                  <a:pt x="14" y="6"/>
                </a:cubicBezTo>
                <a:close/>
                <a:moveTo>
                  <a:pt x="43" y="54"/>
                </a:moveTo>
                <a:cubicBezTo>
                  <a:pt x="42" y="55"/>
                  <a:pt x="42" y="55"/>
                  <a:pt x="42" y="56"/>
                </a:cubicBezTo>
                <a:cubicBezTo>
                  <a:pt x="35" y="57"/>
                  <a:pt x="28" y="58"/>
                  <a:pt x="22" y="61"/>
                </a:cubicBezTo>
                <a:cubicBezTo>
                  <a:pt x="22" y="62"/>
                  <a:pt x="22" y="63"/>
                  <a:pt x="22" y="64"/>
                </a:cubicBezTo>
                <a:cubicBezTo>
                  <a:pt x="29" y="63"/>
                  <a:pt x="37" y="62"/>
                  <a:pt x="43" y="59"/>
                </a:cubicBezTo>
                <a:cubicBezTo>
                  <a:pt x="44" y="60"/>
                  <a:pt x="45" y="61"/>
                  <a:pt x="46" y="61"/>
                </a:cubicBezTo>
                <a:cubicBezTo>
                  <a:pt x="49" y="62"/>
                  <a:pt x="53" y="61"/>
                  <a:pt x="54" y="58"/>
                </a:cubicBezTo>
                <a:cubicBezTo>
                  <a:pt x="55" y="55"/>
                  <a:pt x="53" y="51"/>
                  <a:pt x="50" y="50"/>
                </a:cubicBezTo>
                <a:cubicBezTo>
                  <a:pt x="50" y="50"/>
                  <a:pt x="49" y="50"/>
                  <a:pt x="49" y="50"/>
                </a:cubicBezTo>
                <a:cubicBezTo>
                  <a:pt x="47" y="46"/>
                  <a:pt x="44" y="41"/>
                  <a:pt x="41" y="37"/>
                </a:cubicBezTo>
                <a:cubicBezTo>
                  <a:pt x="40" y="38"/>
                  <a:pt x="39" y="39"/>
                  <a:pt x="38" y="39"/>
                </a:cubicBezTo>
                <a:cubicBezTo>
                  <a:pt x="39" y="44"/>
                  <a:pt x="41" y="48"/>
                  <a:pt x="44" y="52"/>
                </a:cubicBezTo>
                <a:cubicBezTo>
                  <a:pt x="43" y="52"/>
                  <a:pt x="43" y="53"/>
                  <a:pt x="43" y="54"/>
                </a:cubicBezTo>
                <a:close/>
                <a:moveTo>
                  <a:pt x="18" y="58"/>
                </a:moveTo>
                <a:cubicBezTo>
                  <a:pt x="19" y="65"/>
                  <a:pt x="22" y="72"/>
                  <a:pt x="28" y="78"/>
                </a:cubicBezTo>
                <a:cubicBezTo>
                  <a:pt x="34" y="83"/>
                  <a:pt x="41" y="86"/>
                  <a:pt x="49" y="85"/>
                </a:cubicBezTo>
                <a:cubicBezTo>
                  <a:pt x="56" y="85"/>
                  <a:pt x="63" y="82"/>
                  <a:pt x="69" y="76"/>
                </a:cubicBezTo>
                <a:cubicBezTo>
                  <a:pt x="74" y="70"/>
                  <a:pt x="77" y="62"/>
                  <a:pt x="76" y="55"/>
                </a:cubicBezTo>
                <a:cubicBezTo>
                  <a:pt x="76" y="47"/>
                  <a:pt x="73" y="40"/>
                  <a:pt x="67" y="35"/>
                </a:cubicBezTo>
                <a:cubicBezTo>
                  <a:pt x="61" y="29"/>
                  <a:pt x="53" y="27"/>
                  <a:pt x="46" y="27"/>
                </a:cubicBezTo>
                <a:cubicBezTo>
                  <a:pt x="38" y="28"/>
                  <a:pt x="31" y="31"/>
                  <a:pt x="26" y="37"/>
                </a:cubicBezTo>
                <a:cubicBezTo>
                  <a:pt x="20" y="43"/>
                  <a:pt x="18" y="50"/>
                  <a:pt x="18" y="58"/>
                </a:cubicBezTo>
                <a:close/>
              </a:path>
            </a:pathLst>
          </a:custGeom>
          <a:solidFill>
            <a:srgbClr val="7F1769"/>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2400">
              <a:solidFill>
                <a:prstClr val="black"/>
              </a:solidFill>
              <a:cs typeface="+mn-ea"/>
              <a:sym typeface="+mn-lt"/>
            </a:endParaRPr>
          </a:p>
        </p:txBody>
      </p:sp>
      <p:sp>
        <p:nvSpPr>
          <p:cNvPr id="6" name="Freeform 18"/>
          <p:cNvSpPr>
            <a:spLocks noEditPoints="1"/>
          </p:cNvSpPr>
          <p:nvPr>
            <p:custDataLst>
              <p:tags r:id="rId3"/>
            </p:custDataLst>
          </p:nvPr>
        </p:nvSpPr>
        <p:spPr bwMode="auto">
          <a:xfrm>
            <a:off x="7736802" y="2051723"/>
            <a:ext cx="375935" cy="383568"/>
          </a:xfrm>
          <a:custGeom>
            <a:avLst/>
            <a:gdLst>
              <a:gd name="T0" fmla="*/ 87 w 91"/>
              <a:gd name="T1" fmla="*/ 39 h 93"/>
              <a:gd name="T2" fmla="*/ 91 w 91"/>
              <a:gd name="T3" fmla="*/ 46 h 93"/>
              <a:gd name="T4" fmla="*/ 91 w 91"/>
              <a:gd name="T5" fmla="*/ 83 h 93"/>
              <a:gd name="T6" fmla="*/ 81 w 91"/>
              <a:gd name="T7" fmla="*/ 93 h 93"/>
              <a:gd name="T8" fmla="*/ 10 w 91"/>
              <a:gd name="T9" fmla="*/ 93 h 93"/>
              <a:gd name="T10" fmla="*/ 0 w 91"/>
              <a:gd name="T11" fmla="*/ 83 h 93"/>
              <a:gd name="T12" fmla="*/ 0 w 91"/>
              <a:gd name="T13" fmla="*/ 46 h 93"/>
              <a:gd name="T14" fmla="*/ 3 w 91"/>
              <a:gd name="T15" fmla="*/ 40 h 93"/>
              <a:gd name="T16" fmla="*/ 3 w 91"/>
              <a:gd name="T17" fmla="*/ 40 h 93"/>
              <a:gd name="T18" fmla="*/ 3 w 91"/>
              <a:gd name="T19" fmla="*/ 40 h 93"/>
              <a:gd name="T20" fmla="*/ 3 w 91"/>
              <a:gd name="T21" fmla="*/ 39 h 93"/>
              <a:gd name="T22" fmla="*/ 40 w 91"/>
              <a:gd name="T23" fmla="*/ 3 h 93"/>
              <a:gd name="T24" fmla="*/ 51 w 91"/>
              <a:gd name="T25" fmla="*/ 3 h 93"/>
              <a:gd name="T26" fmla="*/ 87 w 91"/>
              <a:gd name="T27" fmla="*/ 39 h 93"/>
              <a:gd name="T28" fmla="*/ 16 w 91"/>
              <a:gd name="T29" fmla="*/ 30 h 93"/>
              <a:gd name="T30" fmla="*/ 16 w 91"/>
              <a:gd name="T31" fmla="*/ 52 h 93"/>
              <a:gd name="T32" fmla="*/ 46 w 91"/>
              <a:gd name="T33" fmla="*/ 75 h 93"/>
              <a:gd name="T34" fmla="*/ 73 w 91"/>
              <a:gd name="T35" fmla="*/ 54 h 93"/>
              <a:gd name="T36" fmla="*/ 73 w 91"/>
              <a:gd name="T37" fmla="*/ 30 h 93"/>
              <a:gd name="T38" fmla="*/ 16 w 91"/>
              <a:gd name="T39" fmla="*/ 30 h 93"/>
              <a:gd name="T40" fmla="*/ 26 w 91"/>
              <a:gd name="T41" fmla="*/ 35 h 93"/>
              <a:gd name="T42" fmla="*/ 26 w 91"/>
              <a:gd name="T43" fmla="*/ 39 h 93"/>
              <a:gd name="T44" fmla="*/ 64 w 91"/>
              <a:gd name="T45" fmla="*/ 39 h 93"/>
              <a:gd name="T46" fmla="*/ 64 w 91"/>
              <a:gd name="T47" fmla="*/ 35 h 93"/>
              <a:gd name="T48" fmla="*/ 26 w 91"/>
              <a:gd name="T49" fmla="*/ 35 h 93"/>
              <a:gd name="T50" fmla="*/ 26 w 91"/>
              <a:gd name="T51" fmla="*/ 51 h 93"/>
              <a:gd name="T52" fmla="*/ 26 w 91"/>
              <a:gd name="T53" fmla="*/ 55 h 93"/>
              <a:gd name="T54" fmla="*/ 64 w 91"/>
              <a:gd name="T55" fmla="*/ 55 h 93"/>
              <a:gd name="T56" fmla="*/ 64 w 91"/>
              <a:gd name="T57" fmla="*/ 51 h 93"/>
              <a:gd name="T58" fmla="*/ 26 w 91"/>
              <a:gd name="T59" fmla="*/ 51 h 93"/>
              <a:gd name="T60" fmla="*/ 26 w 91"/>
              <a:gd name="T61" fmla="*/ 43 h 93"/>
              <a:gd name="T62" fmla="*/ 26 w 91"/>
              <a:gd name="T63" fmla="*/ 47 h 93"/>
              <a:gd name="T64" fmla="*/ 64 w 91"/>
              <a:gd name="T65" fmla="*/ 47 h 93"/>
              <a:gd name="T66" fmla="*/ 64 w 91"/>
              <a:gd name="T67" fmla="*/ 43 h 93"/>
              <a:gd name="T68" fmla="*/ 26 w 91"/>
              <a:gd name="T69" fmla="*/ 43 h 93"/>
              <a:gd name="T70" fmla="*/ 10 w 91"/>
              <a:gd name="T71" fmla="*/ 87 h 93"/>
              <a:gd name="T72" fmla="*/ 28 w 91"/>
              <a:gd name="T73" fmla="*/ 70 h 93"/>
              <a:gd name="T74" fmla="*/ 28 w 91"/>
              <a:gd name="T75" fmla="*/ 67 h 93"/>
              <a:gd name="T76" fmla="*/ 26 w 91"/>
              <a:gd name="T77" fmla="*/ 67 h 93"/>
              <a:gd name="T78" fmla="*/ 8 w 91"/>
              <a:gd name="T79" fmla="*/ 84 h 93"/>
              <a:gd name="T80" fmla="*/ 8 w 91"/>
              <a:gd name="T81" fmla="*/ 87 h 93"/>
              <a:gd name="T82" fmla="*/ 10 w 91"/>
              <a:gd name="T83" fmla="*/ 87 h 93"/>
              <a:gd name="T84" fmla="*/ 85 w 91"/>
              <a:gd name="T85" fmla="*/ 84 h 93"/>
              <a:gd name="T86" fmla="*/ 67 w 91"/>
              <a:gd name="T87" fmla="*/ 67 h 93"/>
              <a:gd name="T88" fmla="*/ 64 w 91"/>
              <a:gd name="T89" fmla="*/ 67 h 93"/>
              <a:gd name="T90" fmla="*/ 64 w 91"/>
              <a:gd name="T91" fmla="*/ 70 h 93"/>
              <a:gd name="T92" fmla="*/ 82 w 91"/>
              <a:gd name="T93" fmla="*/ 87 h 93"/>
              <a:gd name="T94" fmla="*/ 85 w 91"/>
              <a:gd name="T95" fmla="*/ 87 h 93"/>
              <a:gd name="T96" fmla="*/ 85 w 91"/>
              <a:gd name="T97"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1" h="93">
                <a:moveTo>
                  <a:pt x="87" y="39"/>
                </a:moveTo>
                <a:cubicBezTo>
                  <a:pt x="89" y="40"/>
                  <a:pt x="91" y="43"/>
                  <a:pt x="91" y="46"/>
                </a:cubicBezTo>
                <a:cubicBezTo>
                  <a:pt x="91" y="83"/>
                  <a:pt x="91" y="83"/>
                  <a:pt x="91" y="83"/>
                </a:cubicBezTo>
                <a:cubicBezTo>
                  <a:pt x="91" y="89"/>
                  <a:pt x="86" y="93"/>
                  <a:pt x="81" y="93"/>
                </a:cubicBezTo>
                <a:cubicBezTo>
                  <a:pt x="10" y="93"/>
                  <a:pt x="10" y="93"/>
                  <a:pt x="10" y="93"/>
                </a:cubicBezTo>
                <a:cubicBezTo>
                  <a:pt x="5" y="93"/>
                  <a:pt x="0" y="89"/>
                  <a:pt x="0" y="83"/>
                </a:cubicBezTo>
                <a:cubicBezTo>
                  <a:pt x="0" y="46"/>
                  <a:pt x="0" y="46"/>
                  <a:pt x="0" y="46"/>
                </a:cubicBezTo>
                <a:cubicBezTo>
                  <a:pt x="0" y="44"/>
                  <a:pt x="1" y="41"/>
                  <a:pt x="3" y="40"/>
                </a:cubicBezTo>
                <a:cubicBezTo>
                  <a:pt x="3" y="40"/>
                  <a:pt x="3" y="40"/>
                  <a:pt x="3" y="40"/>
                </a:cubicBezTo>
                <a:cubicBezTo>
                  <a:pt x="3" y="40"/>
                  <a:pt x="3" y="40"/>
                  <a:pt x="3" y="40"/>
                </a:cubicBezTo>
                <a:cubicBezTo>
                  <a:pt x="3" y="40"/>
                  <a:pt x="3" y="40"/>
                  <a:pt x="3" y="39"/>
                </a:cubicBezTo>
                <a:cubicBezTo>
                  <a:pt x="40" y="3"/>
                  <a:pt x="40" y="3"/>
                  <a:pt x="40" y="3"/>
                </a:cubicBezTo>
                <a:cubicBezTo>
                  <a:pt x="43" y="0"/>
                  <a:pt x="47" y="0"/>
                  <a:pt x="51" y="3"/>
                </a:cubicBezTo>
                <a:cubicBezTo>
                  <a:pt x="87" y="39"/>
                  <a:pt x="87" y="39"/>
                  <a:pt x="87" y="39"/>
                </a:cubicBezTo>
                <a:close/>
                <a:moveTo>
                  <a:pt x="16" y="30"/>
                </a:moveTo>
                <a:cubicBezTo>
                  <a:pt x="16" y="52"/>
                  <a:pt x="16" y="52"/>
                  <a:pt x="16" y="52"/>
                </a:cubicBezTo>
                <a:cubicBezTo>
                  <a:pt x="46" y="75"/>
                  <a:pt x="46" y="75"/>
                  <a:pt x="46" y="75"/>
                </a:cubicBezTo>
                <a:cubicBezTo>
                  <a:pt x="73" y="54"/>
                  <a:pt x="73" y="54"/>
                  <a:pt x="73" y="54"/>
                </a:cubicBezTo>
                <a:cubicBezTo>
                  <a:pt x="73" y="30"/>
                  <a:pt x="73" y="30"/>
                  <a:pt x="73" y="30"/>
                </a:cubicBezTo>
                <a:cubicBezTo>
                  <a:pt x="16" y="30"/>
                  <a:pt x="16" y="30"/>
                  <a:pt x="16" y="30"/>
                </a:cubicBezTo>
                <a:close/>
                <a:moveTo>
                  <a:pt x="26" y="35"/>
                </a:moveTo>
                <a:cubicBezTo>
                  <a:pt x="26" y="39"/>
                  <a:pt x="26" y="39"/>
                  <a:pt x="26" y="39"/>
                </a:cubicBezTo>
                <a:cubicBezTo>
                  <a:pt x="64" y="39"/>
                  <a:pt x="64" y="39"/>
                  <a:pt x="64" y="39"/>
                </a:cubicBezTo>
                <a:cubicBezTo>
                  <a:pt x="64" y="35"/>
                  <a:pt x="64" y="35"/>
                  <a:pt x="64" y="35"/>
                </a:cubicBezTo>
                <a:cubicBezTo>
                  <a:pt x="26" y="35"/>
                  <a:pt x="26" y="35"/>
                  <a:pt x="26" y="35"/>
                </a:cubicBezTo>
                <a:close/>
                <a:moveTo>
                  <a:pt x="26" y="51"/>
                </a:moveTo>
                <a:cubicBezTo>
                  <a:pt x="26" y="55"/>
                  <a:pt x="26" y="55"/>
                  <a:pt x="26" y="55"/>
                </a:cubicBezTo>
                <a:cubicBezTo>
                  <a:pt x="64" y="55"/>
                  <a:pt x="64" y="55"/>
                  <a:pt x="64" y="55"/>
                </a:cubicBezTo>
                <a:cubicBezTo>
                  <a:pt x="64" y="51"/>
                  <a:pt x="64" y="51"/>
                  <a:pt x="64" y="51"/>
                </a:cubicBezTo>
                <a:cubicBezTo>
                  <a:pt x="26" y="51"/>
                  <a:pt x="26" y="51"/>
                  <a:pt x="26" y="51"/>
                </a:cubicBezTo>
                <a:close/>
                <a:moveTo>
                  <a:pt x="26" y="43"/>
                </a:moveTo>
                <a:cubicBezTo>
                  <a:pt x="26" y="47"/>
                  <a:pt x="26" y="47"/>
                  <a:pt x="26" y="47"/>
                </a:cubicBezTo>
                <a:cubicBezTo>
                  <a:pt x="64" y="47"/>
                  <a:pt x="64" y="47"/>
                  <a:pt x="64" y="47"/>
                </a:cubicBezTo>
                <a:cubicBezTo>
                  <a:pt x="64" y="43"/>
                  <a:pt x="64" y="43"/>
                  <a:pt x="64" y="43"/>
                </a:cubicBezTo>
                <a:cubicBezTo>
                  <a:pt x="26" y="43"/>
                  <a:pt x="26" y="43"/>
                  <a:pt x="26" y="43"/>
                </a:cubicBezTo>
                <a:close/>
                <a:moveTo>
                  <a:pt x="10" y="87"/>
                </a:moveTo>
                <a:cubicBezTo>
                  <a:pt x="28" y="70"/>
                  <a:pt x="28" y="70"/>
                  <a:pt x="28" y="70"/>
                </a:cubicBezTo>
                <a:cubicBezTo>
                  <a:pt x="29" y="69"/>
                  <a:pt x="29" y="68"/>
                  <a:pt x="28" y="67"/>
                </a:cubicBezTo>
                <a:cubicBezTo>
                  <a:pt x="28" y="66"/>
                  <a:pt x="27" y="66"/>
                  <a:pt x="26" y="67"/>
                </a:cubicBezTo>
                <a:cubicBezTo>
                  <a:pt x="8" y="84"/>
                  <a:pt x="8" y="84"/>
                  <a:pt x="8" y="84"/>
                </a:cubicBezTo>
                <a:cubicBezTo>
                  <a:pt x="7" y="85"/>
                  <a:pt x="7" y="86"/>
                  <a:pt x="8" y="87"/>
                </a:cubicBezTo>
                <a:cubicBezTo>
                  <a:pt x="8" y="88"/>
                  <a:pt x="10" y="88"/>
                  <a:pt x="10" y="87"/>
                </a:cubicBezTo>
                <a:close/>
                <a:moveTo>
                  <a:pt x="85" y="84"/>
                </a:moveTo>
                <a:cubicBezTo>
                  <a:pt x="67" y="67"/>
                  <a:pt x="67" y="67"/>
                  <a:pt x="67" y="67"/>
                </a:cubicBezTo>
                <a:cubicBezTo>
                  <a:pt x="66" y="66"/>
                  <a:pt x="65" y="66"/>
                  <a:pt x="64" y="67"/>
                </a:cubicBezTo>
                <a:cubicBezTo>
                  <a:pt x="63" y="68"/>
                  <a:pt x="63" y="69"/>
                  <a:pt x="64" y="70"/>
                </a:cubicBezTo>
                <a:cubicBezTo>
                  <a:pt x="82" y="87"/>
                  <a:pt x="82" y="87"/>
                  <a:pt x="82" y="87"/>
                </a:cubicBezTo>
                <a:cubicBezTo>
                  <a:pt x="83" y="88"/>
                  <a:pt x="84" y="88"/>
                  <a:pt x="85" y="87"/>
                </a:cubicBezTo>
                <a:cubicBezTo>
                  <a:pt x="85" y="86"/>
                  <a:pt x="85" y="85"/>
                  <a:pt x="85" y="84"/>
                </a:cubicBezTo>
                <a:close/>
              </a:path>
            </a:pathLst>
          </a:custGeom>
          <a:solidFill>
            <a:srgbClr val="7F1769"/>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2400">
              <a:solidFill>
                <a:prstClr val="black"/>
              </a:solidFill>
              <a:cs typeface="+mn-ea"/>
              <a:sym typeface="+mn-lt"/>
            </a:endParaRPr>
          </a:p>
        </p:txBody>
      </p:sp>
      <p:sp>
        <p:nvSpPr>
          <p:cNvPr id="7" name="Freeform 20"/>
          <p:cNvSpPr>
            <a:spLocks noEditPoints="1"/>
          </p:cNvSpPr>
          <p:nvPr>
            <p:custDataLst>
              <p:tags r:id="rId4"/>
            </p:custDataLst>
          </p:nvPr>
        </p:nvSpPr>
        <p:spPr bwMode="auto">
          <a:xfrm>
            <a:off x="8786729" y="2002984"/>
            <a:ext cx="380527" cy="443103"/>
          </a:xfrm>
          <a:custGeom>
            <a:avLst/>
            <a:gdLst>
              <a:gd name="T0" fmla="*/ 233 w 233"/>
              <a:gd name="T1" fmla="*/ 118 h 271"/>
              <a:gd name="T2" fmla="*/ 205 w 233"/>
              <a:gd name="T3" fmla="*/ 262 h 271"/>
              <a:gd name="T4" fmla="*/ 200 w 233"/>
              <a:gd name="T5" fmla="*/ 271 h 271"/>
              <a:gd name="T6" fmla="*/ 175 w 233"/>
              <a:gd name="T7" fmla="*/ 262 h 271"/>
              <a:gd name="T8" fmla="*/ 57 w 233"/>
              <a:gd name="T9" fmla="*/ 271 h 271"/>
              <a:gd name="T10" fmla="*/ 32 w 233"/>
              <a:gd name="T11" fmla="*/ 262 h 271"/>
              <a:gd name="T12" fmla="*/ 0 w 233"/>
              <a:gd name="T13" fmla="*/ 234 h 271"/>
              <a:gd name="T14" fmla="*/ 28 w 233"/>
              <a:gd name="T15" fmla="*/ 90 h 271"/>
              <a:gd name="T16" fmla="*/ 56 w 233"/>
              <a:gd name="T17" fmla="*/ 20 h 271"/>
              <a:gd name="T18" fmla="*/ 122 w 233"/>
              <a:gd name="T19" fmla="*/ 0 h 271"/>
              <a:gd name="T20" fmla="*/ 103 w 233"/>
              <a:gd name="T21" fmla="*/ 65 h 271"/>
              <a:gd name="T22" fmla="*/ 61 w 233"/>
              <a:gd name="T23" fmla="*/ 84 h 271"/>
              <a:gd name="T24" fmla="*/ 43 w 233"/>
              <a:gd name="T25" fmla="*/ 31 h 271"/>
              <a:gd name="T26" fmla="*/ 80 w 233"/>
              <a:gd name="T27" fmla="*/ 137 h 271"/>
              <a:gd name="T28" fmla="*/ 55 w 233"/>
              <a:gd name="T29" fmla="*/ 181 h 271"/>
              <a:gd name="T30" fmla="*/ 80 w 233"/>
              <a:gd name="T31" fmla="*/ 137 h 271"/>
              <a:gd name="T32" fmla="*/ 180 w 233"/>
              <a:gd name="T33" fmla="*/ 126 h 271"/>
              <a:gd name="T34" fmla="*/ 214 w 233"/>
              <a:gd name="T35" fmla="*/ 119 h 271"/>
              <a:gd name="T36" fmla="*/ 196 w 233"/>
              <a:gd name="T37" fmla="*/ 205 h 271"/>
              <a:gd name="T38" fmla="*/ 196 w 233"/>
              <a:gd name="T39" fmla="*/ 225 h 271"/>
              <a:gd name="T40" fmla="*/ 196 w 233"/>
              <a:gd name="T41" fmla="*/ 205 h 271"/>
              <a:gd name="T42" fmla="*/ 187 w 233"/>
              <a:gd name="T43" fmla="*/ 185 h 271"/>
              <a:gd name="T44" fmla="*/ 206 w 233"/>
              <a:gd name="T45" fmla="*/ 185 h 271"/>
              <a:gd name="T46" fmla="*/ 180 w 233"/>
              <a:gd name="T47" fmla="*/ 151 h 271"/>
              <a:gd name="T48" fmla="*/ 214 w 233"/>
              <a:gd name="T49" fmla="*/ 158 h 271"/>
              <a:gd name="T50" fmla="*/ 180 w 233"/>
              <a:gd name="T51" fmla="*/ 151 h 271"/>
              <a:gd name="T52" fmla="*/ 180 w 233"/>
              <a:gd name="T53" fmla="*/ 147 h 271"/>
              <a:gd name="T54" fmla="*/ 214 w 233"/>
              <a:gd name="T55" fmla="*/ 141 h 271"/>
              <a:gd name="T56" fmla="*/ 180 w 233"/>
              <a:gd name="T57" fmla="*/ 130 h 271"/>
              <a:gd name="T58" fmla="*/ 214 w 233"/>
              <a:gd name="T59" fmla="*/ 136 h 271"/>
              <a:gd name="T60" fmla="*/ 180 w 233"/>
              <a:gd name="T61" fmla="*/ 130 h 271"/>
              <a:gd name="T62" fmla="*/ 34 w 233"/>
              <a:gd name="T63" fmla="*/ 159 h 271"/>
              <a:gd name="T64" fmla="*/ 71 w 233"/>
              <a:gd name="T65" fmla="*/ 226 h 271"/>
              <a:gd name="T66" fmla="*/ 170 w 233"/>
              <a:gd name="T67" fmla="*/ 189 h 271"/>
              <a:gd name="T68" fmla="*/ 133 w 233"/>
              <a:gd name="T69" fmla="*/ 12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3" h="271">
                <a:moveTo>
                  <a:pt x="205" y="90"/>
                </a:moveTo>
                <a:cubicBezTo>
                  <a:pt x="221" y="90"/>
                  <a:pt x="233" y="103"/>
                  <a:pt x="233" y="118"/>
                </a:cubicBezTo>
                <a:cubicBezTo>
                  <a:pt x="233" y="234"/>
                  <a:pt x="233" y="234"/>
                  <a:pt x="233" y="234"/>
                </a:cubicBezTo>
                <a:cubicBezTo>
                  <a:pt x="233" y="250"/>
                  <a:pt x="221" y="262"/>
                  <a:pt x="205" y="262"/>
                </a:cubicBezTo>
                <a:cubicBezTo>
                  <a:pt x="200" y="262"/>
                  <a:pt x="200" y="262"/>
                  <a:pt x="200" y="262"/>
                </a:cubicBezTo>
                <a:cubicBezTo>
                  <a:pt x="200" y="271"/>
                  <a:pt x="200" y="271"/>
                  <a:pt x="200" y="271"/>
                </a:cubicBezTo>
                <a:cubicBezTo>
                  <a:pt x="175" y="271"/>
                  <a:pt x="175" y="271"/>
                  <a:pt x="175" y="271"/>
                </a:cubicBezTo>
                <a:cubicBezTo>
                  <a:pt x="175" y="262"/>
                  <a:pt x="175" y="262"/>
                  <a:pt x="175" y="262"/>
                </a:cubicBezTo>
                <a:cubicBezTo>
                  <a:pt x="57" y="262"/>
                  <a:pt x="57" y="262"/>
                  <a:pt x="57" y="262"/>
                </a:cubicBezTo>
                <a:cubicBezTo>
                  <a:pt x="57" y="271"/>
                  <a:pt x="57" y="271"/>
                  <a:pt x="57" y="271"/>
                </a:cubicBezTo>
                <a:cubicBezTo>
                  <a:pt x="32" y="271"/>
                  <a:pt x="32" y="271"/>
                  <a:pt x="32" y="271"/>
                </a:cubicBezTo>
                <a:cubicBezTo>
                  <a:pt x="32" y="262"/>
                  <a:pt x="32" y="262"/>
                  <a:pt x="32" y="262"/>
                </a:cubicBezTo>
                <a:cubicBezTo>
                  <a:pt x="28" y="262"/>
                  <a:pt x="28" y="262"/>
                  <a:pt x="28" y="262"/>
                </a:cubicBezTo>
                <a:cubicBezTo>
                  <a:pt x="13" y="262"/>
                  <a:pt x="0" y="250"/>
                  <a:pt x="0" y="234"/>
                </a:cubicBezTo>
                <a:cubicBezTo>
                  <a:pt x="0" y="118"/>
                  <a:pt x="0" y="118"/>
                  <a:pt x="0" y="118"/>
                </a:cubicBezTo>
                <a:cubicBezTo>
                  <a:pt x="0" y="103"/>
                  <a:pt x="13" y="90"/>
                  <a:pt x="28" y="90"/>
                </a:cubicBezTo>
                <a:cubicBezTo>
                  <a:pt x="91" y="90"/>
                  <a:pt x="155" y="90"/>
                  <a:pt x="205" y="90"/>
                </a:cubicBezTo>
                <a:close/>
                <a:moveTo>
                  <a:pt x="56" y="20"/>
                </a:moveTo>
                <a:cubicBezTo>
                  <a:pt x="87" y="57"/>
                  <a:pt x="87" y="57"/>
                  <a:pt x="87" y="57"/>
                </a:cubicBezTo>
                <a:cubicBezTo>
                  <a:pt x="122" y="0"/>
                  <a:pt x="122" y="0"/>
                  <a:pt x="122" y="0"/>
                </a:cubicBezTo>
                <a:cubicBezTo>
                  <a:pt x="137" y="9"/>
                  <a:pt x="137" y="9"/>
                  <a:pt x="137" y="9"/>
                </a:cubicBezTo>
                <a:cubicBezTo>
                  <a:pt x="103" y="65"/>
                  <a:pt x="103" y="65"/>
                  <a:pt x="103" y="65"/>
                </a:cubicBezTo>
                <a:cubicBezTo>
                  <a:pt x="110" y="69"/>
                  <a:pt x="114" y="76"/>
                  <a:pt x="116" y="84"/>
                </a:cubicBezTo>
                <a:cubicBezTo>
                  <a:pt x="61" y="84"/>
                  <a:pt x="61" y="84"/>
                  <a:pt x="61" y="84"/>
                </a:cubicBezTo>
                <a:cubicBezTo>
                  <a:pt x="62" y="77"/>
                  <a:pt x="66" y="70"/>
                  <a:pt x="72" y="66"/>
                </a:cubicBezTo>
                <a:cubicBezTo>
                  <a:pt x="43" y="31"/>
                  <a:pt x="43" y="31"/>
                  <a:pt x="43" y="31"/>
                </a:cubicBezTo>
                <a:cubicBezTo>
                  <a:pt x="56" y="20"/>
                  <a:pt x="56" y="20"/>
                  <a:pt x="56" y="20"/>
                </a:cubicBezTo>
                <a:close/>
                <a:moveTo>
                  <a:pt x="80" y="137"/>
                </a:moveTo>
                <a:cubicBezTo>
                  <a:pt x="71" y="132"/>
                  <a:pt x="58" y="137"/>
                  <a:pt x="51" y="149"/>
                </a:cubicBezTo>
                <a:cubicBezTo>
                  <a:pt x="44" y="161"/>
                  <a:pt x="46" y="175"/>
                  <a:pt x="55" y="181"/>
                </a:cubicBezTo>
                <a:cubicBezTo>
                  <a:pt x="64" y="186"/>
                  <a:pt x="69" y="175"/>
                  <a:pt x="76" y="163"/>
                </a:cubicBezTo>
                <a:cubicBezTo>
                  <a:pt x="83" y="151"/>
                  <a:pt x="89" y="142"/>
                  <a:pt x="80" y="137"/>
                </a:cubicBezTo>
                <a:close/>
                <a:moveTo>
                  <a:pt x="180" y="119"/>
                </a:moveTo>
                <a:cubicBezTo>
                  <a:pt x="180" y="126"/>
                  <a:pt x="180" y="126"/>
                  <a:pt x="180" y="126"/>
                </a:cubicBezTo>
                <a:cubicBezTo>
                  <a:pt x="214" y="126"/>
                  <a:pt x="214" y="126"/>
                  <a:pt x="214" y="126"/>
                </a:cubicBezTo>
                <a:cubicBezTo>
                  <a:pt x="214" y="119"/>
                  <a:pt x="214" y="119"/>
                  <a:pt x="214" y="119"/>
                </a:cubicBezTo>
                <a:cubicBezTo>
                  <a:pt x="180" y="119"/>
                  <a:pt x="180" y="119"/>
                  <a:pt x="180" y="119"/>
                </a:cubicBezTo>
                <a:close/>
                <a:moveTo>
                  <a:pt x="196" y="205"/>
                </a:moveTo>
                <a:cubicBezTo>
                  <a:pt x="191" y="205"/>
                  <a:pt x="187" y="210"/>
                  <a:pt x="187" y="215"/>
                </a:cubicBezTo>
                <a:cubicBezTo>
                  <a:pt x="187" y="220"/>
                  <a:pt x="191" y="225"/>
                  <a:pt x="196" y="225"/>
                </a:cubicBezTo>
                <a:cubicBezTo>
                  <a:pt x="202" y="225"/>
                  <a:pt x="206" y="220"/>
                  <a:pt x="206" y="215"/>
                </a:cubicBezTo>
                <a:cubicBezTo>
                  <a:pt x="206" y="210"/>
                  <a:pt x="202" y="205"/>
                  <a:pt x="196" y="205"/>
                </a:cubicBezTo>
                <a:close/>
                <a:moveTo>
                  <a:pt x="196" y="176"/>
                </a:moveTo>
                <a:cubicBezTo>
                  <a:pt x="191" y="176"/>
                  <a:pt x="187" y="180"/>
                  <a:pt x="187" y="185"/>
                </a:cubicBezTo>
                <a:cubicBezTo>
                  <a:pt x="187" y="191"/>
                  <a:pt x="191" y="195"/>
                  <a:pt x="196" y="195"/>
                </a:cubicBezTo>
                <a:cubicBezTo>
                  <a:pt x="202" y="195"/>
                  <a:pt x="206" y="191"/>
                  <a:pt x="206" y="185"/>
                </a:cubicBezTo>
                <a:cubicBezTo>
                  <a:pt x="206" y="180"/>
                  <a:pt x="202" y="176"/>
                  <a:pt x="196" y="176"/>
                </a:cubicBezTo>
                <a:close/>
                <a:moveTo>
                  <a:pt x="180" y="151"/>
                </a:moveTo>
                <a:cubicBezTo>
                  <a:pt x="180" y="158"/>
                  <a:pt x="180" y="158"/>
                  <a:pt x="180" y="158"/>
                </a:cubicBezTo>
                <a:cubicBezTo>
                  <a:pt x="214" y="158"/>
                  <a:pt x="214" y="158"/>
                  <a:pt x="214" y="158"/>
                </a:cubicBezTo>
                <a:cubicBezTo>
                  <a:pt x="214" y="151"/>
                  <a:pt x="214" y="151"/>
                  <a:pt x="214" y="151"/>
                </a:cubicBezTo>
                <a:cubicBezTo>
                  <a:pt x="180" y="151"/>
                  <a:pt x="180" y="151"/>
                  <a:pt x="180" y="151"/>
                </a:cubicBezTo>
                <a:close/>
                <a:moveTo>
                  <a:pt x="180" y="141"/>
                </a:moveTo>
                <a:cubicBezTo>
                  <a:pt x="180" y="147"/>
                  <a:pt x="180" y="147"/>
                  <a:pt x="180" y="147"/>
                </a:cubicBezTo>
                <a:cubicBezTo>
                  <a:pt x="214" y="147"/>
                  <a:pt x="214" y="147"/>
                  <a:pt x="214" y="147"/>
                </a:cubicBezTo>
                <a:cubicBezTo>
                  <a:pt x="214" y="141"/>
                  <a:pt x="214" y="141"/>
                  <a:pt x="214" y="141"/>
                </a:cubicBezTo>
                <a:cubicBezTo>
                  <a:pt x="180" y="141"/>
                  <a:pt x="180" y="141"/>
                  <a:pt x="180" y="141"/>
                </a:cubicBezTo>
                <a:close/>
                <a:moveTo>
                  <a:pt x="180" y="130"/>
                </a:moveTo>
                <a:cubicBezTo>
                  <a:pt x="180" y="136"/>
                  <a:pt x="180" y="136"/>
                  <a:pt x="180" y="136"/>
                </a:cubicBezTo>
                <a:cubicBezTo>
                  <a:pt x="214" y="136"/>
                  <a:pt x="214" y="136"/>
                  <a:pt x="214" y="136"/>
                </a:cubicBezTo>
                <a:cubicBezTo>
                  <a:pt x="214" y="130"/>
                  <a:pt x="214" y="130"/>
                  <a:pt x="214" y="130"/>
                </a:cubicBezTo>
                <a:cubicBezTo>
                  <a:pt x="180" y="130"/>
                  <a:pt x="180" y="130"/>
                  <a:pt x="180" y="130"/>
                </a:cubicBezTo>
                <a:close/>
                <a:moveTo>
                  <a:pt x="71" y="122"/>
                </a:moveTo>
                <a:cubicBezTo>
                  <a:pt x="51" y="122"/>
                  <a:pt x="34" y="139"/>
                  <a:pt x="34" y="159"/>
                </a:cubicBezTo>
                <a:cubicBezTo>
                  <a:pt x="34" y="189"/>
                  <a:pt x="34" y="189"/>
                  <a:pt x="34" y="189"/>
                </a:cubicBezTo>
                <a:cubicBezTo>
                  <a:pt x="34" y="210"/>
                  <a:pt x="51" y="226"/>
                  <a:pt x="71" y="226"/>
                </a:cubicBezTo>
                <a:cubicBezTo>
                  <a:pt x="133" y="226"/>
                  <a:pt x="133" y="226"/>
                  <a:pt x="133" y="226"/>
                </a:cubicBezTo>
                <a:cubicBezTo>
                  <a:pt x="153" y="226"/>
                  <a:pt x="170" y="210"/>
                  <a:pt x="170" y="189"/>
                </a:cubicBezTo>
                <a:cubicBezTo>
                  <a:pt x="170" y="159"/>
                  <a:pt x="170" y="159"/>
                  <a:pt x="170" y="159"/>
                </a:cubicBezTo>
                <a:cubicBezTo>
                  <a:pt x="170" y="139"/>
                  <a:pt x="153" y="122"/>
                  <a:pt x="133" y="122"/>
                </a:cubicBezTo>
                <a:lnTo>
                  <a:pt x="71" y="122"/>
                </a:lnTo>
                <a:close/>
              </a:path>
            </a:pathLst>
          </a:custGeom>
          <a:solidFill>
            <a:srgbClr val="7F1769"/>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2400">
              <a:solidFill>
                <a:prstClr val="black"/>
              </a:solidFill>
              <a:cs typeface="+mn-ea"/>
              <a:sym typeface="+mn-lt"/>
            </a:endParaRPr>
          </a:p>
        </p:txBody>
      </p:sp>
      <p:sp>
        <p:nvSpPr>
          <p:cNvPr id="8" name="Rectangle 21"/>
          <p:cNvSpPr/>
          <p:nvPr>
            <p:custDataLst>
              <p:tags r:id="rId5"/>
            </p:custDataLst>
          </p:nvPr>
        </p:nvSpPr>
        <p:spPr>
          <a:xfrm>
            <a:off x="7203425" y="2537466"/>
            <a:ext cx="1341087" cy="312420"/>
          </a:xfrm>
          <a:prstGeom prst="rect">
            <a:avLst/>
          </a:prstGeom>
        </p:spPr>
        <p:txBody>
          <a:bodyPr wrap="square" lIns="91440" tIns="45720" rIns="91440" bIns="45720">
            <a:spAutoFit/>
          </a:bodyPr>
          <a:lstStyle/>
          <a:p>
            <a:pPr algn="ctr">
              <a:lnSpc>
                <a:spcPct val="120000"/>
              </a:lnSpc>
            </a:pPr>
            <a:r>
              <a:rPr lang="zh-CN" altLang="en-US" sz="1200" dirty="0" smtClean="0">
                <a:cs typeface="+mn-ea"/>
                <a:sym typeface="+mn-lt"/>
              </a:rPr>
              <a:t>解析</a:t>
            </a:r>
            <a:endParaRPr lang="zh-CN" altLang="en-US" sz="1200" dirty="0" smtClean="0">
              <a:cs typeface="+mn-ea"/>
              <a:sym typeface="+mn-lt"/>
            </a:endParaRPr>
          </a:p>
        </p:txBody>
      </p:sp>
      <p:sp>
        <p:nvSpPr>
          <p:cNvPr id="9" name="Rectangle 28"/>
          <p:cNvSpPr/>
          <p:nvPr>
            <p:custDataLst>
              <p:tags r:id="rId6"/>
            </p:custDataLst>
          </p:nvPr>
        </p:nvSpPr>
        <p:spPr>
          <a:xfrm>
            <a:off x="8321899" y="2537466"/>
            <a:ext cx="1341087" cy="312420"/>
          </a:xfrm>
          <a:prstGeom prst="rect">
            <a:avLst/>
          </a:prstGeom>
        </p:spPr>
        <p:txBody>
          <a:bodyPr wrap="square" lIns="91440" tIns="45720" rIns="91440" bIns="45720">
            <a:spAutoFit/>
          </a:bodyPr>
          <a:lstStyle/>
          <a:p>
            <a:pPr algn="ctr">
              <a:lnSpc>
                <a:spcPct val="120000"/>
              </a:lnSpc>
            </a:pPr>
            <a:r>
              <a:rPr lang="zh-CN" altLang="en-US" sz="1200" dirty="0" smtClean="0">
                <a:cs typeface="+mn-ea"/>
                <a:sym typeface="+mn-lt"/>
              </a:rPr>
              <a:t>优化</a:t>
            </a:r>
            <a:endParaRPr lang="zh-CN" altLang="en-US" sz="1200" dirty="0" smtClean="0">
              <a:cs typeface="+mn-ea"/>
              <a:sym typeface="+mn-lt"/>
            </a:endParaRPr>
          </a:p>
        </p:txBody>
      </p:sp>
      <p:sp>
        <p:nvSpPr>
          <p:cNvPr id="10" name="Rectangle 29"/>
          <p:cNvSpPr/>
          <p:nvPr>
            <p:custDataLst>
              <p:tags r:id="rId7"/>
            </p:custDataLst>
          </p:nvPr>
        </p:nvSpPr>
        <p:spPr>
          <a:xfrm>
            <a:off x="9481244" y="2537466"/>
            <a:ext cx="1341087" cy="312420"/>
          </a:xfrm>
          <a:prstGeom prst="rect">
            <a:avLst/>
          </a:prstGeom>
        </p:spPr>
        <p:txBody>
          <a:bodyPr wrap="square" lIns="91440" tIns="45720" rIns="91440" bIns="45720">
            <a:spAutoFit/>
          </a:bodyPr>
          <a:lstStyle/>
          <a:p>
            <a:pPr algn="ctr">
              <a:lnSpc>
                <a:spcPct val="120000"/>
              </a:lnSpc>
            </a:pPr>
            <a:r>
              <a:rPr lang="zh-CN" altLang="en-US" sz="1200" dirty="0" smtClean="0">
                <a:cs typeface="+mn-ea"/>
                <a:sym typeface="+mn-lt"/>
              </a:rPr>
              <a:t>评估</a:t>
            </a:r>
            <a:endParaRPr lang="zh-CN" altLang="en-US" sz="1200" dirty="0" smtClean="0">
              <a:cs typeface="+mn-ea"/>
              <a:sym typeface="+mn-lt"/>
            </a:endParaRPr>
          </a:p>
        </p:txBody>
      </p:sp>
      <p:sp>
        <p:nvSpPr>
          <p:cNvPr id="12" name="Rectangle 40"/>
          <p:cNvSpPr/>
          <p:nvPr>
            <p:custDataLst>
              <p:tags r:id="rId8"/>
            </p:custDataLst>
          </p:nvPr>
        </p:nvSpPr>
        <p:spPr>
          <a:xfrm>
            <a:off x="906993" y="1809565"/>
            <a:ext cx="5849779" cy="1861185"/>
          </a:xfrm>
          <a:prstGeom prst="rect">
            <a:avLst/>
          </a:prstGeom>
        </p:spPr>
        <p:txBody>
          <a:bodyPr wrap="square" lIns="91440" tIns="45720" rIns="91440" bIns="45720">
            <a:spAutoFit/>
          </a:bodyPr>
          <a:lstStyle/>
          <a:p>
            <a:pPr>
              <a:lnSpc>
                <a:spcPct val="120000"/>
              </a:lnSpc>
            </a:pPr>
            <a:r>
              <a:rPr lang="zh-CN" altLang="en-US" sz="1600" dirty="0" smtClean="0">
                <a:cs typeface="+mn-ea"/>
                <a:sym typeface="+mn-lt"/>
              </a:rPr>
              <a:t>四个处理阶段：</a:t>
            </a:r>
            <a:endParaRPr lang="zh-CN" altLang="en-US" sz="1600" dirty="0" smtClean="0">
              <a:cs typeface="+mn-ea"/>
              <a:sym typeface="+mn-lt"/>
            </a:endParaRPr>
          </a:p>
          <a:p>
            <a:pPr>
              <a:lnSpc>
                <a:spcPct val="120000"/>
              </a:lnSpc>
            </a:pPr>
            <a:r>
              <a:rPr lang="en-US" altLang="zh-CN" sz="1600" dirty="0" smtClean="0">
                <a:cs typeface="+mn-ea"/>
                <a:sym typeface="+mn-lt"/>
              </a:rPr>
              <a:t>·</a:t>
            </a:r>
            <a:r>
              <a:rPr lang="zh-CN" altLang="en-US" sz="1600" dirty="0" smtClean="0">
                <a:cs typeface="+mn-ea"/>
                <a:sym typeface="+mn-lt"/>
              </a:rPr>
              <a:t>解析阶段：检查语句语法正确性及语义正确性。</a:t>
            </a:r>
            <a:endParaRPr lang="zh-CN" altLang="en-US" sz="1600" dirty="0" smtClean="0">
              <a:cs typeface="+mn-ea"/>
              <a:sym typeface="+mn-lt"/>
            </a:endParaRPr>
          </a:p>
          <a:p>
            <a:pPr>
              <a:lnSpc>
                <a:spcPct val="120000"/>
              </a:lnSpc>
            </a:pPr>
            <a:r>
              <a:rPr lang="en-US" altLang="zh-CN" sz="1600" dirty="0" smtClean="0">
                <a:cs typeface="+mn-ea"/>
                <a:sym typeface="+mn-lt"/>
              </a:rPr>
              <a:t>·</a:t>
            </a:r>
            <a:r>
              <a:rPr lang="zh-CN" altLang="en-US" sz="1600" dirty="0" smtClean="0">
                <a:cs typeface="+mn-ea"/>
                <a:sym typeface="+mn-lt"/>
              </a:rPr>
              <a:t>优化阶段：优化</a:t>
            </a:r>
            <a:r>
              <a:rPr lang="zh-CN" altLang="en-US" sz="1600" dirty="0" smtClean="0">
                <a:cs typeface="+mn-ea"/>
                <a:sym typeface="+mn-lt"/>
              </a:rPr>
              <a:t>并产生多个可能的执行计划。</a:t>
            </a:r>
            <a:endParaRPr lang="zh-CN" altLang="en-US" sz="1600" dirty="0" smtClean="0">
              <a:cs typeface="+mn-ea"/>
              <a:sym typeface="+mn-lt"/>
            </a:endParaRPr>
          </a:p>
          <a:p>
            <a:pPr>
              <a:lnSpc>
                <a:spcPct val="120000"/>
              </a:lnSpc>
            </a:pPr>
            <a:r>
              <a:rPr lang="en-US" altLang="zh-CN" sz="1600" dirty="0" smtClean="0">
                <a:cs typeface="+mn-ea"/>
                <a:sym typeface="+mn-lt"/>
              </a:rPr>
              <a:t>·</a:t>
            </a:r>
            <a:r>
              <a:rPr lang="zh-CN" altLang="en-US" sz="1600" dirty="0" smtClean="0">
                <a:cs typeface="+mn-ea"/>
                <a:sym typeface="+mn-lt"/>
              </a:rPr>
              <a:t>评估阶段：执行计划。</a:t>
            </a:r>
            <a:endParaRPr lang="zh-CN" altLang="en-US" sz="1600" dirty="0" smtClean="0">
              <a:cs typeface="+mn-ea"/>
              <a:sym typeface="+mn-lt"/>
            </a:endParaRPr>
          </a:p>
          <a:p>
            <a:pPr>
              <a:lnSpc>
                <a:spcPct val="120000"/>
              </a:lnSpc>
            </a:pPr>
            <a:r>
              <a:rPr lang="en-US" altLang="zh-CN" sz="1600" dirty="0" smtClean="0">
                <a:cs typeface="+mn-ea"/>
                <a:sym typeface="+mn-lt"/>
              </a:rPr>
              <a:t>·</a:t>
            </a:r>
            <a:r>
              <a:rPr lang="zh-CN" altLang="en-US" sz="1600" dirty="0" smtClean="0">
                <a:cs typeface="+mn-ea"/>
                <a:sym typeface="+mn-lt"/>
              </a:rPr>
              <a:t>执行阶段：执行</a:t>
            </a:r>
            <a:r>
              <a:rPr lang="zh-CN" altLang="en-US" sz="1600" dirty="0" smtClean="0">
                <a:cs typeface="+mn-ea"/>
                <a:sym typeface="+mn-lt"/>
              </a:rPr>
              <a:t>计划并更新DBMS的数据库模式和执行状态。</a:t>
            </a:r>
            <a:endParaRPr lang="zh-CN" altLang="en-US" sz="1600" dirty="0" smtClean="0">
              <a:cs typeface="+mn-ea"/>
              <a:sym typeface="+mn-lt"/>
            </a:endParaRPr>
          </a:p>
          <a:p>
            <a:pPr>
              <a:lnSpc>
                <a:spcPct val="120000"/>
              </a:lnSpc>
            </a:pPr>
            <a:endParaRPr lang="zh-CN" altLang="en-US" sz="1600" dirty="0" smtClean="0">
              <a:cs typeface="+mn-ea"/>
              <a:sym typeface="+mn-lt"/>
            </a:endParaRPr>
          </a:p>
        </p:txBody>
      </p:sp>
      <p:sp>
        <p:nvSpPr>
          <p:cNvPr id="14" name="TextBox 41"/>
          <p:cNvSpPr txBox="1"/>
          <p:nvPr>
            <p:custDataLst>
              <p:tags r:id="rId9"/>
            </p:custDataLst>
          </p:nvPr>
        </p:nvSpPr>
        <p:spPr>
          <a:xfrm>
            <a:off x="1053678" y="3853087"/>
            <a:ext cx="1461770" cy="460375"/>
          </a:xfrm>
          <a:prstGeom prst="rect">
            <a:avLst/>
          </a:prstGeom>
          <a:noFill/>
        </p:spPr>
        <p:txBody>
          <a:bodyPr wrap="none" lIns="91440" tIns="45720" rIns="91440" bIns="45720" rtlCol="0">
            <a:spAutoFit/>
          </a:bodyPr>
          <a:p>
            <a:pPr>
              <a:lnSpc>
                <a:spcPct val="120000"/>
              </a:lnSpc>
            </a:pPr>
            <a:r>
              <a:rPr lang="en-US" altLang="zh-CN" sz="2000" b="1" dirty="0">
                <a:cs typeface="+mn-ea"/>
                <a:sym typeface="+mn-lt"/>
              </a:rPr>
              <a:t>DBMS</a:t>
            </a:r>
            <a:r>
              <a:rPr lang="zh-CN" altLang="en-US" sz="2000" b="1" dirty="0">
                <a:cs typeface="+mn-ea"/>
                <a:sym typeface="+mn-lt"/>
              </a:rPr>
              <a:t>模糊</a:t>
            </a:r>
            <a:r>
              <a:rPr lang="zh-CN" altLang="en-US" sz="2000" b="1" dirty="0">
                <a:cs typeface="+mn-ea"/>
                <a:sym typeface="+mn-lt"/>
              </a:rPr>
              <a:t>器</a:t>
            </a:r>
            <a:endParaRPr lang="zh-CN" altLang="en-US" sz="2000" b="1" dirty="0">
              <a:cs typeface="+mn-ea"/>
              <a:sym typeface="+mn-lt"/>
            </a:endParaRPr>
          </a:p>
        </p:txBody>
      </p:sp>
      <p:sp>
        <p:nvSpPr>
          <p:cNvPr id="15" name="Rectangle 40"/>
          <p:cNvSpPr/>
          <p:nvPr>
            <p:custDataLst>
              <p:tags r:id="rId10"/>
            </p:custDataLst>
          </p:nvPr>
        </p:nvSpPr>
        <p:spPr>
          <a:xfrm>
            <a:off x="1171153" y="4313370"/>
            <a:ext cx="5849779" cy="1565910"/>
          </a:xfrm>
          <a:prstGeom prst="rect">
            <a:avLst/>
          </a:prstGeom>
        </p:spPr>
        <p:txBody>
          <a:bodyPr wrap="square" lIns="91440" tIns="45720" rIns="91440" bIns="45720">
            <a:spAutoFit/>
          </a:bodyPr>
          <a:p>
            <a:pPr>
              <a:lnSpc>
                <a:spcPct val="120000"/>
              </a:lnSpc>
            </a:pPr>
            <a:r>
              <a:rPr lang="zh-CN" altLang="en-US" sz="1600" dirty="0" smtClean="0">
                <a:cs typeface="+mn-ea"/>
                <a:sym typeface="+mn-lt"/>
              </a:rPr>
              <a:t>三个</a:t>
            </a:r>
            <a:r>
              <a:rPr lang="zh-CN" altLang="en-US" sz="1600" dirty="0" smtClean="0">
                <a:cs typeface="+mn-ea"/>
                <a:sym typeface="+mn-lt"/>
              </a:rPr>
              <a:t>要求：</a:t>
            </a:r>
            <a:endParaRPr lang="zh-CN" altLang="en-US" sz="1600" dirty="0" smtClean="0">
              <a:cs typeface="+mn-ea"/>
              <a:sym typeface="+mn-lt"/>
            </a:endParaRPr>
          </a:p>
          <a:p>
            <a:pPr>
              <a:lnSpc>
                <a:spcPct val="120000"/>
              </a:lnSpc>
            </a:pPr>
            <a:r>
              <a:rPr lang="en-US" altLang="zh-CN" sz="1600" dirty="0" smtClean="0">
                <a:cs typeface="+mn-ea"/>
                <a:sym typeface="+mn-lt"/>
              </a:rPr>
              <a:t>·SQL</a:t>
            </a:r>
            <a:r>
              <a:rPr lang="zh-CN" altLang="en-US" sz="1600" dirty="0" smtClean="0">
                <a:cs typeface="+mn-ea"/>
                <a:sym typeface="+mn-lt"/>
              </a:rPr>
              <a:t>语法</a:t>
            </a:r>
            <a:r>
              <a:rPr lang="zh-CN" altLang="en-US" sz="1600" dirty="0" smtClean="0">
                <a:cs typeface="+mn-ea"/>
                <a:sym typeface="+mn-lt"/>
              </a:rPr>
              <a:t>正确</a:t>
            </a:r>
            <a:endParaRPr lang="zh-CN" altLang="en-US" sz="1600" dirty="0" smtClean="0">
              <a:cs typeface="+mn-ea"/>
              <a:sym typeface="+mn-lt"/>
            </a:endParaRPr>
          </a:p>
          <a:p>
            <a:pPr>
              <a:lnSpc>
                <a:spcPct val="120000"/>
              </a:lnSpc>
            </a:pPr>
            <a:r>
              <a:rPr lang="en-US" altLang="zh-CN" sz="1600" dirty="0" smtClean="0">
                <a:cs typeface="+mn-ea"/>
                <a:sym typeface="+mn-lt"/>
              </a:rPr>
              <a:t>·SQL</a:t>
            </a:r>
            <a:r>
              <a:rPr lang="zh-CN" altLang="en-US" sz="1600" dirty="0" smtClean="0">
                <a:cs typeface="+mn-ea"/>
                <a:sym typeface="+mn-lt"/>
              </a:rPr>
              <a:t>语义</a:t>
            </a:r>
            <a:r>
              <a:rPr lang="zh-CN" altLang="en-US" sz="1600" dirty="0" smtClean="0">
                <a:cs typeface="+mn-ea"/>
                <a:sym typeface="+mn-lt"/>
              </a:rPr>
              <a:t>正确</a:t>
            </a:r>
            <a:endParaRPr lang="zh-CN" altLang="en-US" sz="1600" dirty="0" smtClean="0">
              <a:cs typeface="+mn-ea"/>
              <a:sym typeface="+mn-lt"/>
            </a:endParaRPr>
          </a:p>
          <a:p>
            <a:pPr>
              <a:lnSpc>
                <a:spcPct val="120000"/>
              </a:lnSpc>
            </a:pPr>
            <a:r>
              <a:rPr lang="en-US" altLang="zh-CN" sz="1600" dirty="0" smtClean="0">
                <a:cs typeface="+mn-ea"/>
                <a:sym typeface="+mn-lt"/>
              </a:rPr>
              <a:t>·</a:t>
            </a:r>
            <a:r>
              <a:rPr lang="zh-CN" altLang="en-US" sz="1600" dirty="0" smtClean="0">
                <a:cs typeface="+mn-ea"/>
                <a:sym typeface="+mn-lt"/>
              </a:rPr>
              <a:t>满足由于</a:t>
            </a:r>
            <a:r>
              <a:rPr lang="en-US" altLang="zh-CN" sz="1600" dirty="0" smtClean="0">
                <a:cs typeface="+mn-ea"/>
                <a:sym typeface="+mn-lt"/>
              </a:rPr>
              <a:t>DBMS</a:t>
            </a:r>
            <a:r>
              <a:rPr lang="zh-CN" altLang="en-US" sz="1600" dirty="0" smtClean="0">
                <a:cs typeface="+mn-ea"/>
                <a:sym typeface="+mn-lt"/>
              </a:rPr>
              <a:t>状态变化所带来的种种约束</a:t>
            </a:r>
            <a:r>
              <a:rPr lang="zh-CN" altLang="en-US" sz="1600" dirty="0" smtClean="0">
                <a:cs typeface="+mn-ea"/>
                <a:sym typeface="+mn-lt"/>
              </a:rPr>
              <a:t>条件</a:t>
            </a:r>
            <a:endParaRPr lang="zh-CN" altLang="en-US" sz="1600" dirty="0" smtClean="0">
              <a:cs typeface="+mn-ea"/>
              <a:sym typeface="+mn-lt"/>
            </a:endParaRPr>
          </a:p>
          <a:p>
            <a:pPr>
              <a:lnSpc>
                <a:spcPct val="120000"/>
              </a:lnSpc>
            </a:pPr>
            <a:endParaRPr lang="zh-CN" altLang="en-US" sz="1600" dirty="0" smtClean="0">
              <a:cs typeface="+mn-ea"/>
              <a:sym typeface="+mn-lt"/>
            </a:endParaRPr>
          </a:p>
        </p:txBody>
      </p:sp>
      <p:pic>
        <p:nvPicPr>
          <p:cNvPr id="16" name="图片 15"/>
          <p:cNvPicPr>
            <a:picLocks noChangeAspect="1"/>
          </p:cNvPicPr>
          <p:nvPr>
            <p:custDataLst>
              <p:tags r:id="rId11"/>
            </p:custDataLst>
          </p:nvPr>
        </p:nvPicPr>
        <p:blipFill>
          <a:blip r:embed="rId12"/>
          <a:stretch>
            <a:fillRect/>
          </a:stretch>
        </p:blipFill>
        <p:spPr>
          <a:xfrm>
            <a:off x="5615940" y="4757420"/>
            <a:ext cx="5521325" cy="5073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p:tgtEl>
                                          <p:spTgt spid="27"/>
                                        </p:tgtEl>
                                        <p:attrNameLst>
                                          <p:attrName>ppt_y</p:attrName>
                                        </p:attrNameLst>
                                      </p:cBhvr>
                                      <p:tavLst>
                                        <p:tav tm="0">
                                          <p:val>
                                            <p:strVal val="#ppt_y-#ppt_h*1.125000"/>
                                          </p:val>
                                        </p:tav>
                                        <p:tav tm="100000">
                                          <p:val>
                                            <p:strVal val="#ppt_y"/>
                                          </p:val>
                                        </p:tav>
                                      </p:tavLst>
                                    </p:anim>
                                    <p:animEffect transition="in" filter="wipe(down)">
                                      <p:cBhvr>
                                        <p:cTn id="8" dur="500"/>
                                        <p:tgtEl>
                                          <p:spTgt spid="27"/>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p:tgtEl>
                                          <p:spTgt spid="32"/>
                                        </p:tgtEl>
                                        <p:attrNameLst>
                                          <p:attrName>ppt_y</p:attrName>
                                        </p:attrNameLst>
                                      </p:cBhvr>
                                      <p:tavLst>
                                        <p:tav tm="0">
                                          <p:val>
                                            <p:strVal val="#ppt_y+#ppt_h*1.125000"/>
                                          </p:val>
                                        </p:tav>
                                        <p:tav tm="100000">
                                          <p:val>
                                            <p:strVal val="#ppt_y"/>
                                          </p:val>
                                        </p:tav>
                                      </p:tavLst>
                                    </p:anim>
                                    <p:animEffect transition="in" filter="wipe(up)">
                                      <p:cBhvr>
                                        <p:cTn id="12" dur="500"/>
                                        <p:tgtEl>
                                          <p:spTgt spid="32"/>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left)">
                                      <p:cBhvr>
                                        <p:cTn id="16" dur="500"/>
                                        <p:tgtEl>
                                          <p:spTgt spid="3"/>
                                        </p:tgtEl>
                                      </p:cBhvr>
                                    </p:animEffect>
                                  </p:childTnLst>
                                </p:cTn>
                              </p:par>
                            </p:childTnLst>
                          </p:cTn>
                        </p:par>
                        <p:par>
                          <p:cTn id="17" fill="hold">
                            <p:stCondLst>
                              <p:cond delay="1000"/>
                            </p:stCondLst>
                            <p:childTnLst>
                              <p:par>
                                <p:cTn id="18" presetID="12" presetClass="entr" presetSubtype="1"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p:tgtEl>
                                          <p:spTgt spid="6"/>
                                        </p:tgtEl>
                                        <p:attrNameLst>
                                          <p:attrName>ppt_y</p:attrName>
                                        </p:attrNameLst>
                                      </p:cBhvr>
                                      <p:tavLst>
                                        <p:tav tm="0">
                                          <p:val>
                                            <p:strVal val="#ppt_y-#ppt_h*1.125000"/>
                                          </p:val>
                                        </p:tav>
                                        <p:tav tm="100000">
                                          <p:val>
                                            <p:strVal val="#ppt_y"/>
                                          </p:val>
                                        </p:tav>
                                      </p:tavLst>
                                    </p:anim>
                                    <p:animEffect transition="in" filter="wipe(down)">
                                      <p:cBhvr>
                                        <p:cTn id="21" dur="500"/>
                                        <p:tgtEl>
                                          <p:spTgt spid="6"/>
                                        </p:tgtEl>
                                      </p:cBhvr>
                                    </p:animEffect>
                                  </p:childTnLst>
                                </p:cTn>
                              </p:par>
                              <p:par>
                                <p:cTn id="22" presetID="12" presetClass="entr" presetSubtype="4"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p:tgtEl>
                                          <p:spTgt spid="8"/>
                                        </p:tgtEl>
                                        <p:attrNameLst>
                                          <p:attrName>ppt_y</p:attrName>
                                        </p:attrNameLst>
                                      </p:cBhvr>
                                      <p:tavLst>
                                        <p:tav tm="0">
                                          <p:val>
                                            <p:strVal val="#ppt_y+#ppt_h*1.125000"/>
                                          </p:val>
                                        </p:tav>
                                        <p:tav tm="100000">
                                          <p:val>
                                            <p:strVal val="#ppt_y"/>
                                          </p:val>
                                        </p:tav>
                                      </p:tavLst>
                                    </p:anim>
                                    <p:animEffect transition="in" filter="wipe(up)">
                                      <p:cBhvr>
                                        <p:cTn id="25" dur="500"/>
                                        <p:tgtEl>
                                          <p:spTgt spid="8"/>
                                        </p:tgtEl>
                                      </p:cBhvr>
                                    </p:animEffect>
                                  </p:childTnLst>
                                </p:cTn>
                              </p:par>
                            </p:childTnLst>
                          </p:cTn>
                        </p:par>
                        <p:par>
                          <p:cTn id="26" fill="hold">
                            <p:stCondLst>
                              <p:cond delay="1500"/>
                            </p:stCondLst>
                            <p:childTnLst>
                              <p:par>
                                <p:cTn id="27" presetID="12" presetClass="entr" presetSubtype="1"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p:tgtEl>
                                          <p:spTgt spid="7"/>
                                        </p:tgtEl>
                                        <p:attrNameLst>
                                          <p:attrName>ppt_y</p:attrName>
                                        </p:attrNameLst>
                                      </p:cBhvr>
                                      <p:tavLst>
                                        <p:tav tm="0">
                                          <p:val>
                                            <p:strVal val="#ppt_y-#ppt_h*1.125000"/>
                                          </p:val>
                                        </p:tav>
                                        <p:tav tm="100000">
                                          <p:val>
                                            <p:strVal val="#ppt_y"/>
                                          </p:val>
                                        </p:tav>
                                      </p:tavLst>
                                    </p:anim>
                                    <p:animEffect transition="in" filter="wipe(down)">
                                      <p:cBhvr>
                                        <p:cTn id="30" dur="500"/>
                                        <p:tgtEl>
                                          <p:spTgt spid="7"/>
                                        </p:tgtEl>
                                      </p:cBhvr>
                                    </p:animEffect>
                                  </p:childTnLst>
                                </p:cTn>
                              </p:par>
                              <p:par>
                                <p:cTn id="31" presetID="12" presetClass="entr" presetSubtype="4"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p:tgtEl>
                                          <p:spTgt spid="9"/>
                                        </p:tgtEl>
                                        <p:attrNameLst>
                                          <p:attrName>ppt_y</p:attrName>
                                        </p:attrNameLst>
                                      </p:cBhvr>
                                      <p:tavLst>
                                        <p:tav tm="0">
                                          <p:val>
                                            <p:strVal val="#ppt_y+#ppt_h*1.125000"/>
                                          </p:val>
                                        </p:tav>
                                        <p:tav tm="100000">
                                          <p:val>
                                            <p:strVal val="#ppt_y"/>
                                          </p:val>
                                        </p:tav>
                                      </p:tavLst>
                                    </p:anim>
                                    <p:animEffect transition="in" filter="wipe(up)">
                                      <p:cBhvr>
                                        <p:cTn id="34" dur="500"/>
                                        <p:tgtEl>
                                          <p:spTgt spid="9"/>
                                        </p:tgtEl>
                                      </p:cBhvr>
                                    </p:animEffect>
                                  </p:childTnLst>
                                </p:cTn>
                              </p:par>
                            </p:childTnLst>
                          </p:cTn>
                        </p:par>
                        <p:par>
                          <p:cTn id="35" fill="hold">
                            <p:stCondLst>
                              <p:cond delay="2000"/>
                            </p:stCondLst>
                            <p:childTnLst>
                              <p:par>
                                <p:cTn id="36" presetID="12" presetClass="entr" presetSubtype="1" fill="hold" grpId="0" nodeType="afterEffect">
                                  <p:stCondLst>
                                    <p:cond delay="0"/>
                                  </p:stCondLst>
                                  <p:childTnLst>
                                    <p:set>
                                      <p:cBhvr>
                                        <p:cTn id="37" dur="1" fill="hold">
                                          <p:stCondLst>
                                            <p:cond delay="0"/>
                                          </p:stCondLst>
                                        </p:cTn>
                                        <p:tgtEl>
                                          <p:spTgt spid="5"/>
                                        </p:tgtEl>
                                        <p:attrNameLst>
                                          <p:attrName>style.visibility</p:attrName>
                                        </p:attrNameLst>
                                      </p:cBhvr>
                                      <p:to>
                                        <p:strVal val="visible"/>
                                      </p:to>
                                    </p:set>
                                    <p:anim calcmode="lin" valueType="num">
                                      <p:cBhvr additive="base">
                                        <p:cTn id="38" dur="500"/>
                                        <p:tgtEl>
                                          <p:spTgt spid="5"/>
                                        </p:tgtEl>
                                        <p:attrNameLst>
                                          <p:attrName>ppt_y</p:attrName>
                                        </p:attrNameLst>
                                      </p:cBhvr>
                                      <p:tavLst>
                                        <p:tav tm="0">
                                          <p:val>
                                            <p:strVal val="#ppt_y-#ppt_h*1.125000"/>
                                          </p:val>
                                        </p:tav>
                                        <p:tav tm="100000">
                                          <p:val>
                                            <p:strVal val="#ppt_y"/>
                                          </p:val>
                                        </p:tav>
                                      </p:tavLst>
                                    </p:anim>
                                    <p:animEffect transition="in" filter="wipe(down)">
                                      <p:cBhvr>
                                        <p:cTn id="39" dur="500"/>
                                        <p:tgtEl>
                                          <p:spTgt spid="5"/>
                                        </p:tgtEl>
                                      </p:cBhvr>
                                    </p:animEffect>
                                  </p:childTnLst>
                                </p:cTn>
                              </p:par>
                              <p:par>
                                <p:cTn id="40" presetID="12" presetClass="entr" presetSubtype="4"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p:tgtEl>
                                          <p:spTgt spid="10"/>
                                        </p:tgtEl>
                                        <p:attrNameLst>
                                          <p:attrName>ppt_y</p:attrName>
                                        </p:attrNameLst>
                                      </p:cBhvr>
                                      <p:tavLst>
                                        <p:tav tm="0">
                                          <p:val>
                                            <p:strVal val="#ppt_y+#ppt_h*1.125000"/>
                                          </p:val>
                                        </p:tav>
                                        <p:tav tm="100000">
                                          <p:val>
                                            <p:strVal val="#ppt_y"/>
                                          </p:val>
                                        </p:tav>
                                      </p:tavLst>
                                    </p:anim>
                                    <p:animEffect transition="in" filter="wipe(up)">
                                      <p:cBhvr>
                                        <p:cTn id="43" dur="500"/>
                                        <p:tgtEl>
                                          <p:spTgt spid="10"/>
                                        </p:tgtEl>
                                      </p:cBhvr>
                                    </p:animEffect>
                                  </p:childTnLst>
                                </p:cTn>
                              </p:par>
                            </p:childTnLst>
                          </p:cTn>
                        </p:par>
                        <p:par>
                          <p:cTn id="44" fill="hold">
                            <p:stCondLst>
                              <p:cond delay="2500"/>
                            </p:stCondLst>
                            <p:childTnLst>
                              <p:par>
                                <p:cTn id="45" presetID="22" presetClass="entr" presetSubtype="8"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wipe(left)">
                                      <p:cBhvr>
                                        <p:cTn id="47" dur="500"/>
                                        <p:tgtEl>
                                          <p:spTgt spid="12"/>
                                        </p:tgtEl>
                                      </p:cBhvr>
                                    </p:animEffect>
                                  </p:childTnLst>
                                </p:cTn>
                              </p:par>
                            </p:childTnLst>
                          </p:cTn>
                        </p:par>
                        <p:par>
                          <p:cTn id="48" fill="hold">
                            <p:stCondLst>
                              <p:cond delay="3000"/>
                            </p:stCondLst>
                            <p:childTnLst>
                              <p:par>
                                <p:cTn id="49" presetID="22" presetClass="entr" presetSubtype="8" fill="hold" grpId="0" nodeType="after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left)">
                                      <p:cBhvr>
                                        <p:cTn id="51" dur="500"/>
                                        <p:tgtEl>
                                          <p:spTgt spid="14"/>
                                        </p:tgtEl>
                                      </p:cBhvr>
                                    </p:animEffect>
                                  </p:childTnLst>
                                </p:cTn>
                              </p:par>
                            </p:childTnLst>
                          </p:cTn>
                        </p:par>
                        <p:par>
                          <p:cTn id="52" fill="hold">
                            <p:stCondLst>
                              <p:cond delay="3500"/>
                            </p:stCondLst>
                            <p:childTnLst>
                              <p:par>
                                <p:cTn id="53" presetID="22" presetClass="entr" presetSubtype="8" fill="hold" grpId="0" nodeType="after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wipe(left)">
                                      <p:cBhvr>
                                        <p:cTn id="5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bldLvl="0" animBg="1"/>
      <p:bldP spid="32" grpId="0"/>
      <p:bldP spid="3" grpId="0"/>
      <p:bldP spid="5" grpId="0" bldLvl="0" animBg="1"/>
      <p:bldP spid="6" grpId="0" bldLvl="0" animBg="1"/>
      <p:bldP spid="7" grpId="0" bldLvl="0" animBg="1"/>
      <p:bldP spid="8" grpId="0"/>
      <p:bldP spid="9" grpId="0"/>
      <p:bldP spid="10" grpId="0"/>
      <p:bldP spid="12" grpId="0"/>
      <p:bldP spid="14"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Oval 6"/>
          <p:cNvSpPr>
            <a:spLocks noChangeArrowheads="1"/>
          </p:cNvSpPr>
          <p:nvPr/>
        </p:nvSpPr>
        <p:spPr bwMode="auto">
          <a:xfrm>
            <a:off x="4577546" y="2458886"/>
            <a:ext cx="1470841" cy="1461472"/>
          </a:xfrm>
          <a:prstGeom prst="ellipse">
            <a:avLst/>
          </a:prstGeom>
          <a:noFill/>
          <a:ln w="12700">
            <a:solidFill>
              <a:srgbClr val="7F1769"/>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60" tIns="45719" rIns="91360" bIns="45719" numCol="1" spcCol="0" rtlCol="0" fromWordArt="0" anchor="ctr" anchorCtr="0" forceAA="0" compatLnSpc="1">
            <a:noAutofit/>
          </a:bodyPr>
          <a:lstStyle/>
          <a:p>
            <a:pPr algn="ctr">
              <a:lnSpc>
                <a:spcPct val="120000"/>
              </a:lnSpc>
            </a:pPr>
            <a:endParaRPr lang="zh-CN" altLang="en-US" sz="4400" dirty="0">
              <a:solidFill>
                <a:schemeClr val="accent1"/>
              </a:solidFill>
              <a:cs typeface="+mn-ea"/>
              <a:sym typeface="+mn-lt"/>
            </a:endParaRPr>
          </a:p>
        </p:txBody>
      </p:sp>
      <p:sp>
        <p:nvSpPr>
          <p:cNvPr id="30" name="Freeform 7"/>
          <p:cNvSpPr/>
          <p:nvPr/>
        </p:nvSpPr>
        <p:spPr bwMode="auto">
          <a:xfrm>
            <a:off x="5215594" y="3087566"/>
            <a:ext cx="832793" cy="832792"/>
          </a:xfrm>
          <a:custGeom>
            <a:avLst/>
            <a:gdLst>
              <a:gd name="T0" fmla="*/ 45 w 89"/>
              <a:gd name="T1" fmla="*/ 0 h 89"/>
              <a:gd name="T2" fmla="*/ 89 w 89"/>
              <a:gd name="T3" fmla="*/ 44 h 89"/>
              <a:gd name="T4" fmla="*/ 89 w 89"/>
              <a:gd name="T5" fmla="*/ 44 h 89"/>
              <a:gd name="T6" fmla="*/ 89 w 89"/>
              <a:gd name="T7" fmla="*/ 45 h 89"/>
              <a:gd name="T8" fmla="*/ 89 w 89"/>
              <a:gd name="T9" fmla="*/ 89 h 89"/>
              <a:gd name="T10" fmla="*/ 45 w 89"/>
              <a:gd name="T11" fmla="*/ 89 h 89"/>
              <a:gd name="T12" fmla="*/ 45 w 89"/>
              <a:gd name="T13" fmla="*/ 89 h 89"/>
              <a:gd name="T14" fmla="*/ 45 w 89"/>
              <a:gd name="T15" fmla="*/ 89 h 89"/>
              <a:gd name="T16" fmla="*/ 0 w 89"/>
              <a:gd name="T17" fmla="*/ 45 h 89"/>
              <a:gd name="T18" fmla="*/ 45 w 89"/>
              <a:gd name="T1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89">
                <a:moveTo>
                  <a:pt x="45" y="0"/>
                </a:moveTo>
                <a:cubicBezTo>
                  <a:pt x="69" y="0"/>
                  <a:pt x="89" y="20"/>
                  <a:pt x="89" y="44"/>
                </a:cubicBezTo>
                <a:cubicBezTo>
                  <a:pt x="89" y="44"/>
                  <a:pt x="89" y="44"/>
                  <a:pt x="89" y="44"/>
                </a:cubicBezTo>
                <a:cubicBezTo>
                  <a:pt x="89" y="45"/>
                  <a:pt x="89" y="45"/>
                  <a:pt x="89" y="45"/>
                </a:cubicBezTo>
                <a:cubicBezTo>
                  <a:pt x="89" y="89"/>
                  <a:pt x="89" y="89"/>
                  <a:pt x="89" y="89"/>
                </a:cubicBezTo>
                <a:cubicBezTo>
                  <a:pt x="45" y="89"/>
                  <a:pt x="45" y="89"/>
                  <a:pt x="45" y="89"/>
                </a:cubicBezTo>
                <a:cubicBezTo>
                  <a:pt x="45" y="89"/>
                  <a:pt x="45" y="89"/>
                  <a:pt x="45" y="89"/>
                </a:cubicBezTo>
                <a:cubicBezTo>
                  <a:pt x="45" y="89"/>
                  <a:pt x="45" y="89"/>
                  <a:pt x="45" y="89"/>
                </a:cubicBezTo>
                <a:cubicBezTo>
                  <a:pt x="20" y="89"/>
                  <a:pt x="0" y="69"/>
                  <a:pt x="0" y="45"/>
                </a:cubicBezTo>
                <a:cubicBezTo>
                  <a:pt x="0" y="20"/>
                  <a:pt x="20" y="0"/>
                  <a:pt x="45" y="0"/>
                </a:cubicBezTo>
                <a:close/>
              </a:path>
            </a:pathLst>
          </a:custGeom>
          <a:solidFill>
            <a:srgbClr val="7F1769"/>
          </a:soli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lIns="0" tIns="60907" rIns="0" bIns="60907" rtlCol="0" anchor="ctr"/>
          <a:lstStyle/>
          <a:p>
            <a:pPr algn="ctr">
              <a:lnSpc>
                <a:spcPct val="120000"/>
              </a:lnSpc>
            </a:pPr>
            <a:endParaRPr lang="zh-CN" altLang="en-US" sz="2000" dirty="0">
              <a:solidFill>
                <a:schemeClr val="bg1"/>
              </a:solidFill>
              <a:cs typeface="+mn-ea"/>
              <a:sym typeface="+mn-lt"/>
            </a:endParaRPr>
          </a:p>
        </p:txBody>
      </p:sp>
      <p:sp>
        <p:nvSpPr>
          <p:cNvPr id="31" name="Freeform 8"/>
          <p:cNvSpPr/>
          <p:nvPr/>
        </p:nvSpPr>
        <p:spPr bwMode="auto">
          <a:xfrm>
            <a:off x="6151435" y="2458886"/>
            <a:ext cx="1456791" cy="1461472"/>
          </a:xfrm>
          <a:custGeom>
            <a:avLst/>
            <a:gdLst>
              <a:gd name="T0" fmla="*/ 66 w 132"/>
              <a:gd name="T1" fmla="*/ 0 h 132"/>
              <a:gd name="T2" fmla="*/ 0 w 132"/>
              <a:gd name="T3" fmla="*/ 66 h 132"/>
              <a:gd name="T4" fmla="*/ 0 w 132"/>
              <a:gd name="T5" fmla="*/ 66 h 132"/>
              <a:gd name="T6" fmla="*/ 0 w 132"/>
              <a:gd name="T7" fmla="*/ 66 h 132"/>
              <a:gd name="T8" fmla="*/ 0 w 132"/>
              <a:gd name="T9" fmla="*/ 132 h 132"/>
              <a:gd name="T10" fmla="*/ 65 w 132"/>
              <a:gd name="T11" fmla="*/ 132 h 132"/>
              <a:gd name="T12" fmla="*/ 65 w 132"/>
              <a:gd name="T13" fmla="*/ 132 h 132"/>
              <a:gd name="T14" fmla="*/ 66 w 132"/>
              <a:gd name="T15" fmla="*/ 132 h 132"/>
              <a:gd name="T16" fmla="*/ 132 w 132"/>
              <a:gd name="T17" fmla="*/ 66 h 132"/>
              <a:gd name="T18" fmla="*/ 66 w 132"/>
              <a:gd name="T19"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2">
                <a:moveTo>
                  <a:pt x="66" y="0"/>
                </a:moveTo>
                <a:cubicBezTo>
                  <a:pt x="30" y="0"/>
                  <a:pt x="0" y="29"/>
                  <a:pt x="0" y="66"/>
                </a:cubicBezTo>
                <a:cubicBezTo>
                  <a:pt x="0" y="66"/>
                  <a:pt x="0" y="66"/>
                  <a:pt x="0" y="66"/>
                </a:cubicBezTo>
                <a:cubicBezTo>
                  <a:pt x="0" y="66"/>
                  <a:pt x="0" y="66"/>
                  <a:pt x="0" y="66"/>
                </a:cubicBezTo>
                <a:cubicBezTo>
                  <a:pt x="0" y="132"/>
                  <a:pt x="0" y="132"/>
                  <a:pt x="0" y="132"/>
                </a:cubicBezTo>
                <a:cubicBezTo>
                  <a:pt x="65" y="132"/>
                  <a:pt x="65" y="132"/>
                  <a:pt x="65" y="132"/>
                </a:cubicBezTo>
                <a:cubicBezTo>
                  <a:pt x="65" y="132"/>
                  <a:pt x="65" y="132"/>
                  <a:pt x="65" y="132"/>
                </a:cubicBezTo>
                <a:cubicBezTo>
                  <a:pt x="65" y="132"/>
                  <a:pt x="66" y="132"/>
                  <a:pt x="66" y="132"/>
                </a:cubicBezTo>
                <a:cubicBezTo>
                  <a:pt x="103" y="132"/>
                  <a:pt x="132" y="103"/>
                  <a:pt x="132" y="66"/>
                </a:cubicBezTo>
                <a:cubicBezTo>
                  <a:pt x="132" y="30"/>
                  <a:pt x="103" y="0"/>
                  <a:pt x="66" y="0"/>
                </a:cubicBezTo>
                <a:close/>
              </a:path>
            </a:pathLst>
          </a:custGeom>
          <a:solidFill>
            <a:srgbClr val="7F1769"/>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0" tIns="60907" rIns="0" bIns="60907" rtlCol="0" anchor="ctr"/>
          <a:lstStyle/>
          <a:p>
            <a:pPr algn="ctr">
              <a:lnSpc>
                <a:spcPct val="120000"/>
              </a:lnSpc>
            </a:pPr>
            <a:endParaRPr lang="zh-CN" altLang="en-US" sz="3600" dirty="0">
              <a:solidFill>
                <a:schemeClr val="bg1"/>
              </a:solidFill>
              <a:cs typeface="+mn-ea"/>
              <a:sym typeface="+mn-lt"/>
            </a:endParaRPr>
          </a:p>
        </p:txBody>
      </p:sp>
      <p:sp>
        <p:nvSpPr>
          <p:cNvPr id="32" name="Freeform 9"/>
          <p:cNvSpPr/>
          <p:nvPr/>
        </p:nvSpPr>
        <p:spPr bwMode="auto">
          <a:xfrm>
            <a:off x="6151439" y="4028706"/>
            <a:ext cx="1015375" cy="1015373"/>
          </a:xfrm>
          <a:custGeom>
            <a:avLst/>
            <a:gdLst>
              <a:gd name="T0" fmla="*/ 39 w 78"/>
              <a:gd name="T1" fmla="*/ 78 h 78"/>
              <a:gd name="T2" fmla="*/ 0 w 78"/>
              <a:gd name="T3" fmla="*/ 39 h 78"/>
              <a:gd name="T4" fmla="*/ 0 w 78"/>
              <a:gd name="T5" fmla="*/ 39 h 78"/>
              <a:gd name="T6" fmla="*/ 0 w 78"/>
              <a:gd name="T7" fmla="*/ 39 h 78"/>
              <a:gd name="T8" fmla="*/ 0 w 78"/>
              <a:gd name="T9" fmla="*/ 0 h 78"/>
              <a:gd name="T10" fmla="*/ 38 w 78"/>
              <a:gd name="T11" fmla="*/ 0 h 78"/>
              <a:gd name="T12" fmla="*/ 38 w 78"/>
              <a:gd name="T13" fmla="*/ 0 h 78"/>
              <a:gd name="T14" fmla="*/ 39 w 78"/>
              <a:gd name="T15" fmla="*/ 0 h 78"/>
              <a:gd name="T16" fmla="*/ 78 w 78"/>
              <a:gd name="T17" fmla="*/ 39 h 78"/>
              <a:gd name="T18" fmla="*/ 39 w 78"/>
              <a:gd name="T19"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78"/>
                </a:moveTo>
                <a:cubicBezTo>
                  <a:pt x="18" y="78"/>
                  <a:pt x="0" y="60"/>
                  <a:pt x="0" y="39"/>
                </a:cubicBezTo>
                <a:cubicBezTo>
                  <a:pt x="0" y="39"/>
                  <a:pt x="0" y="39"/>
                  <a:pt x="0" y="39"/>
                </a:cubicBezTo>
                <a:cubicBezTo>
                  <a:pt x="0" y="39"/>
                  <a:pt x="0" y="39"/>
                  <a:pt x="0" y="39"/>
                </a:cubicBezTo>
                <a:cubicBezTo>
                  <a:pt x="0" y="0"/>
                  <a:pt x="0" y="0"/>
                  <a:pt x="0" y="0"/>
                </a:cubicBezTo>
                <a:cubicBezTo>
                  <a:pt x="38" y="0"/>
                  <a:pt x="38" y="0"/>
                  <a:pt x="38" y="0"/>
                </a:cubicBezTo>
                <a:cubicBezTo>
                  <a:pt x="38" y="0"/>
                  <a:pt x="38" y="0"/>
                  <a:pt x="38" y="0"/>
                </a:cubicBezTo>
                <a:cubicBezTo>
                  <a:pt x="39" y="0"/>
                  <a:pt x="39" y="0"/>
                  <a:pt x="39" y="0"/>
                </a:cubicBezTo>
                <a:cubicBezTo>
                  <a:pt x="61" y="0"/>
                  <a:pt x="78" y="17"/>
                  <a:pt x="78" y="39"/>
                </a:cubicBezTo>
                <a:cubicBezTo>
                  <a:pt x="78" y="60"/>
                  <a:pt x="61" y="78"/>
                  <a:pt x="39" y="78"/>
                </a:cubicBezTo>
                <a:close/>
              </a:path>
            </a:pathLst>
          </a:custGeom>
          <a:solidFill>
            <a:srgbClr val="7F1769"/>
          </a:solidFill>
          <a:ln w="19050">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lIns="0" tIns="60907" rIns="0" bIns="60907" rtlCol="0" anchor="ctr"/>
          <a:lstStyle/>
          <a:p>
            <a:pPr algn="ctr">
              <a:lnSpc>
                <a:spcPct val="120000"/>
              </a:lnSpc>
            </a:pPr>
            <a:endParaRPr lang="zh-CN" altLang="en-US" dirty="0">
              <a:solidFill>
                <a:schemeClr val="bg1"/>
              </a:solidFill>
              <a:cs typeface="+mn-ea"/>
              <a:sym typeface="+mn-lt"/>
            </a:endParaRPr>
          </a:p>
        </p:txBody>
      </p:sp>
      <p:sp>
        <p:nvSpPr>
          <p:cNvPr id="34" name="Freeform 10"/>
          <p:cNvSpPr/>
          <p:nvPr/>
        </p:nvSpPr>
        <p:spPr bwMode="auto">
          <a:xfrm>
            <a:off x="4511835" y="4032781"/>
            <a:ext cx="1559924" cy="1549988"/>
          </a:xfrm>
          <a:custGeom>
            <a:avLst/>
            <a:gdLst>
              <a:gd name="T0" fmla="*/ 66 w 133"/>
              <a:gd name="T1" fmla="*/ 132 h 132"/>
              <a:gd name="T2" fmla="*/ 132 w 133"/>
              <a:gd name="T3" fmla="*/ 66 h 132"/>
              <a:gd name="T4" fmla="*/ 133 w 133"/>
              <a:gd name="T5" fmla="*/ 66 h 132"/>
              <a:gd name="T6" fmla="*/ 133 w 133"/>
              <a:gd name="T7" fmla="*/ 66 h 132"/>
              <a:gd name="T8" fmla="*/ 133 w 133"/>
              <a:gd name="T9" fmla="*/ 0 h 132"/>
              <a:gd name="T10" fmla="*/ 68 w 133"/>
              <a:gd name="T11" fmla="*/ 0 h 132"/>
              <a:gd name="T12" fmla="*/ 68 w 133"/>
              <a:gd name="T13" fmla="*/ 0 h 132"/>
              <a:gd name="T14" fmla="*/ 66 w 133"/>
              <a:gd name="T15" fmla="*/ 0 h 132"/>
              <a:gd name="T16" fmla="*/ 0 w 133"/>
              <a:gd name="T17" fmla="*/ 66 h 132"/>
              <a:gd name="T18" fmla="*/ 66 w 133"/>
              <a:gd name="T19"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32">
                <a:moveTo>
                  <a:pt x="66" y="132"/>
                </a:moveTo>
                <a:cubicBezTo>
                  <a:pt x="103" y="132"/>
                  <a:pt x="132" y="103"/>
                  <a:pt x="132" y="66"/>
                </a:cubicBezTo>
                <a:cubicBezTo>
                  <a:pt x="133" y="66"/>
                  <a:pt x="133" y="66"/>
                  <a:pt x="133" y="66"/>
                </a:cubicBezTo>
                <a:cubicBezTo>
                  <a:pt x="133" y="66"/>
                  <a:pt x="133" y="66"/>
                  <a:pt x="133" y="66"/>
                </a:cubicBezTo>
                <a:cubicBezTo>
                  <a:pt x="133" y="0"/>
                  <a:pt x="133" y="0"/>
                  <a:pt x="133" y="0"/>
                </a:cubicBezTo>
                <a:cubicBezTo>
                  <a:pt x="68" y="0"/>
                  <a:pt x="68" y="0"/>
                  <a:pt x="68" y="0"/>
                </a:cubicBezTo>
                <a:cubicBezTo>
                  <a:pt x="68" y="0"/>
                  <a:pt x="68" y="0"/>
                  <a:pt x="68" y="0"/>
                </a:cubicBezTo>
                <a:cubicBezTo>
                  <a:pt x="67" y="0"/>
                  <a:pt x="67" y="0"/>
                  <a:pt x="66" y="0"/>
                </a:cubicBezTo>
                <a:cubicBezTo>
                  <a:pt x="30" y="0"/>
                  <a:pt x="0" y="29"/>
                  <a:pt x="0" y="66"/>
                </a:cubicBezTo>
                <a:cubicBezTo>
                  <a:pt x="0" y="103"/>
                  <a:pt x="30" y="132"/>
                  <a:pt x="66" y="132"/>
                </a:cubicBezTo>
                <a:close/>
              </a:path>
            </a:pathLst>
          </a:custGeom>
          <a:solidFill>
            <a:srgbClr val="7F1769"/>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0" tIns="60907" rIns="0" bIns="60907" rtlCol="0" anchor="ctr"/>
          <a:lstStyle/>
          <a:p>
            <a:pPr algn="ctr">
              <a:lnSpc>
                <a:spcPct val="120000"/>
              </a:lnSpc>
            </a:pPr>
            <a:endParaRPr lang="zh-CN" altLang="en-US" sz="4000" dirty="0">
              <a:solidFill>
                <a:schemeClr val="bg1"/>
              </a:solidFill>
              <a:cs typeface="+mn-ea"/>
              <a:sym typeface="+mn-lt"/>
            </a:endParaRPr>
          </a:p>
        </p:txBody>
      </p:sp>
      <p:sp>
        <p:nvSpPr>
          <p:cNvPr id="36" name="TextBox 7"/>
          <p:cNvSpPr txBox="1"/>
          <p:nvPr/>
        </p:nvSpPr>
        <p:spPr>
          <a:xfrm>
            <a:off x="7011510" y="5082534"/>
            <a:ext cx="2961067" cy="442595"/>
          </a:xfrm>
          <a:prstGeom prst="rect">
            <a:avLst/>
          </a:prstGeom>
          <a:noFill/>
        </p:spPr>
        <p:txBody>
          <a:bodyPr wrap="square" lIns="121813" tIns="0" rIns="121813" bIns="0" rtlCol="0" anchor="t">
            <a:spAutoFit/>
          </a:bodyPr>
          <a:lstStyle/>
          <a:p>
            <a:pPr>
              <a:lnSpc>
                <a:spcPct val="120000"/>
              </a:lnSpc>
            </a:pPr>
            <a:r>
              <a:rPr lang="zh-CN" altLang="en-US" sz="2400" dirty="0">
                <a:cs typeface="+mn-ea"/>
                <a:sym typeface="+mn-lt"/>
              </a:rPr>
              <a:t>总结</a:t>
            </a:r>
            <a:endParaRPr lang="zh-CN" altLang="en-US" sz="2400" dirty="0">
              <a:cs typeface="+mn-ea"/>
              <a:sym typeface="+mn-lt"/>
            </a:endParaRPr>
          </a:p>
        </p:txBody>
      </p:sp>
      <p:sp>
        <p:nvSpPr>
          <p:cNvPr id="44" name="TextBox 9"/>
          <p:cNvSpPr txBox="1"/>
          <p:nvPr/>
        </p:nvSpPr>
        <p:spPr>
          <a:xfrm>
            <a:off x="1406741" y="2838556"/>
            <a:ext cx="2961067" cy="442595"/>
          </a:xfrm>
          <a:prstGeom prst="rect">
            <a:avLst/>
          </a:prstGeom>
          <a:noFill/>
        </p:spPr>
        <p:txBody>
          <a:bodyPr wrap="square" lIns="121813" tIns="0" rIns="121813" bIns="0" rtlCol="0" anchor="t">
            <a:spAutoFit/>
          </a:bodyPr>
          <a:lstStyle/>
          <a:p>
            <a:pPr algn="r">
              <a:lnSpc>
                <a:spcPct val="120000"/>
              </a:lnSpc>
            </a:pPr>
            <a:r>
              <a:rPr lang="en-US" altLang="zh-CN" sz="2400" dirty="0">
                <a:cs typeface="+mn-ea"/>
                <a:sym typeface="+mn-lt"/>
              </a:rPr>
              <a:t>2</a:t>
            </a:r>
            <a:r>
              <a:rPr lang="zh-CN" altLang="en-US" sz="2400" dirty="0">
                <a:cs typeface="+mn-ea"/>
                <a:sym typeface="+mn-lt"/>
              </a:rPr>
              <a:t>个关键概念</a:t>
            </a:r>
            <a:endParaRPr lang="zh-CN" altLang="en-US" sz="2400" dirty="0">
              <a:cs typeface="+mn-ea"/>
              <a:sym typeface="+mn-lt"/>
            </a:endParaRPr>
          </a:p>
        </p:txBody>
      </p:sp>
      <p:sp>
        <p:nvSpPr>
          <p:cNvPr id="49" name="TextBox 13"/>
          <p:cNvSpPr txBox="1"/>
          <p:nvPr/>
        </p:nvSpPr>
        <p:spPr>
          <a:xfrm>
            <a:off x="1406741" y="4648973"/>
            <a:ext cx="2961067" cy="442595"/>
          </a:xfrm>
          <a:prstGeom prst="rect">
            <a:avLst/>
          </a:prstGeom>
          <a:noFill/>
        </p:spPr>
        <p:txBody>
          <a:bodyPr wrap="square" lIns="121813" tIns="0" rIns="121813" bIns="0" rtlCol="0" anchor="t">
            <a:spAutoFit/>
          </a:bodyPr>
          <a:lstStyle/>
          <a:p>
            <a:pPr algn="r">
              <a:lnSpc>
                <a:spcPct val="120000"/>
              </a:lnSpc>
            </a:pPr>
            <a:r>
              <a:rPr lang="zh-CN" altLang="en-US" sz="2400" dirty="0">
                <a:cs typeface="+mn-ea"/>
                <a:sym typeface="+mn-lt"/>
              </a:rPr>
              <a:t>具体原因</a:t>
            </a:r>
            <a:endParaRPr lang="zh-CN" altLang="en-US" sz="2400" dirty="0">
              <a:cs typeface="+mn-ea"/>
              <a:sym typeface="+mn-lt"/>
            </a:endParaRPr>
          </a:p>
        </p:txBody>
      </p:sp>
      <p:grpSp>
        <p:nvGrpSpPr>
          <p:cNvPr id="21" name="组合 20"/>
          <p:cNvGrpSpPr/>
          <p:nvPr/>
        </p:nvGrpSpPr>
        <p:grpSpPr>
          <a:xfrm>
            <a:off x="0" y="203648"/>
            <a:ext cx="5923238" cy="583565"/>
            <a:chOff x="0" y="245553"/>
            <a:chExt cx="5923238" cy="583565"/>
          </a:xfrm>
        </p:grpSpPr>
        <p:sp>
          <p:nvSpPr>
            <p:cNvPr id="22" name="文本框 25"/>
            <p:cNvSpPr txBox="1"/>
            <p:nvPr/>
          </p:nvSpPr>
          <p:spPr>
            <a:xfrm>
              <a:off x="722588" y="245553"/>
              <a:ext cx="5200650" cy="583565"/>
            </a:xfrm>
            <a:prstGeom prst="rect">
              <a:avLst/>
            </a:prstGeom>
            <a:noFill/>
          </p:spPr>
          <p:txBody>
            <a:bodyPr wrap="none" rtlCol="0">
              <a:spAutoFit/>
              <a:scene3d>
                <a:camera prst="orthographicFront"/>
                <a:lightRig rig="threePt" dir="t"/>
              </a:scene3d>
              <a:sp3d contourW="12700"/>
            </a:bodyPr>
            <a:lstStyle/>
            <a:p>
              <a:pPr algn="l">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现有</a:t>
              </a:r>
              <a:r>
                <a:rPr lang="en-US" altLang="zh-CN" sz="2665" b="1" spc="400" dirty="0">
                  <a:ea typeface="思源黑体 CN Medium" panose="020B0600000000000000" pitchFamily="34" charset="-122"/>
                  <a:cs typeface="+mn-ea"/>
                  <a:sym typeface="+mn-lt"/>
                </a:rPr>
                <a:t>DBMS Fuzzing</a:t>
              </a:r>
              <a:r>
                <a:rPr lang="zh-CN" altLang="en-US" sz="2665" b="1" spc="400" dirty="0">
                  <a:ea typeface="思源黑体 CN Medium" panose="020B0600000000000000" pitchFamily="34" charset="-122"/>
                  <a:cs typeface="+mn-ea"/>
                  <a:sym typeface="+mn-lt"/>
                </a:rPr>
                <a:t>的局限性</a:t>
              </a:r>
              <a:endParaRPr lang="zh-CN" altLang="en-US" sz="2665" b="1" spc="400" dirty="0">
                <a:ea typeface="思源黑体 CN Medium" panose="020B0600000000000000" pitchFamily="34" charset="-122"/>
                <a:cs typeface="+mn-ea"/>
                <a:sym typeface="+mn-lt"/>
              </a:endParaRPr>
            </a:p>
          </p:txBody>
        </p:sp>
        <p:sp>
          <p:nvSpPr>
            <p:cNvPr id="23" name="矩形 22"/>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文本框 1"/>
          <p:cNvSpPr txBox="1"/>
          <p:nvPr/>
        </p:nvSpPr>
        <p:spPr>
          <a:xfrm>
            <a:off x="7710805" y="1911350"/>
            <a:ext cx="4064000" cy="460375"/>
          </a:xfrm>
          <a:prstGeom prst="rect">
            <a:avLst/>
          </a:prstGeom>
          <a:noFill/>
        </p:spPr>
        <p:txBody>
          <a:bodyPr wrap="square" rtlCol="0">
            <a:spAutoFit/>
          </a:bodyPr>
          <a:p>
            <a:r>
              <a:rPr lang="en-US" altLang="zh-CN" sz="2400"/>
              <a:t>SQLsmith</a:t>
            </a:r>
            <a:r>
              <a:rPr lang="zh-CN" altLang="en-US" sz="2400"/>
              <a:t>与</a:t>
            </a:r>
            <a:r>
              <a:rPr lang="en-US" altLang="zh-CN" sz="2400"/>
              <a:t>SQUIRREL</a:t>
            </a:r>
            <a:r>
              <a:rPr lang="zh-CN" altLang="en-US" sz="2400"/>
              <a:t>对比</a:t>
            </a:r>
            <a:endParaRPr lang="zh-CN" altLang="en-US" sz="2400"/>
          </a:p>
        </p:txBody>
      </p:sp>
      <p:sp>
        <p:nvSpPr>
          <p:cNvPr id="4" name="文本框 3"/>
          <p:cNvSpPr txBox="1"/>
          <p:nvPr/>
        </p:nvSpPr>
        <p:spPr>
          <a:xfrm>
            <a:off x="2293620" y="3383280"/>
            <a:ext cx="1728470" cy="645160"/>
          </a:xfrm>
          <a:prstGeom prst="rect">
            <a:avLst/>
          </a:prstGeom>
          <a:noFill/>
        </p:spPr>
        <p:txBody>
          <a:bodyPr wrap="square" rtlCol="0">
            <a:spAutoFit/>
          </a:bodyPr>
          <a:p>
            <a:r>
              <a:rPr lang="en-US" altLang="zh-CN"/>
              <a:t>·</a:t>
            </a:r>
            <a:r>
              <a:rPr lang="zh-CN" altLang="en-US"/>
              <a:t>复杂的查询</a:t>
            </a:r>
            <a:endParaRPr lang="zh-CN" altLang="en-US"/>
          </a:p>
          <a:p>
            <a:r>
              <a:rPr lang="en-US" altLang="zh-CN"/>
              <a:t>·</a:t>
            </a:r>
            <a:r>
              <a:rPr lang="zh-CN" altLang="en-US"/>
              <a:t>有效的查询</a:t>
            </a:r>
            <a:endParaRPr lang="zh-CN" altLang="en-US"/>
          </a:p>
        </p:txBody>
      </p:sp>
      <p:sp>
        <p:nvSpPr>
          <p:cNvPr id="5" name="文本框 4"/>
          <p:cNvSpPr txBox="1"/>
          <p:nvPr/>
        </p:nvSpPr>
        <p:spPr>
          <a:xfrm>
            <a:off x="701040" y="5091430"/>
            <a:ext cx="3709035" cy="1198880"/>
          </a:xfrm>
          <a:prstGeom prst="rect">
            <a:avLst/>
          </a:prstGeom>
          <a:noFill/>
        </p:spPr>
        <p:txBody>
          <a:bodyPr wrap="square" rtlCol="0">
            <a:spAutoFit/>
          </a:bodyPr>
          <a:p>
            <a:r>
              <a:t>严重依赖预定义语法模型</a:t>
            </a:r>
            <a:r>
              <a:rPr lang="zh-CN"/>
              <a:t>和</a:t>
            </a:r>
            <a:r>
              <a:t>DBMS固定知识，没有</a:t>
            </a:r>
            <a:r>
              <a:rPr lang="zh-CN"/>
              <a:t>实时</a:t>
            </a:r>
            <a:r>
              <a:t>信息</a:t>
            </a:r>
            <a:r>
              <a:rPr lang="zh-CN"/>
              <a:t>。</a:t>
            </a:r>
            <a:endParaRPr lang="zh-CN"/>
          </a:p>
          <a:p>
            <a:r>
              <a:t>⇒</a:t>
            </a:r>
            <a:r>
              <a:rPr lang="zh-CN"/>
              <a:t>模糊器</a:t>
            </a:r>
            <a:r>
              <a:t>在语句之间建立不正确的依赖关系或误用SQL特性</a:t>
            </a:r>
          </a:p>
        </p:txBody>
      </p:sp>
      <p:sp>
        <p:nvSpPr>
          <p:cNvPr id="8" name="文本框 7"/>
          <p:cNvSpPr txBox="1"/>
          <p:nvPr/>
        </p:nvSpPr>
        <p:spPr>
          <a:xfrm>
            <a:off x="7780655" y="4950460"/>
            <a:ext cx="4064000" cy="275590"/>
          </a:xfrm>
          <a:prstGeom prst="rect">
            <a:avLst/>
          </a:prstGeom>
          <a:noFill/>
        </p:spPr>
        <p:txBody>
          <a:bodyPr wrap="square" rtlCol="0">
            <a:spAutoFit/>
          </a:bodyPr>
          <a:p>
            <a:endParaRPr lang="zh-CN" altLang="en-US" sz="1200"/>
          </a:p>
        </p:txBody>
      </p:sp>
      <p:sp>
        <p:nvSpPr>
          <p:cNvPr id="10" name="文本框 9"/>
          <p:cNvSpPr txBox="1"/>
          <p:nvPr/>
        </p:nvSpPr>
        <p:spPr>
          <a:xfrm>
            <a:off x="3014980" y="1302385"/>
            <a:ext cx="6957695" cy="398780"/>
          </a:xfrm>
          <a:prstGeom prst="rect">
            <a:avLst/>
          </a:prstGeom>
          <a:noFill/>
        </p:spPr>
        <p:txBody>
          <a:bodyPr wrap="square" rtlCol="0">
            <a:spAutoFit/>
          </a:bodyPr>
          <a:p>
            <a:r>
              <a:rPr lang="zh-CN" altLang="en-US" sz="2000"/>
              <a:t>现有的</a:t>
            </a:r>
            <a:r>
              <a:rPr lang="en-US" altLang="zh-CN" sz="2000"/>
              <a:t>DBMS Fuzzing</a:t>
            </a:r>
            <a:r>
              <a:rPr lang="zh-CN" altLang="en-US" sz="2000"/>
              <a:t>在生成复杂有效的查询方面受到限制</a:t>
            </a:r>
            <a:endParaRPr lang="zh-CN" altLang="en-US" sz="2000"/>
          </a:p>
        </p:txBody>
      </p:sp>
      <p:pic>
        <p:nvPicPr>
          <p:cNvPr id="11" name="图片 10"/>
          <p:cNvPicPr>
            <a:picLocks noChangeAspect="1"/>
          </p:cNvPicPr>
          <p:nvPr>
            <p:custDataLst>
              <p:tags r:id="rId1"/>
            </p:custDataLst>
          </p:nvPr>
        </p:nvPicPr>
        <p:blipFill>
          <a:blip r:embed="rId2"/>
          <a:stretch>
            <a:fillRect/>
          </a:stretch>
        </p:blipFill>
        <p:spPr>
          <a:xfrm>
            <a:off x="986155" y="3376295"/>
            <a:ext cx="1447165" cy="544195"/>
          </a:xfrm>
          <a:prstGeom prst="rect">
            <a:avLst/>
          </a:prstGeom>
        </p:spPr>
      </p:pic>
      <p:sp>
        <p:nvSpPr>
          <p:cNvPr id="12" name="文本框 11"/>
          <p:cNvSpPr txBox="1"/>
          <p:nvPr/>
        </p:nvSpPr>
        <p:spPr>
          <a:xfrm>
            <a:off x="7210425" y="5737860"/>
            <a:ext cx="3745865" cy="922020"/>
          </a:xfrm>
          <a:prstGeom prst="rect">
            <a:avLst/>
          </a:prstGeom>
          <a:noFill/>
        </p:spPr>
        <p:txBody>
          <a:bodyPr wrap="square" rtlCol="0">
            <a:spAutoFit/>
          </a:bodyPr>
          <a:p>
            <a:r>
              <a:rPr lang="zh-CN" altLang="en-US"/>
              <a:t>DBMS状态信息</a:t>
            </a:r>
            <a:r>
              <a:rPr lang="en-US" altLang="zh-CN"/>
              <a:t>	</a:t>
            </a:r>
            <a:r>
              <a:rPr lang="zh-CN" altLang="en-US"/>
              <a:t>复杂有效的查询</a:t>
            </a:r>
            <a:endParaRPr lang="zh-CN" altLang="en-US"/>
          </a:p>
          <a:p>
            <a:pPr marL="457200" lvl="1" indent="457200"/>
            <a:endParaRPr lang="en-US" altLang="zh-CN"/>
          </a:p>
          <a:p>
            <a:pPr marL="457200" lvl="1" indent="457200"/>
            <a:r>
              <a:rPr lang="zh-CN" altLang="en-US"/>
              <a:t>有状态模糊测试</a:t>
            </a:r>
            <a:r>
              <a:rPr lang="en-US" altLang="zh-CN"/>
              <a:t>	</a:t>
            </a:r>
            <a:endParaRPr lang="en-US" altLang="zh-CN"/>
          </a:p>
        </p:txBody>
      </p:sp>
      <p:pic>
        <p:nvPicPr>
          <p:cNvPr id="13" name="图片 12"/>
          <p:cNvPicPr>
            <a:picLocks noChangeAspect="1"/>
          </p:cNvPicPr>
          <p:nvPr>
            <p:custDataLst>
              <p:tags r:id="rId3"/>
            </p:custDataLst>
          </p:nvPr>
        </p:nvPicPr>
        <p:blipFill>
          <a:blip r:embed="rId4"/>
          <a:stretch>
            <a:fillRect/>
          </a:stretch>
        </p:blipFill>
        <p:spPr>
          <a:xfrm>
            <a:off x="8672195" y="5764530"/>
            <a:ext cx="434340" cy="281305"/>
          </a:xfrm>
          <a:prstGeom prst="rect">
            <a:avLst/>
          </a:prstGeom>
        </p:spPr>
      </p:pic>
      <p:pic>
        <p:nvPicPr>
          <p:cNvPr id="3" name="图片 2"/>
          <p:cNvPicPr>
            <a:picLocks noChangeAspect="1"/>
          </p:cNvPicPr>
          <p:nvPr>
            <p:custDataLst>
              <p:tags r:id="rId5"/>
            </p:custDataLst>
          </p:nvPr>
        </p:nvPicPr>
        <p:blipFill>
          <a:blip r:embed="rId6"/>
          <a:stretch>
            <a:fillRect/>
          </a:stretch>
        </p:blipFill>
        <p:spPr>
          <a:xfrm>
            <a:off x="7872730" y="3023870"/>
            <a:ext cx="3238500" cy="8102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1+#ppt_w/2"/>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9" decel="100000" fill="hold" grpId="0" nodeType="withEffect">
                                  <p:stCondLst>
                                    <p:cond delay="20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0-#ppt_w/2"/>
                                          </p:val>
                                        </p:tav>
                                        <p:tav tm="100000">
                                          <p:val>
                                            <p:strVal val="#ppt_x"/>
                                          </p:val>
                                        </p:tav>
                                      </p:tavLst>
                                    </p:anim>
                                    <p:anim calcmode="lin" valueType="num">
                                      <p:cBhvr additive="base">
                                        <p:cTn id="12" dur="5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40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500" fill="hold"/>
                                        <p:tgtEl>
                                          <p:spTgt spid="31"/>
                                        </p:tgtEl>
                                        <p:attrNameLst>
                                          <p:attrName>ppt_x</p:attrName>
                                        </p:attrNameLst>
                                      </p:cBhvr>
                                      <p:tavLst>
                                        <p:tav tm="0">
                                          <p:val>
                                            <p:strVal val="1+#ppt_w/2"/>
                                          </p:val>
                                        </p:tav>
                                        <p:tav tm="100000">
                                          <p:val>
                                            <p:strVal val="#ppt_x"/>
                                          </p:val>
                                        </p:tav>
                                      </p:tavLst>
                                    </p:anim>
                                    <p:anim calcmode="lin" valueType="num">
                                      <p:cBhvr additive="base">
                                        <p:cTn id="16" dur="500" fill="hold"/>
                                        <p:tgtEl>
                                          <p:spTgt spid="31"/>
                                        </p:tgtEl>
                                        <p:attrNameLst>
                                          <p:attrName>ppt_y</p:attrName>
                                        </p:attrNameLst>
                                      </p:cBhvr>
                                      <p:tavLst>
                                        <p:tav tm="0">
                                          <p:val>
                                            <p:strVal val="0-#ppt_h/2"/>
                                          </p:val>
                                        </p:tav>
                                        <p:tav tm="100000">
                                          <p:val>
                                            <p:strVal val="#ppt_y"/>
                                          </p:val>
                                        </p:tav>
                                      </p:tavLst>
                                    </p:anim>
                                  </p:childTnLst>
                                </p:cTn>
                              </p:par>
                              <p:par>
                                <p:cTn id="17" presetID="2" presetClass="entr" presetSubtype="12" decel="100000" fill="hold" grpId="0" nodeType="withEffect">
                                  <p:stCondLst>
                                    <p:cond delay="60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fill="hold"/>
                                        <p:tgtEl>
                                          <p:spTgt spid="34"/>
                                        </p:tgtEl>
                                        <p:attrNameLst>
                                          <p:attrName>ppt_x</p:attrName>
                                        </p:attrNameLst>
                                      </p:cBhvr>
                                      <p:tavLst>
                                        <p:tav tm="0">
                                          <p:val>
                                            <p:strVal val="0-#ppt_w/2"/>
                                          </p:val>
                                        </p:tav>
                                        <p:tav tm="100000">
                                          <p:val>
                                            <p:strVal val="#ppt_x"/>
                                          </p:val>
                                        </p:tav>
                                      </p:tavLst>
                                    </p:anim>
                                    <p:anim calcmode="lin" valueType="num">
                                      <p:cBhvr additive="base">
                                        <p:cTn id="20" dur="500" fill="hold"/>
                                        <p:tgtEl>
                                          <p:spTgt spid="34"/>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2" presetClass="entr" presetSubtype="8" fill="hold" grpId="0" nodeType="after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wipe(left)">
                                      <p:cBhvr>
                                        <p:cTn id="24" dur="500"/>
                                        <p:tgtEl>
                                          <p:spTgt spid="36"/>
                                        </p:tgtEl>
                                      </p:cBhvr>
                                    </p:animEffect>
                                  </p:childTnLst>
                                </p:cTn>
                              </p:par>
                            </p:childTnLst>
                          </p:cTn>
                        </p:par>
                        <p:par>
                          <p:cTn id="25" fill="hold">
                            <p:stCondLst>
                              <p:cond delay="1000"/>
                            </p:stCondLst>
                            <p:childTnLst>
                              <p:par>
                                <p:cTn id="26" presetID="22" presetClass="entr" presetSubtype="2" fill="hold" grpId="0" nodeType="after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wipe(right)">
                                      <p:cBhvr>
                                        <p:cTn id="28" dur="500"/>
                                        <p:tgtEl>
                                          <p:spTgt spid="44"/>
                                        </p:tgtEl>
                                      </p:cBhvr>
                                    </p:animEffect>
                                  </p:childTnLst>
                                </p:cTn>
                              </p:par>
                            </p:childTnLst>
                          </p:cTn>
                        </p:par>
                        <p:par>
                          <p:cTn id="29" fill="hold">
                            <p:stCondLst>
                              <p:cond delay="1500"/>
                            </p:stCondLst>
                            <p:childTnLst>
                              <p:par>
                                <p:cTn id="30" presetID="22" presetClass="entr" presetSubtype="2" fill="hold" grpId="0" nodeType="afterEffect">
                                  <p:stCondLst>
                                    <p:cond delay="0"/>
                                  </p:stCondLst>
                                  <p:childTnLst>
                                    <p:set>
                                      <p:cBhvr>
                                        <p:cTn id="31" dur="1" fill="hold">
                                          <p:stCondLst>
                                            <p:cond delay="0"/>
                                          </p:stCondLst>
                                        </p:cTn>
                                        <p:tgtEl>
                                          <p:spTgt spid="49"/>
                                        </p:tgtEl>
                                        <p:attrNameLst>
                                          <p:attrName>style.visibility</p:attrName>
                                        </p:attrNameLst>
                                      </p:cBhvr>
                                      <p:to>
                                        <p:strVal val="visible"/>
                                      </p:to>
                                    </p:set>
                                    <p:animEffect transition="in" filter="wipe(right)">
                                      <p:cBhvr>
                                        <p:cTn id="32" dur="500"/>
                                        <p:tgtEl>
                                          <p:spTgt spid="49"/>
                                        </p:tgtEl>
                                      </p:cBhvr>
                                    </p:animEffect>
                                  </p:childTnLst>
                                </p:cTn>
                              </p:par>
                            </p:childTnLst>
                          </p:cTn>
                        </p:par>
                        <p:par>
                          <p:cTn id="33" fill="hold">
                            <p:stCondLst>
                              <p:cond delay="2000"/>
                            </p:stCondLst>
                            <p:childTnLst>
                              <p:par>
                                <p:cTn id="34" presetID="22" presetClass="entr" presetSubtype="2" fill="hold" grpId="0" nodeType="after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wipe(right)">
                                      <p:cBhvr>
                                        <p:cTn id="36"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30" grpId="0" bldLvl="0" animBg="1"/>
      <p:bldP spid="31" grpId="0" bldLvl="0" animBg="1"/>
      <p:bldP spid="32" grpId="0" bldLvl="0" animBg="1"/>
      <p:bldP spid="34" grpId="0" bldLvl="0" animBg="1"/>
      <p:bldP spid="36" grpId="0"/>
      <p:bldP spid="44" grpId="0"/>
      <p:bldP spid="4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8142" y="188640"/>
            <a:ext cx="11737304" cy="6480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graphicFrame>
        <p:nvGraphicFramePr>
          <p:cNvPr id="206" name="图表 205"/>
          <p:cNvGraphicFramePr/>
          <p:nvPr/>
        </p:nvGraphicFramePr>
        <p:xfrm>
          <a:off x="-113475" y="1414254"/>
          <a:ext cx="6874335" cy="5183099"/>
        </p:xfrm>
        <a:graphic>
          <a:graphicData uri="http://schemas.openxmlformats.org/drawingml/2006/chart">
            <c:chart xmlns:c="http://schemas.openxmlformats.org/drawingml/2006/chart" xmlns:r="http://schemas.openxmlformats.org/officeDocument/2006/relationships" r:id="rId1"/>
          </a:graphicData>
        </a:graphic>
      </p:graphicFrame>
      <p:sp>
        <p:nvSpPr>
          <p:cNvPr id="204" name="Text Box 7"/>
          <p:cNvSpPr txBox="1">
            <a:spLocks noChangeArrowheads="1"/>
          </p:cNvSpPr>
          <p:nvPr/>
        </p:nvSpPr>
        <p:spPr bwMode="gray">
          <a:xfrm>
            <a:off x="695400" y="2154342"/>
            <a:ext cx="2827440" cy="386080"/>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1600" dirty="0">
                <a:latin typeface="+mn-lt"/>
                <a:ea typeface="+mn-ea"/>
                <a:cs typeface="+mn-ea"/>
                <a:sym typeface="+mn-lt"/>
              </a:rPr>
              <a:t>相关工作</a:t>
            </a:r>
            <a:endParaRPr lang="en-US" altLang="zh-CN" sz="1600" dirty="0">
              <a:latin typeface="+mn-lt"/>
              <a:ea typeface="+mn-ea"/>
              <a:cs typeface="+mn-ea"/>
              <a:sym typeface="+mn-lt"/>
            </a:endParaRPr>
          </a:p>
        </p:txBody>
      </p:sp>
      <p:sp>
        <p:nvSpPr>
          <p:cNvPr id="205" name="Rectangle 5"/>
          <p:cNvSpPr/>
          <p:nvPr/>
        </p:nvSpPr>
        <p:spPr bwMode="auto">
          <a:xfrm>
            <a:off x="767715" y="2498725"/>
            <a:ext cx="5112385" cy="103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zh-CN" altLang="en-US" sz="2000" dirty="0" smtClean="0">
                <a:cs typeface="+mn-ea"/>
                <a:sym typeface="+mn-lt"/>
              </a:rPr>
              <a:t>采取</a:t>
            </a:r>
            <a:r>
              <a:rPr lang="en-US" altLang="zh-CN" sz="2000" dirty="0" smtClean="0">
                <a:cs typeface="+mn-ea"/>
                <a:sym typeface="+mn-lt"/>
              </a:rPr>
              <a:t>DBMS</a:t>
            </a:r>
            <a:r>
              <a:rPr lang="zh-CN" altLang="en-US" sz="2000" dirty="0" smtClean="0">
                <a:cs typeface="+mn-ea"/>
                <a:sym typeface="+mn-lt"/>
              </a:rPr>
              <a:t>测试和模糊的方法进行探究与研究</a:t>
            </a:r>
            <a:endParaRPr lang="zh-CN" altLang="en-US" sz="2000" dirty="0" smtClean="0">
              <a:cs typeface="+mn-ea"/>
              <a:sym typeface="+mn-lt"/>
            </a:endParaRPr>
          </a:p>
        </p:txBody>
      </p:sp>
      <p:sp>
        <p:nvSpPr>
          <p:cNvPr id="207" name="椭圆 206"/>
          <p:cNvSpPr/>
          <p:nvPr/>
        </p:nvSpPr>
        <p:spPr>
          <a:xfrm>
            <a:off x="6528048" y="1629539"/>
            <a:ext cx="422962" cy="42296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208" name="文本框 9"/>
          <p:cNvSpPr txBox="1"/>
          <p:nvPr/>
        </p:nvSpPr>
        <p:spPr>
          <a:xfrm>
            <a:off x="7004050" y="1545590"/>
            <a:ext cx="2980055" cy="349250"/>
          </a:xfrm>
          <a:prstGeom prst="rect">
            <a:avLst/>
          </a:prstGeom>
          <a:noFill/>
        </p:spPr>
        <p:txBody>
          <a:bodyPr wrap="square" rtlCol="0">
            <a:spAutoFit/>
          </a:bodyPr>
          <a:lstStyle/>
          <a:p>
            <a:pPr marL="0" indent="0" algn="just">
              <a:lnSpc>
                <a:spcPct val="120000"/>
              </a:lnSpc>
              <a:spcBef>
                <a:spcPts val="0"/>
              </a:spcBef>
              <a:buNone/>
            </a:pPr>
            <a:r>
              <a:rPr lang="zh-CN" altLang="en-US" sz="1400" dirty="0">
                <a:cs typeface="+mn-ea"/>
                <a:sym typeface="+mn-lt"/>
              </a:rPr>
              <a:t>DBMS测试特定的bug</a:t>
            </a:r>
            <a:endParaRPr lang="en-US" altLang="zh-CN" sz="1400" dirty="0">
              <a:cs typeface="+mn-ea"/>
              <a:sym typeface="+mn-lt"/>
            </a:endParaRPr>
          </a:p>
        </p:txBody>
      </p:sp>
      <p:sp>
        <p:nvSpPr>
          <p:cNvPr id="210" name="椭圆 209"/>
          <p:cNvSpPr/>
          <p:nvPr/>
        </p:nvSpPr>
        <p:spPr>
          <a:xfrm>
            <a:off x="6528048" y="2781667"/>
            <a:ext cx="422962" cy="42296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211" name="文本框 12"/>
          <p:cNvSpPr txBox="1"/>
          <p:nvPr/>
        </p:nvSpPr>
        <p:spPr>
          <a:xfrm>
            <a:off x="7004050" y="2698115"/>
            <a:ext cx="2774950" cy="607695"/>
          </a:xfrm>
          <a:prstGeom prst="rect">
            <a:avLst/>
          </a:prstGeom>
          <a:noFill/>
        </p:spPr>
        <p:txBody>
          <a:bodyPr wrap="square" rtlCol="0">
            <a:spAutoFit/>
          </a:bodyPr>
          <a:lstStyle/>
          <a:p>
            <a:pPr>
              <a:lnSpc>
                <a:spcPct val="120000"/>
              </a:lnSpc>
            </a:pPr>
            <a:r>
              <a:rPr lang="zh-CN" altLang="en-US" sz="1400" dirty="0">
                <a:cs typeface="+mn-ea"/>
                <a:sym typeface="+mn-lt"/>
              </a:rPr>
              <a:t>DBMS测试常见的bug</a:t>
            </a:r>
            <a:endParaRPr lang="en-AU" sz="1400" dirty="0">
              <a:latin typeface="+mn-lt"/>
              <a:cs typeface="+mn-ea"/>
              <a:sym typeface="+mn-lt"/>
            </a:endParaRPr>
          </a:p>
          <a:p>
            <a:pPr>
              <a:lnSpc>
                <a:spcPct val="120000"/>
              </a:lnSpc>
            </a:pPr>
            <a:endParaRPr lang="en-US" altLang="zh-CN" sz="1400" dirty="0">
              <a:cs typeface="+mn-ea"/>
              <a:sym typeface="+mn-lt"/>
            </a:endParaRPr>
          </a:p>
        </p:txBody>
      </p:sp>
      <p:sp>
        <p:nvSpPr>
          <p:cNvPr id="213" name="椭圆 212"/>
          <p:cNvSpPr/>
          <p:nvPr/>
        </p:nvSpPr>
        <p:spPr>
          <a:xfrm>
            <a:off x="6528048" y="4005803"/>
            <a:ext cx="422962" cy="422962"/>
          </a:xfrm>
          <a:prstGeom prst="ellipse">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214" name="文本框 15"/>
          <p:cNvSpPr txBox="1"/>
          <p:nvPr/>
        </p:nvSpPr>
        <p:spPr>
          <a:xfrm>
            <a:off x="7004050" y="3922395"/>
            <a:ext cx="2774950" cy="349250"/>
          </a:xfrm>
          <a:prstGeom prst="rect">
            <a:avLst/>
          </a:prstGeom>
          <a:noFill/>
        </p:spPr>
        <p:txBody>
          <a:bodyPr wrap="square" rtlCol="0">
            <a:spAutoFit/>
          </a:bodyPr>
          <a:lstStyle/>
          <a:p>
            <a:pPr marL="0" indent="0" algn="just">
              <a:lnSpc>
                <a:spcPct val="120000"/>
              </a:lnSpc>
              <a:spcBef>
                <a:spcPts val="0"/>
              </a:spcBef>
              <a:buNone/>
            </a:pPr>
            <a:r>
              <a:rPr lang="zh-CN" altLang="en-US" sz="1400" dirty="0">
                <a:cs typeface="+mn-ea"/>
                <a:sym typeface="+mn-lt"/>
              </a:rPr>
              <a:t>通用的模糊检测</a:t>
            </a:r>
            <a:endParaRPr lang="en-US" altLang="zh-CN" sz="1400" dirty="0">
              <a:cs typeface="+mn-ea"/>
              <a:sym typeface="+mn-lt"/>
            </a:endParaRPr>
          </a:p>
        </p:txBody>
      </p:sp>
      <p:sp>
        <p:nvSpPr>
          <p:cNvPr id="216" name="椭圆 215"/>
          <p:cNvSpPr/>
          <p:nvPr/>
        </p:nvSpPr>
        <p:spPr>
          <a:xfrm>
            <a:off x="6528048" y="5133831"/>
            <a:ext cx="422962" cy="422962"/>
          </a:xfrm>
          <a:prstGeom prst="ellipse">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sp>
        <p:nvSpPr>
          <p:cNvPr id="217" name="文本框 18"/>
          <p:cNvSpPr txBox="1"/>
          <p:nvPr/>
        </p:nvSpPr>
        <p:spPr>
          <a:xfrm>
            <a:off x="7004050" y="5050155"/>
            <a:ext cx="2980055" cy="349250"/>
          </a:xfrm>
          <a:prstGeom prst="rect">
            <a:avLst/>
          </a:prstGeom>
          <a:noFill/>
        </p:spPr>
        <p:txBody>
          <a:bodyPr wrap="square" rtlCol="0">
            <a:spAutoFit/>
          </a:bodyPr>
          <a:lstStyle/>
          <a:p>
            <a:pPr marL="0" indent="0" algn="just">
              <a:lnSpc>
                <a:spcPct val="120000"/>
              </a:lnSpc>
              <a:spcBef>
                <a:spcPts val="0"/>
              </a:spcBef>
              <a:buNone/>
            </a:pPr>
            <a:r>
              <a:rPr lang="en-US" altLang="zh-CN" sz="1400" dirty="0">
                <a:cs typeface="+mn-ea"/>
                <a:sym typeface="+mn-lt"/>
              </a:rPr>
              <a:t>DBMS</a:t>
            </a:r>
            <a:r>
              <a:rPr lang="zh-CN" altLang="en-US" sz="1400" dirty="0">
                <a:cs typeface="+mn-ea"/>
                <a:sym typeface="+mn-lt"/>
              </a:rPr>
              <a:t>的模糊检测</a:t>
            </a:r>
            <a:endParaRPr lang="en-US" altLang="zh-CN" sz="1400" dirty="0">
              <a:cs typeface="+mn-ea"/>
              <a:sym typeface="+mn-lt"/>
            </a:endParaRPr>
          </a:p>
        </p:txBody>
      </p:sp>
      <p:sp>
        <p:nvSpPr>
          <p:cNvPr id="219" name="Rectangle 5"/>
          <p:cNvSpPr/>
          <p:nvPr/>
        </p:nvSpPr>
        <p:spPr bwMode="auto">
          <a:xfrm>
            <a:off x="7066925" y="1908200"/>
            <a:ext cx="4500500"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zh-CN" altLang="en-US" sz="1050" dirty="0" smtClean="0">
                <a:cs typeface="+mn-ea"/>
                <a:sym typeface="+mn-lt"/>
              </a:rPr>
              <a:t>使用</a:t>
            </a:r>
            <a:r>
              <a:rPr lang="en-US" altLang="zh-CN" sz="1050" dirty="0" smtClean="0">
                <a:cs typeface="+mn-ea"/>
                <a:sym typeface="+mn-lt"/>
              </a:rPr>
              <a:t>SQLancer</a:t>
            </a:r>
            <a:r>
              <a:rPr lang="zh-CN" altLang="en-US" sz="1050" dirty="0" smtClean="0">
                <a:cs typeface="+mn-ea"/>
                <a:sym typeface="+mn-lt"/>
              </a:rPr>
              <a:t>，通过生成查询并获取结果行以及变形测试方法检测</a:t>
            </a:r>
            <a:r>
              <a:rPr lang="en-US" altLang="zh-CN" sz="1050" dirty="0" smtClean="0">
                <a:cs typeface="+mn-ea"/>
                <a:sym typeface="+mn-lt"/>
              </a:rPr>
              <a:t>DBMS</a:t>
            </a:r>
            <a:r>
              <a:rPr lang="zh-CN" altLang="en-US" sz="1050" dirty="0" smtClean="0">
                <a:cs typeface="+mn-ea"/>
                <a:sym typeface="+mn-lt"/>
              </a:rPr>
              <a:t>中的逻辑错误；以及</a:t>
            </a:r>
            <a:r>
              <a:rPr lang="en-US" altLang="zh-CN" sz="1050" dirty="0" smtClean="0">
                <a:cs typeface="+mn-ea"/>
                <a:sym typeface="+mn-lt"/>
              </a:rPr>
              <a:t>AMOEBA</a:t>
            </a:r>
            <a:r>
              <a:rPr lang="zh-CN" altLang="en-US" sz="1050" dirty="0" smtClean="0">
                <a:cs typeface="+mn-ea"/>
                <a:sym typeface="+mn-lt"/>
              </a:rPr>
              <a:t>通过将给定的查询转移到语义上的等价查询来检测性能错误。</a:t>
            </a:r>
            <a:endParaRPr lang="zh-CN" altLang="en-US" sz="1050" dirty="0" smtClean="0">
              <a:cs typeface="+mn-ea"/>
              <a:sym typeface="+mn-lt"/>
            </a:endParaRPr>
          </a:p>
        </p:txBody>
      </p:sp>
      <p:sp>
        <p:nvSpPr>
          <p:cNvPr id="220" name="Rectangle 5"/>
          <p:cNvSpPr/>
          <p:nvPr/>
        </p:nvSpPr>
        <p:spPr bwMode="auto">
          <a:xfrm>
            <a:off x="7066925" y="3092616"/>
            <a:ext cx="4500500"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zh-CN" altLang="en-US" sz="1050" dirty="0" smtClean="0">
                <a:cs typeface="+mn-ea"/>
                <a:sym typeface="+mn-lt"/>
              </a:rPr>
              <a:t>使用</a:t>
            </a:r>
            <a:r>
              <a:rPr lang="en-US" altLang="zh-CN" sz="1050" dirty="0" smtClean="0">
                <a:cs typeface="+mn-ea"/>
                <a:sym typeface="+mn-lt"/>
              </a:rPr>
              <a:t>RAGs</a:t>
            </a:r>
            <a:r>
              <a:rPr lang="zh-CN" altLang="en-US" sz="1050" dirty="0" smtClean="0">
                <a:cs typeface="+mn-ea"/>
                <a:sym typeface="+mn-lt"/>
              </a:rPr>
              <a:t>随机生成</a:t>
            </a:r>
            <a:r>
              <a:rPr lang="en-US" altLang="zh-CN" sz="1050" dirty="0" smtClean="0">
                <a:cs typeface="+mn-ea"/>
                <a:sym typeface="+mn-lt"/>
              </a:rPr>
              <a:t>SQL</a:t>
            </a:r>
            <a:r>
              <a:rPr lang="zh-CN" altLang="en-US" sz="1050" dirty="0" smtClean="0">
                <a:cs typeface="+mn-ea"/>
                <a:sym typeface="+mn-lt"/>
              </a:rPr>
              <a:t>语句送入几个数据库相同的</a:t>
            </a:r>
            <a:r>
              <a:rPr lang="en-US" altLang="zh-CN" sz="1050" dirty="0" smtClean="0">
                <a:cs typeface="+mn-ea"/>
                <a:sym typeface="+mn-lt"/>
              </a:rPr>
              <a:t>DBMS</a:t>
            </a:r>
            <a:r>
              <a:rPr lang="zh-CN" altLang="en-US" sz="1050" dirty="0" smtClean="0">
                <a:cs typeface="+mn-ea"/>
                <a:sym typeface="+mn-lt"/>
              </a:rPr>
              <a:t>中执行后比对</a:t>
            </a:r>
            <a:r>
              <a:rPr lang="zh-CN" altLang="en-US" sz="1050" dirty="0" smtClean="0">
                <a:cs typeface="+mn-ea"/>
                <a:sym typeface="+mn-lt"/>
              </a:rPr>
              <a:t>结果，通过监测来测试常见的</a:t>
            </a:r>
            <a:r>
              <a:rPr lang="en-US" altLang="zh-CN" sz="1050" dirty="0" smtClean="0">
                <a:cs typeface="+mn-ea"/>
                <a:sym typeface="+mn-lt"/>
              </a:rPr>
              <a:t>BUG</a:t>
            </a:r>
            <a:r>
              <a:rPr lang="zh-CN" altLang="en-US" sz="1050" dirty="0" smtClean="0">
                <a:cs typeface="+mn-ea"/>
                <a:sym typeface="+mn-lt"/>
              </a:rPr>
              <a:t>。</a:t>
            </a:r>
            <a:endParaRPr lang="zh-CN" altLang="en-US" sz="1050" dirty="0" smtClean="0">
              <a:cs typeface="+mn-ea"/>
              <a:sym typeface="+mn-lt"/>
            </a:endParaRPr>
          </a:p>
        </p:txBody>
      </p:sp>
      <p:sp>
        <p:nvSpPr>
          <p:cNvPr id="221" name="Rectangle 5"/>
          <p:cNvSpPr/>
          <p:nvPr/>
        </p:nvSpPr>
        <p:spPr bwMode="auto">
          <a:xfrm>
            <a:off x="7066925" y="4292629"/>
            <a:ext cx="4500500"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zh-CN" altLang="en-US" sz="1050" dirty="0" smtClean="0">
                <a:cs typeface="+mn-ea"/>
                <a:sym typeface="+mn-lt"/>
              </a:rPr>
              <a:t>采取常规的模糊检测器，如</a:t>
            </a:r>
            <a:r>
              <a:rPr lang="en-US" altLang="zh-CN" sz="1050" dirty="0" smtClean="0">
                <a:cs typeface="+mn-ea"/>
                <a:sym typeface="+mn-lt"/>
              </a:rPr>
              <a:t>AFL</a:t>
            </a:r>
            <a:r>
              <a:rPr lang="zh-CN" altLang="en-US" sz="1050" dirty="0" smtClean="0">
                <a:cs typeface="+mn-ea"/>
                <a:sym typeface="+mn-lt"/>
              </a:rPr>
              <a:t>、</a:t>
            </a:r>
            <a:r>
              <a:rPr lang="en-US" altLang="zh-CN" sz="1050" dirty="0" smtClean="0">
                <a:cs typeface="+mn-ea"/>
                <a:sym typeface="+mn-lt"/>
              </a:rPr>
              <a:t>Angora</a:t>
            </a:r>
            <a:r>
              <a:rPr lang="zh-CN" altLang="en-US" sz="1050" dirty="0" smtClean="0">
                <a:cs typeface="+mn-ea"/>
                <a:sym typeface="+mn-lt"/>
              </a:rPr>
              <a:t>和</a:t>
            </a:r>
            <a:r>
              <a:rPr lang="en-US" altLang="zh-CN" sz="1050" dirty="0" smtClean="0">
                <a:cs typeface="+mn-ea"/>
                <a:sym typeface="+mn-lt"/>
              </a:rPr>
              <a:t>QSYM</a:t>
            </a:r>
            <a:r>
              <a:rPr lang="zh-CN" altLang="en-US" sz="1050" dirty="0" smtClean="0">
                <a:cs typeface="+mn-ea"/>
                <a:sym typeface="+mn-lt"/>
              </a:rPr>
              <a:t>等技术来测试</a:t>
            </a:r>
            <a:r>
              <a:rPr lang="en-US" altLang="zh-CN" sz="1050" dirty="0" smtClean="0">
                <a:cs typeface="+mn-ea"/>
                <a:sym typeface="+mn-lt"/>
              </a:rPr>
              <a:t>DBMS</a:t>
            </a:r>
            <a:r>
              <a:rPr lang="zh-CN" altLang="en-US" sz="1050" dirty="0" smtClean="0">
                <a:cs typeface="+mn-ea"/>
                <a:sym typeface="+mn-lt"/>
              </a:rPr>
              <a:t>，但常规的模糊测试是不准确的，因为其内并不涉及</a:t>
            </a:r>
            <a:r>
              <a:rPr lang="en-US" altLang="zh-CN" sz="1050" dirty="0" smtClean="0">
                <a:cs typeface="+mn-ea"/>
                <a:sym typeface="+mn-lt"/>
              </a:rPr>
              <a:t>SQL</a:t>
            </a:r>
            <a:r>
              <a:rPr lang="zh-CN" altLang="en-US" sz="1050" dirty="0" smtClean="0">
                <a:cs typeface="+mn-ea"/>
                <a:sym typeface="+mn-lt"/>
              </a:rPr>
              <a:t>和</a:t>
            </a:r>
            <a:r>
              <a:rPr lang="en-US" altLang="zh-CN" sz="1050" dirty="0" smtClean="0">
                <a:cs typeface="+mn-ea"/>
                <a:sym typeface="+mn-lt"/>
              </a:rPr>
              <a:t>AST</a:t>
            </a:r>
            <a:r>
              <a:rPr lang="zh-CN" altLang="en-US" sz="1050" dirty="0" smtClean="0">
                <a:cs typeface="+mn-ea"/>
                <a:sym typeface="+mn-lt"/>
              </a:rPr>
              <a:t>知识。</a:t>
            </a:r>
            <a:endParaRPr lang="zh-CN" altLang="en-US" sz="1050" dirty="0" smtClean="0">
              <a:cs typeface="+mn-ea"/>
              <a:sym typeface="+mn-lt"/>
            </a:endParaRPr>
          </a:p>
        </p:txBody>
      </p:sp>
      <p:sp>
        <p:nvSpPr>
          <p:cNvPr id="222" name="Rectangle 5"/>
          <p:cNvSpPr/>
          <p:nvPr/>
        </p:nvSpPr>
        <p:spPr bwMode="auto">
          <a:xfrm>
            <a:off x="7066925" y="5436592"/>
            <a:ext cx="4500500"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pPr>
            <a:r>
              <a:rPr lang="zh-CN" altLang="en-US" sz="1050" dirty="0" smtClean="0">
                <a:cs typeface="+mn-ea"/>
                <a:sym typeface="+mn-lt"/>
              </a:rPr>
              <a:t>采用</a:t>
            </a:r>
            <a:r>
              <a:rPr lang="en-US" altLang="zh-CN" sz="1050" dirty="0" smtClean="0">
                <a:cs typeface="+mn-ea"/>
                <a:sym typeface="+mn-lt"/>
              </a:rPr>
              <a:t>SQLsmith</a:t>
            </a:r>
            <a:r>
              <a:rPr lang="zh-CN" altLang="en-US" sz="1050" dirty="0" smtClean="0">
                <a:cs typeface="+mn-ea"/>
                <a:sym typeface="+mn-lt"/>
              </a:rPr>
              <a:t>和</a:t>
            </a:r>
            <a:r>
              <a:rPr lang="en-US" altLang="zh-CN" sz="1050" dirty="0" smtClean="0">
                <a:cs typeface="+mn-ea"/>
                <a:sym typeface="+mn-lt"/>
              </a:rPr>
              <a:t>SQUIRREL</a:t>
            </a:r>
            <a:r>
              <a:rPr lang="zh-CN" altLang="en-US" sz="1050" dirty="0" smtClean="0">
                <a:cs typeface="+mn-ea"/>
                <a:sym typeface="+mn-lt"/>
              </a:rPr>
              <a:t>两个</a:t>
            </a:r>
            <a:r>
              <a:rPr lang="en-US" altLang="zh-CN" sz="1050" dirty="0" smtClean="0">
                <a:cs typeface="+mn-ea"/>
                <a:sym typeface="+mn-lt"/>
              </a:rPr>
              <a:t>DBMS</a:t>
            </a:r>
            <a:r>
              <a:rPr lang="zh-CN" altLang="en-US" sz="1050" dirty="0" smtClean="0">
                <a:cs typeface="+mn-ea"/>
                <a:sym typeface="+mn-lt"/>
              </a:rPr>
              <a:t>模糊测试器，但其在生成复杂有效的查询语句方面仍有局限，本文所研究的框架可以更为有效的生成具有复杂逻辑的模糊器。</a:t>
            </a:r>
            <a:endParaRPr lang="zh-CN" altLang="en-US" sz="1050" dirty="0" smtClean="0">
              <a:cs typeface="+mn-ea"/>
              <a:sym typeface="+mn-lt"/>
            </a:endParaRPr>
          </a:p>
        </p:txBody>
      </p:sp>
      <p:grpSp>
        <p:nvGrpSpPr>
          <p:cNvPr id="26" name="组合 25"/>
          <p:cNvGrpSpPr/>
          <p:nvPr/>
        </p:nvGrpSpPr>
        <p:grpSpPr>
          <a:xfrm>
            <a:off x="0" y="203648"/>
            <a:ext cx="2472648" cy="583565"/>
            <a:chOff x="0" y="245553"/>
            <a:chExt cx="2472648" cy="583565"/>
          </a:xfrm>
        </p:grpSpPr>
        <p:sp>
          <p:nvSpPr>
            <p:cNvPr id="27" name="文本框 25"/>
            <p:cNvSpPr txBox="1"/>
            <p:nvPr/>
          </p:nvSpPr>
          <p:spPr>
            <a:xfrm>
              <a:off x="722588" y="245553"/>
              <a:ext cx="175006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zh-CN" altLang="en-US" sz="2665" b="1" spc="400" dirty="0">
                  <a:ea typeface="思源黑体 CN Medium" panose="020B0600000000000000" pitchFamily="34" charset="-122"/>
                  <a:cs typeface="+mn-ea"/>
                  <a:sym typeface="+mn-lt"/>
                </a:rPr>
                <a:t>相关工作</a:t>
              </a:r>
              <a:endParaRPr lang="zh-CN" altLang="en-US" sz="2665" b="1" spc="400" dirty="0">
                <a:ea typeface="思源黑体 CN Medium" panose="020B0600000000000000" pitchFamily="34" charset="-122"/>
                <a:cs typeface="+mn-ea"/>
                <a:sym typeface="+mn-lt"/>
              </a:endParaRPr>
            </a:p>
          </p:txBody>
        </p:sp>
        <p:sp>
          <p:nvSpPr>
            <p:cNvPr id="28" name="矩形 27"/>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advTm="3000">
        <p:random/>
      </p:transition>
    </mc:Choice>
    <mc:Fallback>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04"/>
                                        </p:tgtEl>
                                        <p:attrNameLst>
                                          <p:attrName>style.visibility</p:attrName>
                                        </p:attrNameLst>
                                      </p:cBhvr>
                                      <p:to>
                                        <p:strVal val="visible"/>
                                      </p:to>
                                    </p:set>
                                    <p:animEffect transition="in" filter="barn(inVertical)">
                                      <p:cBhvr>
                                        <p:cTn id="7" dur="500"/>
                                        <p:tgtEl>
                                          <p:spTgt spid="204"/>
                                        </p:tgtEl>
                                      </p:cBhvr>
                                    </p:animEffect>
                                  </p:childTnLst>
                                </p:cTn>
                              </p:par>
                              <p:par>
                                <p:cTn id="8" presetID="22" presetClass="entr" presetSubtype="8" fill="hold" grpId="0" nodeType="withEffect">
                                  <p:stCondLst>
                                    <p:cond delay="500"/>
                                  </p:stCondLst>
                                  <p:childTnLst>
                                    <p:set>
                                      <p:cBhvr>
                                        <p:cTn id="9" dur="1" fill="hold">
                                          <p:stCondLst>
                                            <p:cond delay="0"/>
                                          </p:stCondLst>
                                        </p:cTn>
                                        <p:tgtEl>
                                          <p:spTgt spid="205"/>
                                        </p:tgtEl>
                                        <p:attrNameLst>
                                          <p:attrName>style.visibility</p:attrName>
                                        </p:attrNameLst>
                                      </p:cBhvr>
                                      <p:to>
                                        <p:strVal val="visible"/>
                                      </p:to>
                                    </p:set>
                                    <p:animEffect transition="in" filter="wipe(left)">
                                      <p:cBhvr>
                                        <p:cTn id="10" dur="500"/>
                                        <p:tgtEl>
                                          <p:spTgt spid="20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500"/>
                                  </p:stCondLst>
                                  <p:childTnLst>
                                    <p:set>
                                      <p:cBhvr>
                                        <p:cTn id="14" dur="1" fill="hold">
                                          <p:stCondLst>
                                            <p:cond delay="0"/>
                                          </p:stCondLst>
                                        </p:cTn>
                                        <p:tgtEl>
                                          <p:spTgt spid="207"/>
                                        </p:tgtEl>
                                        <p:attrNameLst>
                                          <p:attrName>style.visibility</p:attrName>
                                        </p:attrNameLst>
                                      </p:cBhvr>
                                      <p:to>
                                        <p:strVal val="visible"/>
                                      </p:to>
                                    </p:set>
                                    <p:animEffect transition="in" filter="fade">
                                      <p:cBhvr>
                                        <p:cTn id="15" dur="500"/>
                                        <p:tgtEl>
                                          <p:spTgt spid="207"/>
                                        </p:tgtEl>
                                      </p:cBhvr>
                                    </p:animEffect>
                                  </p:childTnLst>
                                </p:cTn>
                              </p:par>
                              <p:par>
                                <p:cTn id="16" presetID="10" presetClass="entr" presetSubtype="0" fill="hold" grpId="0" nodeType="withEffect">
                                  <p:stCondLst>
                                    <p:cond delay="500"/>
                                  </p:stCondLst>
                                  <p:childTnLst>
                                    <p:set>
                                      <p:cBhvr>
                                        <p:cTn id="17" dur="1" fill="hold">
                                          <p:stCondLst>
                                            <p:cond delay="0"/>
                                          </p:stCondLst>
                                        </p:cTn>
                                        <p:tgtEl>
                                          <p:spTgt spid="210"/>
                                        </p:tgtEl>
                                        <p:attrNameLst>
                                          <p:attrName>style.visibility</p:attrName>
                                        </p:attrNameLst>
                                      </p:cBhvr>
                                      <p:to>
                                        <p:strVal val="visible"/>
                                      </p:to>
                                    </p:set>
                                    <p:animEffect transition="in" filter="fade">
                                      <p:cBhvr>
                                        <p:cTn id="18" dur="500"/>
                                        <p:tgtEl>
                                          <p:spTgt spid="210"/>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213"/>
                                        </p:tgtEl>
                                        <p:attrNameLst>
                                          <p:attrName>style.visibility</p:attrName>
                                        </p:attrNameLst>
                                      </p:cBhvr>
                                      <p:to>
                                        <p:strVal val="visible"/>
                                      </p:to>
                                    </p:set>
                                    <p:animEffect transition="in" filter="fade">
                                      <p:cBhvr>
                                        <p:cTn id="21" dur="500"/>
                                        <p:tgtEl>
                                          <p:spTgt spid="213"/>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216"/>
                                        </p:tgtEl>
                                        <p:attrNameLst>
                                          <p:attrName>style.visibility</p:attrName>
                                        </p:attrNameLst>
                                      </p:cBhvr>
                                      <p:to>
                                        <p:strVal val="visible"/>
                                      </p:to>
                                    </p:set>
                                    <p:animEffect transition="in" filter="fade">
                                      <p:cBhvr>
                                        <p:cTn id="24" dur="500"/>
                                        <p:tgtEl>
                                          <p:spTgt spid="216"/>
                                        </p:tgtEl>
                                      </p:cBhvr>
                                    </p:animEffect>
                                  </p:childTnLst>
                                </p:cTn>
                              </p:par>
                              <p:par>
                                <p:cTn id="25" presetID="10" presetClass="entr" presetSubtype="0" fill="hold" grpId="0" nodeType="withEffect">
                                  <p:stCondLst>
                                    <p:cond delay="1250"/>
                                  </p:stCondLst>
                                  <p:childTnLst>
                                    <p:set>
                                      <p:cBhvr>
                                        <p:cTn id="26" dur="1" fill="hold">
                                          <p:stCondLst>
                                            <p:cond delay="0"/>
                                          </p:stCondLst>
                                        </p:cTn>
                                        <p:tgtEl>
                                          <p:spTgt spid="208"/>
                                        </p:tgtEl>
                                        <p:attrNameLst>
                                          <p:attrName>style.visibility</p:attrName>
                                        </p:attrNameLst>
                                      </p:cBhvr>
                                      <p:to>
                                        <p:strVal val="visible"/>
                                      </p:to>
                                    </p:set>
                                    <p:animEffect transition="in" filter="fade">
                                      <p:cBhvr>
                                        <p:cTn id="27" dur="500"/>
                                        <p:tgtEl>
                                          <p:spTgt spid="208"/>
                                        </p:tgtEl>
                                      </p:cBhvr>
                                    </p:animEffect>
                                  </p:childTnLst>
                                </p:cTn>
                              </p:par>
                              <p:par>
                                <p:cTn id="28" presetID="10" presetClass="entr" presetSubtype="0" fill="hold" grpId="0" nodeType="withEffect">
                                  <p:stCondLst>
                                    <p:cond delay="1250"/>
                                  </p:stCondLst>
                                  <p:childTnLst>
                                    <p:set>
                                      <p:cBhvr>
                                        <p:cTn id="29" dur="1" fill="hold">
                                          <p:stCondLst>
                                            <p:cond delay="0"/>
                                          </p:stCondLst>
                                        </p:cTn>
                                        <p:tgtEl>
                                          <p:spTgt spid="211"/>
                                        </p:tgtEl>
                                        <p:attrNameLst>
                                          <p:attrName>style.visibility</p:attrName>
                                        </p:attrNameLst>
                                      </p:cBhvr>
                                      <p:to>
                                        <p:strVal val="visible"/>
                                      </p:to>
                                    </p:set>
                                    <p:animEffect transition="in" filter="fade">
                                      <p:cBhvr>
                                        <p:cTn id="30" dur="500"/>
                                        <p:tgtEl>
                                          <p:spTgt spid="211"/>
                                        </p:tgtEl>
                                      </p:cBhvr>
                                    </p:animEffect>
                                  </p:childTnLst>
                                </p:cTn>
                              </p:par>
                              <p:par>
                                <p:cTn id="31" presetID="10" presetClass="entr" presetSubtype="0" fill="hold" grpId="0" nodeType="withEffect">
                                  <p:stCondLst>
                                    <p:cond delay="1250"/>
                                  </p:stCondLst>
                                  <p:childTnLst>
                                    <p:set>
                                      <p:cBhvr>
                                        <p:cTn id="32" dur="1" fill="hold">
                                          <p:stCondLst>
                                            <p:cond delay="0"/>
                                          </p:stCondLst>
                                        </p:cTn>
                                        <p:tgtEl>
                                          <p:spTgt spid="214"/>
                                        </p:tgtEl>
                                        <p:attrNameLst>
                                          <p:attrName>style.visibility</p:attrName>
                                        </p:attrNameLst>
                                      </p:cBhvr>
                                      <p:to>
                                        <p:strVal val="visible"/>
                                      </p:to>
                                    </p:set>
                                    <p:animEffect transition="in" filter="fade">
                                      <p:cBhvr>
                                        <p:cTn id="33" dur="500"/>
                                        <p:tgtEl>
                                          <p:spTgt spid="214"/>
                                        </p:tgtEl>
                                      </p:cBhvr>
                                    </p:animEffect>
                                  </p:childTnLst>
                                </p:cTn>
                              </p:par>
                              <p:par>
                                <p:cTn id="34" presetID="10" presetClass="entr" presetSubtype="0" fill="hold" grpId="0" nodeType="withEffect">
                                  <p:stCondLst>
                                    <p:cond delay="1250"/>
                                  </p:stCondLst>
                                  <p:childTnLst>
                                    <p:set>
                                      <p:cBhvr>
                                        <p:cTn id="35" dur="1" fill="hold">
                                          <p:stCondLst>
                                            <p:cond delay="0"/>
                                          </p:stCondLst>
                                        </p:cTn>
                                        <p:tgtEl>
                                          <p:spTgt spid="217"/>
                                        </p:tgtEl>
                                        <p:attrNameLst>
                                          <p:attrName>style.visibility</p:attrName>
                                        </p:attrNameLst>
                                      </p:cBhvr>
                                      <p:to>
                                        <p:strVal val="visible"/>
                                      </p:to>
                                    </p:set>
                                    <p:animEffect transition="in" filter="fade">
                                      <p:cBhvr>
                                        <p:cTn id="36" dur="500"/>
                                        <p:tgtEl>
                                          <p:spTgt spid="217"/>
                                        </p:tgtEl>
                                      </p:cBhvr>
                                    </p:animEffect>
                                  </p:childTnLst>
                                </p:cTn>
                              </p:par>
                              <p:par>
                                <p:cTn id="37" presetID="22" presetClass="entr" presetSubtype="8" fill="hold" grpId="0" nodeType="withEffect">
                                  <p:stCondLst>
                                    <p:cond delay="2250"/>
                                  </p:stCondLst>
                                  <p:childTnLst>
                                    <p:set>
                                      <p:cBhvr>
                                        <p:cTn id="38" dur="1" fill="hold">
                                          <p:stCondLst>
                                            <p:cond delay="0"/>
                                          </p:stCondLst>
                                        </p:cTn>
                                        <p:tgtEl>
                                          <p:spTgt spid="219"/>
                                        </p:tgtEl>
                                        <p:attrNameLst>
                                          <p:attrName>style.visibility</p:attrName>
                                        </p:attrNameLst>
                                      </p:cBhvr>
                                      <p:to>
                                        <p:strVal val="visible"/>
                                      </p:to>
                                    </p:set>
                                    <p:animEffect transition="in" filter="wipe(left)">
                                      <p:cBhvr>
                                        <p:cTn id="39" dur="500"/>
                                        <p:tgtEl>
                                          <p:spTgt spid="219"/>
                                        </p:tgtEl>
                                      </p:cBhvr>
                                    </p:animEffect>
                                  </p:childTnLst>
                                </p:cTn>
                              </p:par>
                              <p:par>
                                <p:cTn id="40" presetID="22" presetClass="entr" presetSubtype="8" fill="hold" grpId="0" nodeType="withEffect">
                                  <p:stCondLst>
                                    <p:cond delay="2250"/>
                                  </p:stCondLst>
                                  <p:childTnLst>
                                    <p:set>
                                      <p:cBhvr>
                                        <p:cTn id="41" dur="1" fill="hold">
                                          <p:stCondLst>
                                            <p:cond delay="0"/>
                                          </p:stCondLst>
                                        </p:cTn>
                                        <p:tgtEl>
                                          <p:spTgt spid="220"/>
                                        </p:tgtEl>
                                        <p:attrNameLst>
                                          <p:attrName>style.visibility</p:attrName>
                                        </p:attrNameLst>
                                      </p:cBhvr>
                                      <p:to>
                                        <p:strVal val="visible"/>
                                      </p:to>
                                    </p:set>
                                    <p:animEffect transition="in" filter="wipe(left)">
                                      <p:cBhvr>
                                        <p:cTn id="42" dur="500"/>
                                        <p:tgtEl>
                                          <p:spTgt spid="220"/>
                                        </p:tgtEl>
                                      </p:cBhvr>
                                    </p:animEffect>
                                  </p:childTnLst>
                                </p:cTn>
                              </p:par>
                              <p:par>
                                <p:cTn id="43" presetID="22" presetClass="entr" presetSubtype="8" fill="hold" grpId="0" nodeType="withEffect">
                                  <p:stCondLst>
                                    <p:cond delay="2250"/>
                                  </p:stCondLst>
                                  <p:childTnLst>
                                    <p:set>
                                      <p:cBhvr>
                                        <p:cTn id="44" dur="1" fill="hold">
                                          <p:stCondLst>
                                            <p:cond delay="0"/>
                                          </p:stCondLst>
                                        </p:cTn>
                                        <p:tgtEl>
                                          <p:spTgt spid="221"/>
                                        </p:tgtEl>
                                        <p:attrNameLst>
                                          <p:attrName>style.visibility</p:attrName>
                                        </p:attrNameLst>
                                      </p:cBhvr>
                                      <p:to>
                                        <p:strVal val="visible"/>
                                      </p:to>
                                    </p:set>
                                    <p:animEffect transition="in" filter="wipe(left)">
                                      <p:cBhvr>
                                        <p:cTn id="45" dur="500"/>
                                        <p:tgtEl>
                                          <p:spTgt spid="221"/>
                                        </p:tgtEl>
                                      </p:cBhvr>
                                    </p:animEffect>
                                  </p:childTnLst>
                                </p:cTn>
                              </p:par>
                              <p:par>
                                <p:cTn id="46" presetID="22" presetClass="entr" presetSubtype="8" fill="hold" grpId="0" nodeType="withEffect">
                                  <p:stCondLst>
                                    <p:cond delay="2250"/>
                                  </p:stCondLst>
                                  <p:childTnLst>
                                    <p:set>
                                      <p:cBhvr>
                                        <p:cTn id="47" dur="1" fill="hold">
                                          <p:stCondLst>
                                            <p:cond delay="0"/>
                                          </p:stCondLst>
                                        </p:cTn>
                                        <p:tgtEl>
                                          <p:spTgt spid="222"/>
                                        </p:tgtEl>
                                        <p:attrNameLst>
                                          <p:attrName>style.visibility</p:attrName>
                                        </p:attrNameLst>
                                      </p:cBhvr>
                                      <p:to>
                                        <p:strVal val="visible"/>
                                      </p:to>
                                    </p:set>
                                    <p:animEffect transition="in" filter="wipe(left)">
                                      <p:cBhvr>
                                        <p:cTn id="48" dur="500"/>
                                        <p:tgtEl>
                                          <p:spTgt spid="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6" grpId="0">
        <p:bldAsOne/>
      </p:bldGraphic>
      <p:bldP spid="204" grpId="0"/>
      <p:bldP spid="205" grpId="0"/>
      <p:bldP spid="207" grpId="0" bldLvl="0" animBg="1"/>
      <p:bldP spid="208" grpId="0"/>
      <p:bldP spid="210" grpId="0" bldLvl="0" animBg="1"/>
      <p:bldP spid="211" grpId="0"/>
      <p:bldP spid="213" grpId="0" bldLvl="0" animBg="1"/>
      <p:bldP spid="214" grpId="0"/>
      <p:bldP spid="216" grpId="0" bldLvl="0" animBg="1"/>
      <p:bldP spid="217" grpId="0"/>
      <p:bldP spid="219" grpId="0"/>
      <p:bldP spid="220" grpId="0"/>
      <p:bldP spid="221" grpId="0"/>
      <p:bldP spid="2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625" y="1409925"/>
            <a:ext cx="12240996" cy="4333149"/>
            <a:chOff x="-12625" y="1409925"/>
            <a:chExt cx="12240996" cy="4333149"/>
          </a:xfrm>
        </p:grpSpPr>
        <p:grpSp>
          <p:nvGrpSpPr>
            <p:cNvPr id="34" name="组合 33"/>
            <p:cNvGrpSpPr/>
            <p:nvPr/>
          </p:nvGrpSpPr>
          <p:grpSpPr>
            <a:xfrm>
              <a:off x="-12625" y="1409925"/>
              <a:ext cx="12240996" cy="4333149"/>
              <a:chOff x="-12625" y="1409925"/>
              <a:chExt cx="12240996" cy="4333149"/>
            </a:xfrm>
          </p:grpSpPr>
          <p:grpSp>
            <p:nvGrpSpPr>
              <p:cNvPr id="29" name="组合 28"/>
              <p:cNvGrpSpPr/>
              <p:nvPr/>
            </p:nvGrpSpPr>
            <p:grpSpPr>
              <a:xfrm>
                <a:off x="-12625" y="1409925"/>
                <a:ext cx="5050971" cy="4333149"/>
                <a:chOff x="-12625" y="1409925"/>
                <a:chExt cx="5050971" cy="4333149"/>
              </a:xfrm>
            </p:grpSpPr>
            <p:sp>
              <p:nvSpPr>
                <p:cNvPr id="2" name="矩形 1"/>
                <p:cNvSpPr/>
                <p:nvPr/>
              </p:nvSpPr>
              <p:spPr>
                <a:xfrm>
                  <a:off x="-12625" y="1409925"/>
                  <a:ext cx="5050971" cy="433314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 name="文本框 5"/>
                <p:cNvSpPr txBox="1"/>
                <p:nvPr/>
              </p:nvSpPr>
              <p:spPr>
                <a:xfrm>
                  <a:off x="187400" y="2980915"/>
                  <a:ext cx="3985895" cy="755650"/>
                </a:xfrm>
                <a:prstGeom prst="rect">
                  <a:avLst/>
                </a:prstGeom>
                <a:noFill/>
              </p:spPr>
              <p:txBody>
                <a:bodyPr wrap="square" rtlCol="0">
                  <a:spAutoFit/>
                </a:bodyPr>
                <a:lstStyle>
                  <a:defPPr>
                    <a:defRPr lang="zh-CN"/>
                  </a:defPPr>
                  <a:lvl1pPr>
                    <a:defRPr sz="2800">
                      <a:latin typeface="字魂54号-贤黑" panose="00000500000000000000" pitchFamily="2" charset="-122"/>
                      <a:ea typeface="字魂54号-贤黑" panose="00000500000000000000" pitchFamily="2" charset="-122"/>
                    </a:defRPr>
                  </a:lvl1pPr>
                </a:lstStyle>
                <a:p>
                  <a:pPr>
                    <a:lnSpc>
                      <a:spcPct val="120000"/>
                    </a:lnSpc>
                  </a:pPr>
                  <a:r>
                    <a:rPr lang="zh-CN" altLang="en-US" sz="3600" dirty="0">
                      <a:solidFill>
                        <a:schemeClr val="bg1"/>
                      </a:solidFill>
                      <a:latin typeface="+mn-lt"/>
                      <a:ea typeface="+mn-ea"/>
                      <a:cs typeface="+mn-ea"/>
                      <a:sym typeface="+mn-lt"/>
                    </a:rPr>
                    <a:t>有状态</a:t>
                  </a:r>
                  <a:r>
                    <a:rPr lang="en-US" altLang="zh-CN" sz="3600" dirty="0">
                      <a:solidFill>
                        <a:schemeClr val="bg1"/>
                      </a:solidFill>
                      <a:latin typeface="+mn-lt"/>
                      <a:ea typeface="+mn-ea"/>
                      <a:cs typeface="+mn-ea"/>
                      <a:sym typeface="+mn-lt"/>
                    </a:rPr>
                    <a:t>DBMS</a:t>
                  </a:r>
                  <a:r>
                    <a:rPr lang="zh-CN" altLang="en-US" sz="3600" dirty="0">
                      <a:solidFill>
                        <a:schemeClr val="bg1"/>
                      </a:solidFill>
                      <a:latin typeface="+mn-lt"/>
                      <a:ea typeface="+mn-ea"/>
                      <a:cs typeface="+mn-ea"/>
                      <a:sym typeface="+mn-lt"/>
                    </a:rPr>
                    <a:t>模糊器</a:t>
                  </a:r>
                  <a:endParaRPr lang="zh-CN" altLang="en-US" sz="3600" dirty="0">
                    <a:solidFill>
                      <a:schemeClr val="bg1"/>
                    </a:solidFill>
                    <a:latin typeface="+mn-lt"/>
                    <a:ea typeface="+mn-ea"/>
                    <a:cs typeface="+mn-ea"/>
                    <a:sym typeface="+mn-lt"/>
                  </a:endParaRPr>
                </a:p>
              </p:txBody>
            </p:sp>
          </p:grpSp>
          <p:grpSp>
            <p:nvGrpSpPr>
              <p:cNvPr id="27" name="组合 26"/>
              <p:cNvGrpSpPr/>
              <p:nvPr/>
            </p:nvGrpSpPr>
            <p:grpSpPr>
              <a:xfrm>
                <a:off x="4172942" y="1552802"/>
                <a:ext cx="8055429" cy="3895272"/>
                <a:chOff x="4172942" y="1552802"/>
                <a:chExt cx="8055429" cy="3895272"/>
              </a:xfrm>
            </p:grpSpPr>
            <p:sp>
              <p:nvSpPr>
                <p:cNvPr id="4" name="矩形 3"/>
                <p:cNvSpPr/>
                <p:nvPr/>
              </p:nvSpPr>
              <p:spPr>
                <a:xfrm>
                  <a:off x="4172942" y="1552802"/>
                  <a:ext cx="8055429" cy="3895272"/>
                </a:xfrm>
                <a:prstGeom prst="rect">
                  <a:avLst/>
                </a:prstGeom>
                <a:solidFill>
                  <a:schemeClr val="bg1"/>
                </a:solidFill>
                <a:ln>
                  <a:noFill/>
                </a:ln>
                <a:effectLst>
                  <a:outerShdw blurRad="635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23" name="组合 22"/>
                <p:cNvGrpSpPr/>
                <p:nvPr/>
              </p:nvGrpSpPr>
              <p:grpSpPr>
                <a:xfrm>
                  <a:off x="5583215" y="2032815"/>
                  <a:ext cx="2473960" cy="1407568"/>
                  <a:chOff x="5127733" y="2047308"/>
                  <a:chExt cx="2473960" cy="1407568"/>
                </a:xfrm>
              </p:grpSpPr>
              <p:sp>
                <p:nvSpPr>
                  <p:cNvPr id="20" name="文本框 19"/>
                  <p:cNvSpPr txBox="1"/>
                  <p:nvPr/>
                </p:nvSpPr>
                <p:spPr>
                  <a:xfrm>
                    <a:off x="5127733" y="2047308"/>
                    <a:ext cx="2429190" cy="534035"/>
                  </a:xfrm>
                  <a:prstGeom prst="rect">
                    <a:avLst/>
                  </a:prstGeom>
                  <a:noFill/>
                </p:spPr>
                <p:txBody>
                  <a:bodyPr wrap="square" rtlCol="0">
                    <a:spAutoFit/>
                  </a:bodyPr>
                  <a:lstStyle/>
                  <a:p>
                    <a:pPr>
                      <a:lnSpc>
                        <a:spcPct val="120000"/>
                      </a:lnSpc>
                    </a:pPr>
                    <a:r>
                      <a:rPr lang="zh-CN" altLang="en-US" sz="2400" b="1" dirty="0">
                        <a:cs typeface="+mn-ea"/>
                        <a:sym typeface="+mn-lt"/>
                      </a:rPr>
                      <a:t>保证复杂性</a:t>
                    </a:r>
                    <a:endParaRPr lang="zh-CN" altLang="en-US" sz="2400" b="1" dirty="0">
                      <a:cs typeface="+mn-ea"/>
                      <a:sym typeface="+mn-lt"/>
                    </a:endParaRPr>
                  </a:p>
                </p:txBody>
              </p:sp>
              <p:sp>
                <p:nvSpPr>
                  <p:cNvPr id="22" name="文本框 21"/>
                  <p:cNvSpPr txBox="1"/>
                  <p:nvPr/>
                </p:nvSpPr>
                <p:spPr>
                  <a:xfrm>
                    <a:off x="5215363" y="2478881"/>
                    <a:ext cx="2386330" cy="975995"/>
                  </a:xfrm>
                  <a:prstGeom prst="rect">
                    <a:avLst/>
                  </a:prstGeom>
                  <a:noFill/>
                </p:spPr>
                <p:txBody>
                  <a:bodyPr wrap="square" rtlCol="0">
                    <a:spAutoFit/>
                  </a:bodyPr>
                  <a:lstStyle/>
                  <a:p>
                    <a:pPr>
                      <a:lnSpc>
                        <a:spcPct val="120000"/>
                      </a:lnSpc>
                    </a:pPr>
                    <a:r>
                      <a:rPr lang="zh-CN" altLang="en-US" sz="1600" dirty="0">
                        <a:cs typeface="+mn-ea"/>
                        <a:sym typeface="+mn-lt"/>
                      </a:rPr>
                      <a:t>利用动态查询</a:t>
                    </a:r>
                    <a:r>
                      <a:rPr lang="zh-CN" altLang="en-US" sz="1600" dirty="0">
                        <a:cs typeface="+mn-ea"/>
                        <a:sym typeface="+mn-lt"/>
                      </a:rPr>
                      <a:t>交互，合并查询生成和查询执行</a:t>
                    </a:r>
                    <a:endParaRPr lang="zh-CN" altLang="en-US" sz="1600" dirty="0">
                      <a:cs typeface="+mn-ea"/>
                      <a:sym typeface="+mn-lt"/>
                    </a:endParaRPr>
                  </a:p>
                  <a:p>
                    <a:pPr>
                      <a:lnSpc>
                        <a:spcPct val="120000"/>
                      </a:lnSpc>
                    </a:pPr>
                    <a:endParaRPr lang="zh-CN" altLang="en-US" sz="1600" dirty="0">
                      <a:cs typeface="+mn-ea"/>
                      <a:sym typeface="+mn-lt"/>
                    </a:endParaRPr>
                  </a:p>
                </p:txBody>
              </p:sp>
            </p:grpSp>
            <p:sp>
              <p:nvSpPr>
                <p:cNvPr id="26" name="文本框 25"/>
                <p:cNvSpPr txBox="1"/>
                <p:nvPr/>
              </p:nvSpPr>
              <p:spPr>
                <a:xfrm>
                  <a:off x="5670272" y="4086452"/>
                  <a:ext cx="2419985" cy="681355"/>
                </a:xfrm>
                <a:prstGeom prst="rect">
                  <a:avLst/>
                </a:prstGeom>
                <a:noFill/>
              </p:spPr>
              <p:txBody>
                <a:bodyPr wrap="square" rtlCol="0">
                  <a:spAutoFit/>
                </a:bodyPr>
                <a:lstStyle/>
                <a:p>
                  <a:pPr>
                    <a:lnSpc>
                      <a:spcPct val="120000"/>
                    </a:lnSpc>
                  </a:pPr>
                  <a:r>
                    <a:rPr lang="zh-CN" altLang="en-US" sz="1600" dirty="0">
                      <a:cs typeface="+mn-ea"/>
                      <a:sym typeface="+mn-lt"/>
                    </a:rPr>
                    <a:t>利用错误反馈机制，结合动态查询</a:t>
                  </a:r>
                  <a:r>
                    <a:rPr lang="zh-CN" altLang="en-US" sz="1600" dirty="0">
                      <a:cs typeface="+mn-ea"/>
                      <a:sym typeface="+mn-lt"/>
                    </a:rPr>
                    <a:t>交互</a:t>
                  </a:r>
                  <a:endParaRPr lang="zh-CN" altLang="en-US" sz="1600" dirty="0">
                    <a:cs typeface="+mn-ea"/>
                    <a:sym typeface="+mn-lt"/>
                  </a:endParaRPr>
                </a:p>
              </p:txBody>
            </p:sp>
          </p:grpSp>
        </p:grpSp>
        <p:sp>
          <p:nvSpPr>
            <p:cNvPr id="21" name="iconfont-1191-801546"/>
            <p:cNvSpPr>
              <a:spLocks noChangeAspect="1"/>
            </p:cNvSpPr>
            <p:nvPr/>
          </p:nvSpPr>
          <p:spPr bwMode="auto">
            <a:xfrm>
              <a:off x="4691640" y="2217481"/>
              <a:ext cx="609524" cy="609685"/>
            </a:xfrm>
            <a:custGeom>
              <a:avLst/>
              <a:gdLst>
                <a:gd name="T0" fmla="*/ 4772 w 7922"/>
                <a:gd name="T1" fmla="*/ 5491 h 7922"/>
                <a:gd name="T2" fmla="*/ 3405 w 7922"/>
                <a:gd name="T3" fmla="*/ 4124 h 7922"/>
                <a:gd name="T4" fmla="*/ 6555 w 7922"/>
                <a:gd name="T5" fmla="*/ 973 h 7922"/>
                <a:gd name="T6" fmla="*/ 3961 w 7922"/>
                <a:gd name="T7" fmla="*/ 0 h 7922"/>
                <a:gd name="T8" fmla="*/ 0 w 7922"/>
                <a:gd name="T9" fmla="*/ 3961 h 7922"/>
                <a:gd name="T10" fmla="*/ 3961 w 7922"/>
                <a:gd name="T11" fmla="*/ 7922 h 7922"/>
                <a:gd name="T12" fmla="*/ 7922 w 7922"/>
                <a:gd name="T13" fmla="*/ 3961 h 7922"/>
                <a:gd name="T14" fmla="*/ 7673 w 7922"/>
                <a:gd name="T15" fmla="*/ 2589 h 7922"/>
                <a:gd name="T16" fmla="*/ 4772 w 7922"/>
                <a:gd name="T17" fmla="*/ 5491 h 7922"/>
                <a:gd name="T18" fmla="*/ 2648 w 7922"/>
                <a:gd name="T19" fmla="*/ 6240 h 7922"/>
                <a:gd name="T20" fmla="*/ 3158 w 7922"/>
                <a:gd name="T21" fmla="*/ 4371 h 7922"/>
                <a:gd name="T22" fmla="*/ 4525 w 7922"/>
                <a:gd name="T23" fmla="*/ 5737 h 7922"/>
                <a:gd name="T24" fmla="*/ 2648 w 7922"/>
                <a:gd name="T25" fmla="*/ 6240 h 7922"/>
                <a:gd name="T26" fmla="*/ 2648 w 7922"/>
                <a:gd name="T27" fmla="*/ 6240 h 7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22" h="7922">
                  <a:moveTo>
                    <a:pt x="4772" y="5491"/>
                  </a:moveTo>
                  <a:lnTo>
                    <a:pt x="3405" y="4124"/>
                  </a:lnTo>
                  <a:lnTo>
                    <a:pt x="6555" y="973"/>
                  </a:lnTo>
                  <a:cubicBezTo>
                    <a:pt x="5860" y="369"/>
                    <a:pt x="4954" y="0"/>
                    <a:pt x="3961" y="0"/>
                  </a:cubicBezTo>
                  <a:cubicBezTo>
                    <a:pt x="1773" y="0"/>
                    <a:pt x="0" y="1773"/>
                    <a:pt x="0" y="3961"/>
                  </a:cubicBezTo>
                  <a:cubicBezTo>
                    <a:pt x="0" y="6148"/>
                    <a:pt x="1773" y="7922"/>
                    <a:pt x="3961" y="7922"/>
                  </a:cubicBezTo>
                  <a:cubicBezTo>
                    <a:pt x="6148" y="7922"/>
                    <a:pt x="7922" y="6148"/>
                    <a:pt x="7922" y="3961"/>
                  </a:cubicBezTo>
                  <a:cubicBezTo>
                    <a:pt x="7922" y="3478"/>
                    <a:pt x="7830" y="3017"/>
                    <a:pt x="7673" y="2589"/>
                  </a:cubicBezTo>
                  <a:lnTo>
                    <a:pt x="4772" y="5491"/>
                  </a:lnTo>
                  <a:close/>
                  <a:moveTo>
                    <a:pt x="2648" y="6240"/>
                  </a:moveTo>
                  <a:lnTo>
                    <a:pt x="3158" y="4371"/>
                  </a:lnTo>
                  <a:lnTo>
                    <a:pt x="4525" y="5737"/>
                  </a:lnTo>
                  <a:lnTo>
                    <a:pt x="2648" y="6240"/>
                  </a:lnTo>
                  <a:close/>
                  <a:moveTo>
                    <a:pt x="2648" y="6240"/>
                  </a:moveTo>
                  <a:close/>
                </a:path>
              </a:pathLst>
            </a:custGeom>
            <a:solidFill>
              <a:srgbClr val="7F1769"/>
            </a:solidFill>
            <a:ln>
              <a:noFill/>
            </a:ln>
          </p:spPr>
          <p:txBody>
            <a:bodyPr/>
            <a:lstStyle/>
            <a:p>
              <a:pPr>
                <a:lnSpc>
                  <a:spcPct val="120000"/>
                </a:lnSpc>
              </a:pPr>
              <a:endParaRPr lang="zh-CN" altLang="en-US">
                <a:cs typeface="+mn-ea"/>
                <a:sym typeface="+mn-lt"/>
              </a:endParaRPr>
            </a:p>
          </p:txBody>
        </p:sp>
        <p:sp>
          <p:nvSpPr>
            <p:cNvPr id="3" name="iconfont-1191-801546"/>
            <p:cNvSpPr>
              <a:spLocks noChangeAspect="1"/>
            </p:cNvSpPr>
            <p:nvPr/>
          </p:nvSpPr>
          <p:spPr bwMode="auto">
            <a:xfrm>
              <a:off x="4707569" y="4030835"/>
              <a:ext cx="609524" cy="609685"/>
            </a:xfrm>
            <a:custGeom>
              <a:avLst/>
              <a:gdLst>
                <a:gd name="T0" fmla="*/ 4772 w 7922"/>
                <a:gd name="T1" fmla="*/ 5491 h 7922"/>
                <a:gd name="T2" fmla="*/ 3405 w 7922"/>
                <a:gd name="T3" fmla="*/ 4124 h 7922"/>
                <a:gd name="T4" fmla="*/ 6555 w 7922"/>
                <a:gd name="T5" fmla="*/ 973 h 7922"/>
                <a:gd name="T6" fmla="*/ 3961 w 7922"/>
                <a:gd name="T7" fmla="*/ 0 h 7922"/>
                <a:gd name="T8" fmla="*/ 0 w 7922"/>
                <a:gd name="T9" fmla="*/ 3961 h 7922"/>
                <a:gd name="T10" fmla="*/ 3961 w 7922"/>
                <a:gd name="T11" fmla="*/ 7922 h 7922"/>
                <a:gd name="T12" fmla="*/ 7922 w 7922"/>
                <a:gd name="T13" fmla="*/ 3961 h 7922"/>
                <a:gd name="T14" fmla="*/ 7673 w 7922"/>
                <a:gd name="T15" fmla="*/ 2589 h 7922"/>
                <a:gd name="T16" fmla="*/ 4772 w 7922"/>
                <a:gd name="T17" fmla="*/ 5491 h 7922"/>
                <a:gd name="T18" fmla="*/ 2648 w 7922"/>
                <a:gd name="T19" fmla="*/ 6240 h 7922"/>
                <a:gd name="T20" fmla="*/ 3158 w 7922"/>
                <a:gd name="T21" fmla="*/ 4371 h 7922"/>
                <a:gd name="T22" fmla="*/ 4525 w 7922"/>
                <a:gd name="T23" fmla="*/ 5737 h 7922"/>
                <a:gd name="T24" fmla="*/ 2648 w 7922"/>
                <a:gd name="T25" fmla="*/ 6240 h 7922"/>
                <a:gd name="T26" fmla="*/ 2648 w 7922"/>
                <a:gd name="T27" fmla="*/ 6240 h 7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22" h="7922">
                  <a:moveTo>
                    <a:pt x="4772" y="5491"/>
                  </a:moveTo>
                  <a:lnTo>
                    <a:pt x="3405" y="4124"/>
                  </a:lnTo>
                  <a:lnTo>
                    <a:pt x="6555" y="973"/>
                  </a:lnTo>
                  <a:cubicBezTo>
                    <a:pt x="5860" y="369"/>
                    <a:pt x="4954" y="0"/>
                    <a:pt x="3961" y="0"/>
                  </a:cubicBezTo>
                  <a:cubicBezTo>
                    <a:pt x="1773" y="0"/>
                    <a:pt x="0" y="1773"/>
                    <a:pt x="0" y="3961"/>
                  </a:cubicBezTo>
                  <a:cubicBezTo>
                    <a:pt x="0" y="6148"/>
                    <a:pt x="1773" y="7922"/>
                    <a:pt x="3961" y="7922"/>
                  </a:cubicBezTo>
                  <a:cubicBezTo>
                    <a:pt x="6148" y="7922"/>
                    <a:pt x="7922" y="6148"/>
                    <a:pt x="7922" y="3961"/>
                  </a:cubicBezTo>
                  <a:cubicBezTo>
                    <a:pt x="7922" y="3478"/>
                    <a:pt x="7830" y="3017"/>
                    <a:pt x="7673" y="2589"/>
                  </a:cubicBezTo>
                  <a:lnTo>
                    <a:pt x="4772" y="5491"/>
                  </a:lnTo>
                  <a:close/>
                  <a:moveTo>
                    <a:pt x="2648" y="6240"/>
                  </a:moveTo>
                  <a:lnTo>
                    <a:pt x="3158" y="4371"/>
                  </a:lnTo>
                  <a:lnTo>
                    <a:pt x="4525" y="5737"/>
                  </a:lnTo>
                  <a:lnTo>
                    <a:pt x="2648" y="6240"/>
                  </a:lnTo>
                  <a:close/>
                  <a:moveTo>
                    <a:pt x="2648" y="6240"/>
                  </a:moveTo>
                  <a:close/>
                </a:path>
              </a:pathLst>
            </a:custGeom>
            <a:solidFill>
              <a:srgbClr val="7F1769"/>
            </a:solidFill>
            <a:ln>
              <a:noFill/>
            </a:ln>
          </p:spPr>
          <p:txBody>
            <a:bodyPr/>
            <a:lstStyle/>
            <a:p>
              <a:pPr>
                <a:lnSpc>
                  <a:spcPct val="120000"/>
                </a:lnSpc>
              </a:pPr>
              <a:endParaRPr lang="zh-CN" altLang="en-US">
                <a:cs typeface="+mn-ea"/>
                <a:sym typeface="+mn-lt"/>
              </a:endParaRPr>
            </a:p>
          </p:txBody>
        </p:sp>
      </p:grpSp>
      <p:grpSp>
        <p:nvGrpSpPr>
          <p:cNvPr id="7" name="组合 6"/>
          <p:cNvGrpSpPr/>
          <p:nvPr/>
        </p:nvGrpSpPr>
        <p:grpSpPr>
          <a:xfrm>
            <a:off x="0" y="203648"/>
            <a:ext cx="5572718" cy="583565"/>
            <a:chOff x="0" y="245553"/>
            <a:chExt cx="5572718" cy="583565"/>
          </a:xfrm>
        </p:grpSpPr>
        <p:sp>
          <p:nvSpPr>
            <p:cNvPr id="35" name="文本框 25"/>
            <p:cNvSpPr txBox="1"/>
            <p:nvPr/>
          </p:nvSpPr>
          <p:spPr>
            <a:xfrm>
              <a:off x="722588" y="245553"/>
              <a:ext cx="4850130" cy="583565"/>
            </a:xfrm>
            <a:prstGeom prst="rect">
              <a:avLst/>
            </a:prstGeom>
            <a:noFill/>
          </p:spPr>
          <p:txBody>
            <a:bodyPr wrap="none" rtlCol="0">
              <a:spAutoFit/>
              <a:scene3d>
                <a:camera prst="orthographicFront"/>
                <a:lightRig rig="threePt" dir="t"/>
              </a:scene3d>
              <a:sp3d contourW="12700"/>
            </a:bodyPr>
            <a:lstStyle/>
            <a:p>
              <a:pPr>
                <a:lnSpc>
                  <a:spcPct val="120000"/>
                </a:lnSpc>
                <a:spcAft>
                  <a:spcPts val="0"/>
                </a:spcAft>
                <a:buClr>
                  <a:schemeClr val="accent1">
                    <a:lumMod val="75000"/>
                  </a:schemeClr>
                </a:buClr>
                <a:buSzPct val="145000"/>
                <a:buFont typeface="Arial" panose="020B0604020202020204"/>
              </a:pPr>
              <a:r>
                <a:rPr lang="en-US" altLang="zh-CN" sz="2665" b="1" spc="400" dirty="0">
                  <a:ea typeface="思源黑体 CN Medium" panose="020B0600000000000000" pitchFamily="34" charset="-122"/>
                  <a:cs typeface="+mn-ea"/>
                  <a:sym typeface="+mn-lt"/>
                </a:rPr>
                <a:t>Stateful DBMS </a:t>
              </a:r>
              <a:r>
                <a:rPr lang="en-US" altLang="zh-CN" sz="2665" b="1" spc="400" dirty="0">
                  <a:ea typeface="思源黑体 CN Medium" panose="020B0600000000000000" pitchFamily="34" charset="-122"/>
                  <a:cs typeface="+mn-ea"/>
                  <a:sym typeface="+mn-lt"/>
                </a:rPr>
                <a:t>Fuzzing</a:t>
              </a:r>
              <a:endParaRPr lang="en-US" altLang="zh-CN" sz="2665" b="1" spc="400" dirty="0">
                <a:ea typeface="思源黑体 CN Medium" panose="020B0600000000000000" pitchFamily="34" charset="-122"/>
                <a:cs typeface="+mn-ea"/>
                <a:sym typeface="+mn-lt"/>
              </a:endParaRPr>
            </a:p>
          </p:txBody>
        </p:sp>
        <p:sp>
          <p:nvSpPr>
            <p:cNvPr id="36" name="矩形 35"/>
            <p:cNvSpPr/>
            <p:nvPr/>
          </p:nvSpPr>
          <p:spPr>
            <a:xfrm>
              <a:off x="0" y="298003"/>
              <a:ext cx="700730" cy="445189"/>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p:cNvSpPr txBox="1"/>
          <p:nvPr>
            <p:custDataLst>
              <p:tags r:id="rId1"/>
            </p:custDataLst>
          </p:nvPr>
        </p:nvSpPr>
        <p:spPr>
          <a:xfrm>
            <a:off x="5573055" y="3662860"/>
            <a:ext cx="2429190" cy="534035"/>
          </a:xfrm>
          <a:prstGeom prst="rect">
            <a:avLst/>
          </a:prstGeom>
          <a:noFill/>
        </p:spPr>
        <p:txBody>
          <a:bodyPr wrap="square" rtlCol="0">
            <a:spAutoFit/>
          </a:bodyPr>
          <a:p>
            <a:pPr>
              <a:lnSpc>
                <a:spcPct val="120000"/>
              </a:lnSpc>
            </a:pPr>
            <a:r>
              <a:rPr lang="zh-CN" altLang="en-US" sz="2400" b="1" dirty="0">
                <a:cs typeface="+mn-ea"/>
                <a:sym typeface="+mn-lt"/>
              </a:rPr>
              <a:t>提高有效性</a:t>
            </a:r>
            <a:endParaRPr lang="zh-CN" altLang="en-US" sz="2400" b="1" dirty="0">
              <a:cs typeface="+mn-ea"/>
              <a:sym typeface="+mn-lt"/>
            </a:endParaRPr>
          </a:p>
        </p:txBody>
      </p:sp>
      <p:pic>
        <p:nvPicPr>
          <p:cNvPr id="18" name="图片 17"/>
          <p:cNvPicPr>
            <a:picLocks noChangeAspect="1"/>
          </p:cNvPicPr>
          <p:nvPr>
            <p:custDataLst>
              <p:tags r:id="rId2"/>
            </p:custDataLst>
          </p:nvPr>
        </p:nvPicPr>
        <p:blipFill>
          <a:blip r:embed="rId3"/>
          <a:stretch>
            <a:fillRect/>
          </a:stretch>
        </p:blipFill>
        <p:spPr>
          <a:xfrm>
            <a:off x="8294370" y="1842135"/>
            <a:ext cx="3120390" cy="33172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文本框 114"/>
          <p:cNvSpPr txBox="1"/>
          <p:nvPr/>
        </p:nvSpPr>
        <p:spPr>
          <a:xfrm>
            <a:off x="3458210" y="2767330"/>
            <a:ext cx="5453380" cy="922020"/>
          </a:xfrm>
          <a:prstGeom prst="rect">
            <a:avLst/>
          </a:prstGeom>
          <a:noFill/>
        </p:spPr>
        <p:txBody>
          <a:bodyPr wrap="square" rtlCol="0">
            <a:spAutoFit/>
          </a:bodyPr>
          <a:lstStyle/>
          <a:p>
            <a:pPr algn="r"/>
            <a:r>
              <a:rPr lang="zh-CN" altLang="en-US" sz="5400" noProof="0" dirty="0">
                <a:ln>
                  <a:noFill/>
                </a:ln>
                <a:effectLst/>
                <a:uLnTx/>
                <a:uFillTx/>
                <a:latin typeface="Times New Roman" panose="02020603050405020304" charset="0"/>
                <a:ea typeface="Times New Roman" panose="02020603050405020304" charset="0"/>
                <a:cs typeface="经典综艺体简" panose="02010609000101010101" pitchFamily="49" charset="-122"/>
                <a:sym typeface="Arial" panose="020B0604020202020204" pitchFamily="34" charset="0"/>
              </a:rPr>
              <a:t>主要研究内容</a:t>
            </a:r>
            <a:endParaRPr kumimoji="1" lang="zh-CN" altLang="en-US" sz="5400" dirty="0" smtClean="0">
              <a:latin typeface="Times New Roman" panose="02020603050405020304" charset="0"/>
              <a:ea typeface="Times New Roman" panose="02020603050405020304" charset="0"/>
            </a:endParaRPr>
          </a:p>
        </p:txBody>
      </p:sp>
      <p:sp>
        <p:nvSpPr>
          <p:cNvPr id="117" name="矩形 116"/>
          <p:cNvSpPr/>
          <p:nvPr/>
        </p:nvSpPr>
        <p:spPr>
          <a:xfrm>
            <a:off x="4466133" y="3858867"/>
            <a:ext cx="4339650" cy="491490"/>
          </a:xfrm>
          <a:prstGeom prst="rect">
            <a:avLst/>
          </a:prstGeom>
        </p:spPr>
        <p:txBody>
          <a:bodyPr wrap="square">
            <a:spAutoFit/>
          </a:bodyPr>
          <a:lstStyle/>
          <a:p>
            <a:pPr algn="ctr">
              <a:lnSpc>
                <a:spcPct val="130000"/>
              </a:lnSpc>
            </a:pPr>
            <a:r>
              <a:rPr lang="zh-CN" altLang="en-US" sz="2000" b="1" dirty="0" smtClean="0">
                <a:latin typeface="思源宋体 CN" panose="02020400000000000000" pitchFamily="18" charset="-122"/>
                <a:cs typeface="Arial" panose="020B0604020202020204" pitchFamily="34" charset="0"/>
              </a:rPr>
              <a:t>有状态</a:t>
            </a:r>
            <a:r>
              <a:rPr lang="zh-CN" altLang="en-US" sz="2000" dirty="0" smtClean="0">
                <a:latin typeface="思源宋体 CN" panose="02020400000000000000" pitchFamily="18" charset="-122"/>
                <a:cs typeface="Arial" panose="020B0604020202020204" pitchFamily="34" charset="0"/>
              </a:rPr>
              <a:t>的</a:t>
            </a:r>
            <a:r>
              <a:rPr lang="en-US" altLang="zh-CN" sz="2000" dirty="0" smtClean="0">
                <a:latin typeface="思源宋体 CN" panose="02020400000000000000" pitchFamily="18" charset="-122"/>
                <a:cs typeface="Arial" panose="020B0604020202020204" pitchFamily="34" charset="0"/>
              </a:rPr>
              <a:t>DBMS</a:t>
            </a:r>
            <a:r>
              <a:rPr lang="zh-CN" altLang="en-US" sz="2000" dirty="0" smtClean="0">
                <a:latin typeface="思源宋体 CN" panose="02020400000000000000" pitchFamily="18" charset="-122"/>
                <a:cs typeface="Arial" panose="020B0604020202020204" pitchFamily="34" charset="0"/>
              </a:rPr>
              <a:t>模糊测试</a:t>
            </a:r>
            <a:endParaRPr lang="zh-CN" altLang="en-US" sz="2000" dirty="0" smtClean="0">
              <a:latin typeface="思源宋体 CN" panose="02020400000000000000" pitchFamily="18" charset="-122"/>
              <a:cs typeface="Arial" panose="020B0604020202020204" pitchFamily="34" charset="0"/>
            </a:endParaRPr>
          </a:p>
        </p:txBody>
      </p:sp>
      <p:sp>
        <p:nvSpPr>
          <p:cNvPr id="23" name="文本框 22"/>
          <p:cNvSpPr txBox="1"/>
          <p:nvPr/>
        </p:nvSpPr>
        <p:spPr>
          <a:xfrm>
            <a:off x="567198" y="3228747"/>
            <a:ext cx="1643380" cy="1861185"/>
          </a:xfrm>
          <a:prstGeom prst="rect">
            <a:avLst/>
          </a:prstGeom>
          <a:noFill/>
        </p:spPr>
        <p:txBody>
          <a:bodyPr wrap="none" rtlCol="0">
            <a:spAutoFit/>
          </a:bodyPr>
          <a:lstStyle/>
          <a:p>
            <a:pPr algn="ctr"/>
            <a:r>
              <a:rPr kumimoji="1" lang="en-US" altLang="zh-CN" sz="11500" b="1" dirty="0">
                <a:latin typeface="Times New Roman" panose="02020603050405020304" charset="0"/>
                <a:ea typeface="Times New Roman" panose="02020603050405020304" charset="0"/>
                <a:cs typeface="Arial" panose="020B0604020202020204" pitchFamily="34" charset="0"/>
              </a:rPr>
              <a:t>02</a:t>
            </a:r>
            <a:endParaRPr kumimoji="1" lang="zh-CN" altLang="en-US" sz="9600" b="1" dirty="0">
              <a:latin typeface="Times New Roman" panose="02020603050405020304" charset="0"/>
              <a:ea typeface="Times New Roman" panose="02020603050405020304" charset="0"/>
              <a:cs typeface="Arial" panose="020B0604020202020204" pitchFamily="34" charset="0"/>
            </a:endParaRPr>
          </a:p>
        </p:txBody>
      </p:sp>
      <p:sp>
        <p:nvSpPr>
          <p:cNvPr id="116" name="文本框 115"/>
          <p:cNvSpPr txBox="1"/>
          <p:nvPr/>
        </p:nvSpPr>
        <p:spPr>
          <a:xfrm>
            <a:off x="571998" y="2977218"/>
            <a:ext cx="1633781" cy="523220"/>
          </a:xfrm>
          <a:prstGeom prst="rect">
            <a:avLst/>
          </a:prstGeom>
          <a:noFill/>
        </p:spPr>
        <p:txBody>
          <a:bodyPr wrap="square" rtlCol="0">
            <a:spAutoFit/>
          </a:bodyPr>
          <a:lstStyle/>
          <a:p>
            <a:pPr algn="dist"/>
            <a:r>
              <a:rPr kumimoji="1" lang="en-US" altLang="zh-CN" sz="2800" b="1" dirty="0">
                <a:latin typeface="Times New Roman" panose="02020603050405020304" charset="0"/>
                <a:ea typeface="Times New Roman" panose="02020603050405020304" charset="0"/>
                <a:cs typeface="Arial" panose="020B0604020202020204" pitchFamily="34" charset="0"/>
              </a:rPr>
              <a:t>PART</a:t>
            </a:r>
            <a:endParaRPr kumimoji="1" lang="zh-CN" altLang="en-US" sz="2800" b="1" dirty="0">
              <a:latin typeface="Times New Roman" panose="02020603050405020304" charset="0"/>
              <a:ea typeface="Times New Roman" panose="02020603050405020304" charset="0"/>
              <a:cs typeface="Arial" panose="020B0604020202020204" pitchFamily="34" charset="0"/>
            </a:endParaRPr>
          </a:p>
        </p:txBody>
      </p:sp>
      <p:sp>
        <p:nvSpPr>
          <p:cNvPr id="9" name="矩形 8"/>
          <p:cNvSpPr/>
          <p:nvPr/>
        </p:nvSpPr>
        <p:spPr>
          <a:xfrm>
            <a:off x="0" y="5144012"/>
            <a:ext cx="3304674" cy="705853"/>
          </a:xfrm>
          <a:prstGeom prst="rect">
            <a:avLst/>
          </a:prstGeom>
          <a:solidFill>
            <a:srgbClr val="7F17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rot="5400000">
            <a:off x="9368589" y="3690412"/>
            <a:ext cx="2407029" cy="0"/>
          </a:xfrm>
          <a:prstGeom prst="line">
            <a:avLst/>
          </a:prstGeom>
          <a:ln w="63500">
            <a:solidFill>
              <a:srgbClr val="7F1769"/>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758866" y="615471"/>
            <a:ext cx="1633034" cy="1622814"/>
          </a:xfrm>
          <a:prstGeom prst="rect">
            <a:avLst/>
          </a:prstGeom>
        </p:spPr>
      </p:pic>
    </p:spTree>
  </p:cSld>
  <p:clrMapOvr>
    <a:masterClrMapping/>
  </p:clrMapOvr>
  <p:transition spd="slow" advClick="0"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500"/>
                                        <p:tgtEl>
                                          <p:spTgt spid="116"/>
                                        </p:tgtEl>
                                      </p:cBhvr>
                                    </p:animEffect>
                                  </p:childTnLst>
                                </p:cTn>
                              </p:par>
                            </p:childTnLst>
                          </p:cTn>
                        </p:par>
                        <p:par>
                          <p:cTn id="8" fill="hold">
                            <p:stCondLst>
                              <p:cond delay="500"/>
                            </p:stCondLst>
                            <p:childTnLst>
                              <p:par>
                                <p:cTn id="9" presetID="17" presetClass="entr" presetSubtype="10" fill="hold" grpId="0" nodeType="afterEffect">
                                  <p:stCondLst>
                                    <p:cond delay="0"/>
                                  </p:stCondLst>
                                  <p:iterate type="lt">
                                    <p:tmPct val="10000"/>
                                  </p:iterate>
                                  <p:childTnLst>
                                    <p:set>
                                      <p:cBhvr>
                                        <p:cTn id="10" dur="1" fill="hold">
                                          <p:stCondLst>
                                            <p:cond delay="0"/>
                                          </p:stCondLst>
                                        </p:cTn>
                                        <p:tgtEl>
                                          <p:spTgt spid="115"/>
                                        </p:tgtEl>
                                        <p:attrNameLst>
                                          <p:attrName>style.visibility</p:attrName>
                                        </p:attrNameLst>
                                      </p:cBhvr>
                                      <p:to>
                                        <p:strVal val="visible"/>
                                      </p:to>
                                    </p:set>
                                    <p:anim calcmode="lin" valueType="num">
                                      <p:cBhvr>
                                        <p:cTn id="11" dur="500" fill="hold"/>
                                        <p:tgtEl>
                                          <p:spTgt spid="115"/>
                                        </p:tgtEl>
                                        <p:attrNameLst>
                                          <p:attrName>ppt_w</p:attrName>
                                        </p:attrNameLst>
                                      </p:cBhvr>
                                      <p:tavLst>
                                        <p:tav tm="0">
                                          <p:val>
                                            <p:fltVal val="0"/>
                                          </p:val>
                                        </p:tav>
                                        <p:tav tm="100000">
                                          <p:val>
                                            <p:strVal val="#ppt_w"/>
                                          </p:val>
                                        </p:tav>
                                      </p:tavLst>
                                    </p:anim>
                                    <p:anim calcmode="lin" valueType="num">
                                      <p:cBhvr>
                                        <p:cTn id="12" dur="500" fill="hold"/>
                                        <p:tgtEl>
                                          <p:spTgt spid="115"/>
                                        </p:tgtEl>
                                        <p:attrNameLst>
                                          <p:attrName>ppt_h</p:attrName>
                                        </p:attrNameLst>
                                      </p:cBhvr>
                                      <p:tavLst>
                                        <p:tav tm="0">
                                          <p:val>
                                            <p:strVal val="#ppt_h"/>
                                          </p:val>
                                        </p:tav>
                                        <p:tav tm="100000">
                                          <p:val>
                                            <p:strVal val="#ppt_h"/>
                                          </p:val>
                                        </p:tav>
                                      </p:tavLst>
                                    </p:anim>
                                  </p:childTnLst>
                                </p:cTn>
                              </p:par>
                            </p:childTnLst>
                          </p:cTn>
                        </p:par>
                        <p:par>
                          <p:cTn id="13" fill="hold">
                            <p:stCondLst>
                              <p:cond delay="1250"/>
                            </p:stCondLst>
                            <p:childTnLst>
                              <p:par>
                                <p:cTn id="14" presetID="42" presetClass="entr" presetSubtype="0" fill="hold" grpId="0" nodeType="afterEffect">
                                  <p:stCondLst>
                                    <p:cond delay="0"/>
                                  </p:stCondLst>
                                  <p:childTnLst>
                                    <p:set>
                                      <p:cBhvr>
                                        <p:cTn id="15" dur="1" fill="hold">
                                          <p:stCondLst>
                                            <p:cond delay="0"/>
                                          </p:stCondLst>
                                        </p:cTn>
                                        <p:tgtEl>
                                          <p:spTgt spid="117"/>
                                        </p:tgtEl>
                                        <p:attrNameLst>
                                          <p:attrName>style.visibility</p:attrName>
                                        </p:attrNameLst>
                                      </p:cBhvr>
                                      <p:to>
                                        <p:strVal val="visible"/>
                                      </p:to>
                                    </p:set>
                                    <p:animEffect transition="in" filter="fade">
                                      <p:cBhvr>
                                        <p:cTn id="16" dur="1000"/>
                                        <p:tgtEl>
                                          <p:spTgt spid="117"/>
                                        </p:tgtEl>
                                      </p:cBhvr>
                                    </p:animEffect>
                                    <p:anim calcmode="lin" valueType="num">
                                      <p:cBhvr>
                                        <p:cTn id="17" dur="1000" fill="hold"/>
                                        <p:tgtEl>
                                          <p:spTgt spid="117"/>
                                        </p:tgtEl>
                                        <p:attrNameLst>
                                          <p:attrName>ppt_x</p:attrName>
                                        </p:attrNameLst>
                                      </p:cBhvr>
                                      <p:tavLst>
                                        <p:tav tm="0">
                                          <p:val>
                                            <p:strVal val="#ppt_x"/>
                                          </p:val>
                                        </p:tav>
                                        <p:tav tm="100000">
                                          <p:val>
                                            <p:strVal val="#ppt_x"/>
                                          </p:val>
                                        </p:tav>
                                      </p:tavLst>
                                    </p:anim>
                                    <p:anim calcmode="lin" valueType="num">
                                      <p:cBhvr>
                                        <p:cTn id="18" dur="1000" fill="hold"/>
                                        <p:tgtEl>
                                          <p:spTgt spid="117"/>
                                        </p:tgtEl>
                                        <p:attrNameLst>
                                          <p:attrName>ppt_y</p:attrName>
                                        </p:attrNameLst>
                                      </p:cBhvr>
                                      <p:tavLst>
                                        <p:tav tm="0">
                                          <p:val>
                                            <p:strVal val="#ppt_y+.1"/>
                                          </p:val>
                                        </p:tav>
                                        <p:tav tm="100000">
                                          <p:val>
                                            <p:strVal val="#ppt_y"/>
                                          </p:val>
                                        </p:tav>
                                      </p:tavLst>
                                    </p:anim>
                                  </p:childTnLst>
                                </p:cTn>
                              </p:par>
                            </p:childTnLst>
                          </p:cTn>
                        </p:par>
                        <p:par>
                          <p:cTn id="19" fill="hold">
                            <p:stCondLst>
                              <p:cond delay="2250"/>
                            </p:stCondLst>
                            <p:childTnLst>
                              <p:par>
                                <p:cTn id="20" presetID="10" presetClass="entr" presetSubtype="0" fill="hold" grpId="0"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17" grpId="0"/>
      <p:bldP spid="23" grpId="0"/>
      <p:bldP spid="116" grpId="0"/>
    </p:bldLst>
  </p:timing>
</p:sld>
</file>

<file path=ppt/tags/tag1.xml><?xml version="1.0" encoding="utf-8"?>
<p:tagLst xmlns:p="http://schemas.openxmlformats.org/presentationml/2006/main">
  <p:tag name="PA" val="v3.0.1"/>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PA" val="v3.0.1"/>
</p:tagLst>
</file>

<file path=ppt/tags/tag114.xml><?xml version="1.0" encoding="utf-8"?>
<p:tagLst xmlns:p="http://schemas.openxmlformats.org/presentationml/2006/main">
  <p:tag name="PA" val="v3.0.1"/>
</p:tagLst>
</file>

<file path=ppt/tags/tag115.xml><?xml version="1.0" encoding="utf-8"?>
<p:tagLst xmlns:p="http://schemas.openxmlformats.org/presentationml/2006/main">
  <p:tag name="PA" val="v3.0.1"/>
</p:tagLst>
</file>

<file path=ppt/tags/tag116.xml><?xml version="1.0" encoding="utf-8"?>
<p:tagLst xmlns:p="http://schemas.openxmlformats.org/presentationml/2006/main">
  <p:tag name="PA" val="v3.0.1"/>
</p:tagLst>
</file>

<file path=ppt/tags/tag117.xml><?xml version="1.0" encoding="utf-8"?>
<p:tagLst xmlns:p="http://schemas.openxmlformats.org/presentationml/2006/main">
  <p:tag name="PA" val="v3.0.1"/>
</p:tagLst>
</file>

<file path=ppt/tags/tag118.xml><?xml version="1.0" encoding="utf-8"?>
<p:tagLst xmlns:p="http://schemas.openxmlformats.org/presentationml/2006/main">
  <p:tag name="ISPRING_PRESENTATION_TITLE" val="蓝色几何线条商务工作汇报PPT模板"/>
  <p:tag name="KSO_WPP_MARK_KEY" val="061294ec-aa1a-41d0-b613-a1836950d204"/>
  <p:tag name="COMMONDATA" val="eyJoZGlkIjoiMTQzNDMzN2E1Y2Q1Mzg4NGM3YTI2NDVkNzYwYjQ5YjkifQ=="/>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PA" val="v3.0.1"/>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UNIT_PLACING_PICTURE_USER_VIEWPORT" val="{&quot;height&quot;:2563,&quot;width&quot;:6568}"/>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PA" val="v3.0.1"/>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 name="KSO_WM_UNIT_PLACING_PICTURE_USER_VIEWPORT" val="{&quot;height&quot;:4875,&quot;width&quot;:7440}"/>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PA" val="v3.0.1"/>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h_i*1_1_2"/>
  <p:tag name="KSO_WM_TEMPLATE_CATEGORY" val="diagram"/>
  <p:tag name="KSO_WM_TEMPLATE_INDEX" val="20190517"/>
  <p:tag name="KSO_WM_UNIT_LAYERLEVEL" val="1_1_1"/>
  <p:tag name="KSO_WM_TAG_VERSION" val="1.0"/>
  <p:tag name="KSO_WM_BEAUTIFY_FLAG" val=""/>
  <p:tag name="KSO_WM_DIAGRAM_GROUP_CODE" val="q1-1"/>
  <p:tag name="KSO_WM_UNIT_TYPE" val="q_h_i"/>
  <p:tag name="KSO_WM_UNIT_INDEX" val="1_1_2"/>
  <p:tag name="KSO_WM_UNIT_FILL_FORE_SCHEMECOLOR_INDEX" val="5"/>
  <p:tag name="KSO_WM_UNIT_FILL_TYPE" val="1"/>
  <p:tag name="KSO_WM_UNIT_TEXT_FILL_FORE_SCHEMECOLOR_INDEX" val="13"/>
  <p:tag name="KSO_WM_UNIT_TEXT_FILL_TYPE" val="1"/>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h_i*1_1_1"/>
  <p:tag name="KSO_WM_TEMPLATE_CATEGORY" val="diagram"/>
  <p:tag name="KSO_WM_TEMPLATE_INDEX" val="20190517"/>
  <p:tag name="KSO_WM_UNIT_LAYERLEVEL" val="1_1_1"/>
  <p:tag name="KSO_WM_TAG_VERSION" val="1.0"/>
  <p:tag name="KSO_WM_BEAUTIFY_FLAG" val=""/>
  <p:tag name="KSO_WM_DIAGRAM_GROUP_CODE" val="q1-1"/>
  <p:tag name="KSO_WM_UNIT_TYPE" val="q_h_i"/>
  <p:tag name="KSO_WM_UNIT_INDEX" val="1_1_1"/>
  <p:tag name="KSO_WM_UNIT_TEXT_FILL_FORE_SCHEMECOLOR_INDEX" val="14"/>
  <p:tag name="KSO_WM_UNIT_TEXT_FILL_TYPE" val="1"/>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h_i*1_2_1"/>
  <p:tag name="KSO_WM_TEMPLATE_CATEGORY" val="diagram"/>
  <p:tag name="KSO_WM_TEMPLATE_INDEX" val="20190517"/>
  <p:tag name="KSO_WM_UNIT_LAYERLEVEL" val="1_1_1"/>
  <p:tag name="KSO_WM_TAG_VERSION" val="1.0"/>
  <p:tag name="KSO_WM_BEAUTIFY_FLAG" val=""/>
  <p:tag name="KSO_WM_DIAGRAM_GROUP_CODE" val="q1-1"/>
  <p:tag name="KSO_WM_UNIT_TYPE" val="q_h_i"/>
  <p:tag name="KSO_WM_UNIT_INDEX" val="1_2_1"/>
  <p:tag name="KSO_WM_UNIT_FILL_FORE_SCHEMECOLOR_INDEX" val="6"/>
  <p:tag name="KSO_WM_UNIT_FILL_TYPE" val="1"/>
  <p:tag name="KSO_WM_UNIT_TEXT_FILL_FORE_SCHEMECOLOR_INDEX" val="13"/>
  <p:tag name="KSO_WM_UNIT_TEXT_FILL_TYPE" val="1"/>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h_i*1_2_2"/>
  <p:tag name="KSO_WM_TEMPLATE_CATEGORY" val="diagram"/>
  <p:tag name="KSO_WM_TEMPLATE_INDEX" val="20190517"/>
  <p:tag name="KSO_WM_UNIT_LAYERLEVEL" val="1_1_1"/>
  <p:tag name="KSO_WM_TAG_VERSION" val="1.0"/>
  <p:tag name="KSO_WM_BEAUTIFY_FLAG" val=""/>
  <p:tag name="KSO_WM_DIAGRAM_GROUP_CODE" val="q1-1"/>
  <p:tag name="KSO_WM_UNIT_TYPE" val="q_h_i"/>
  <p:tag name="KSO_WM_UNIT_INDEX" val="1_2_2"/>
  <p:tag name="KSO_WM_UNIT_TEXT_FILL_FORE_SCHEMECOLOR_INDEX" val="14"/>
  <p:tag name="KSO_WM_UNIT_TEXT_FILL_TYPE" val="1"/>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h_i*1_3_1"/>
  <p:tag name="KSO_WM_TEMPLATE_CATEGORY" val="diagram"/>
  <p:tag name="KSO_WM_TEMPLATE_INDEX" val="20190517"/>
  <p:tag name="KSO_WM_UNIT_LAYERLEVEL" val="1_1_1"/>
  <p:tag name="KSO_WM_TAG_VERSION" val="1.0"/>
  <p:tag name="KSO_WM_BEAUTIFY_FLAG" val=""/>
  <p:tag name="KSO_WM_DIAGRAM_GROUP_CODE" val="q1-1"/>
  <p:tag name="KSO_WM_UNIT_TYPE" val="q_h_i"/>
  <p:tag name="KSO_WM_UNIT_INDEX" val="1_3_1"/>
  <p:tag name="KSO_WM_UNIT_FILL_FORE_SCHEMECOLOR_INDEX" val="7"/>
  <p:tag name="KSO_WM_UNIT_FILL_TYPE" val="1"/>
  <p:tag name="KSO_WM_UNIT_TEXT_FILL_FORE_SCHEMECOLOR_INDEX" val="13"/>
  <p:tag name="KSO_WM_UNIT_TEXT_FILL_TYPE" val="1"/>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h_i*1_3_2"/>
  <p:tag name="KSO_WM_TEMPLATE_CATEGORY" val="diagram"/>
  <p:tag name="KSO_WM_TEMPLATE_INDEX" val="20190517"/>
  <p:tag name="KSO_WM_UNIT_LAYERLEVEL" val="1_1_1"/>
  <p:tag name="KSO_WM_TAG_VERSION" val="1.0"/>
  <p:tag name="KSO_WM_BEAUTIFY_FLAG" val=""/>
  <p:tag name="KSO_WM_DIAGRAM_GROUP_CODE" val="q1-1"/>
  <p:tag name="KSO_WM_UNIT_TYPE" val="q_h_i"/>
  <p:tag name="KSO_WM_UNIT_INDEX" val="1_3_2"/>
  <p:tag name="KSO_WM_UNIT_TEXT_FILL_FORE_SCHEMECOLOR_INDEX" val="14"/>
  <p:tag name="KSO_WM_UNIT_TEXT_FILL_TYPE" val="1"/>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h_i*1_4_1"/>
  <p:tag name="KSO_WM_TEMPLATE_CATEGORY" val="diagram"/>
  <p:tag name="KSO_WM_TEMPLATE_INDEX" val="20190517"/>
  <p:tag name="KSO_WM_UNIT_LAYERLEVEL" val="1_1_1"/>
  <p:tag name="KSO_WM_TAG_VERSION" val="1.0"/>
  <p:tag name="KSO_WM_BEAUTIFY_FLAG" val=""/>
  <p:tag name="KSO_WM_DIAGRAM_GROUP_CODE" val="q1-1"/>
  <p:tag name="KSO_WM_UNIT_TYPE" val="q_h_i"/>
  <p:tag name="KSO_WM_UNIT_INDEX" val="1_4_1"/>
  <p:tag name="KSO_WM_UNIT_FILL_FORE_SCHEMECOLOR_INDEX" val="8"/>
  <p:tag name="KSO_WM_UNIT_FILL_TYPE" val="1"/>
  <p:tag name="KSO_WM_UNIT_TEXT_FILL_FORE_SCHEMECOLOR_INDEX" val="13"/>
  <p:tag name="KSO_WM_UNIT_TEXT_FILL_TYPE" val="1"/>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h_i*1_4_2"/>
  <p:tag name="KSO_WM_TEMPLATE_CATEGORY" val="diagram"/>
  <p:tag name="KSO_WM_TEMPLATE_INDEX" val="20190517"/>
  <p:tag name="KSO_WM_UNIT_LAYERLEVEL" val="1_1_1"/>
  <p:tag name="KSO_WM_TAG_VERSION" val="1.0"/>
  <p:tag name="KSO_WM_BEAUTIFY_FLAG" val=""/>
  <p:tag name="KSO_WM_DIAGRAM_GROUP_CODE" val="q1-1"/>
  <p:tag name="KSO_WM_UNIT_TYPE" val="q_h_i"/>
  <p:tag name="KSO_WM_UNIT_INDEX" val="1_4_2"/>
  <p:tag name="KSO_WM_UNIT_TEXT_FILL_FORE_SCHEMECOLOR_INDEX" val="14"/>
  <p:tag name="KSO_WM_UNIT_TEXT_FILL_TYPE" val="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i*1_1"/>
  <p:tag name="KSO_WM_TEMPLATE_CATEGORY" val="diagram"/>
  <p:tag name="KSO_WM_TEMPLATE_INDEX" val="20190517"/>
  <p:tag name="KSO_WM_UNIT_LAYERLEVEL" val="1_1"/>
  <p:tag name="KSO_WM_TAG_VERSION" val="1.0"/>
  <p:tag name="KSO_WM_BEAUTIFY_FLAG" val=""/>
  <p:tag name="KSO_WM_DIAGRAM_GROUP_CODE" val="q1-1"/>
  <p:tag name="KSO_WM_UNIT_TYPE" val="q_i"/>
  <p:tag name="KSO_WM_UNIT_INDEX" val="1_1"/>
  <p:tag name="KSO_WM_UNIT_FILL_FORE_SCHEMECOLOR_INDEX" val="14"/>
  <p:tag name="KSO_WM_UNIT_FILL_TYPE" val="1"/>
  <p:tag name="KSO_WM_UNIT_TEXT_FILL_FORE_SCHEMECOLOR_INDEX" val="2"/>
  <p:tag name="KSO_WM_UNIT_TEXT_FILL_TYPE" val="1"/>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i*1_2"/>
  <p:tag name="KSO_WM_TEMPLATE_CATEGORY" val="diagram"/>
  <p:tag name="KSO_WM_TEMPLATE_INDEX" val="20190517"/>
  <p:tag name="KSO_WM_UNIT_LAYERLEVEL" val="1_1"/>
  <p:tag name="KSO_WM_TAG_VERSION" val="1.0"/>
  <p:tag name="KSO_WM_BEAUTIFY_FLAG" val=""/>
  <p:tag name="KSO_WM_DIAGRAM_GROUP_CODE" val="q1-1"/>
  <p:tag name="KSO_WM_UNIT_TYPE" val="q_i"/>
  <p:tag name="KSO_WM_UNIT_INDEX" val="1_2"/>
  <p:tag name="KSO_WM_UNIT_FILL_FORE_SCHEMECOLOR_INDEX" val="14"/>
  <p:tag name="KSO_WM_UNIT_FILL_TYPE" val="1"/>
  <p:tag name="KSO_WM_UNIT_TEXT_FILL_FORE_SCHEMECOLOR_INDEX" val="2"/>
  <p:tag name="KSO_WM_UNIT_TEXT_FILL_TYPE" val="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190517_2*q_i*1_4"/>
  <p:tag name="KSO_WM_TEMPLATE_CATEGORY" val="diagram"/>
  <p:tag name="KSO_WM_TEMPLATE_INDEX" val="20190517"/>
  <p:tag name="KSO_WM_UNIT_LAYERLEVEL" val="1_1"/>
  <p:tag name="KSO_WM_TAG_VERSION" val="1.0"/>
  <p:tag name="KSO_WM_BEAUTIFY_FLAG" val=""/>
  <p:tag name="KSO_WM_DIAGRAM_GROUP_CODE" val="q1-1"/>
  <p:tag name="KSO_WM_UNIT_TYPE" val="q_i"/>
  <p:tag name="KSO_WM_UNIT_INDEX" val="1_4"/>
  <p:tag name="KSO_WM_UNIT_FILL_FORE_SCHEMECOLOR_INDEX" val="14"/>
  <p:tag name="KSO_WM_UNIT_FILL_TYPE" val="1"/>
  <p:tag name="KSO_WM_UNIT_TEXT_FILL_FORE_SCHEMECOLOR_INDEX" val="13"/>
  <p:tag name="KSO_WM_UNIT_TEXT_FILL_TYPE" val="1"/>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第一PPT，www.1ppt.com">
  <a:themeElements>
    <a:clrScheme name="自定义 22">
      <a:dk1>
        <a:sysClr val="windowText" lastClr="000000"/>
      </a:dk1>
      <a:lt1>
        <a:sysClr val="window" lastClr="FFFFFF"/>
      </a:lt1>
      <a:dk2>
        <a:srgbClr val="39302A"/>
      </a:dk2>
      <a:lt2>
        <a:srgbClr val="E5DEDB"/>
      </a:lt2>
      <a:accent1>
        <a:srgbClr val="C00000"/>
      </a:accent1>
      <a:accent2>
        <a:srgbClr val="C00000"/>
      </a:accent2>
      <a:accent3>
        <a:srgbClr val="C00000"/>
      </a:accent3>
      <a:accent4>
        <a:srgbClr val="C00000"/>
      </a:accent4>
      <a:accent5>
        <a:srgbClr val="C00000"/>
      </a:accent5>
      <a:accent6>
        <a:srgbClr val="C00000"/>
      </a:accent6>
      <a:hlink>
        <a:srgbClr val="C00000"/>
      </a:hlink>
      <a:folHlink>
        <a:srgbClr val="C00000"/>
      </a:folHlink>
    </a:clrScheme>
    <a:fontScheme name="Temp">
      <a:majorFont>
        <a:latin typeface="思源黑体 CN Normal"/>
        <a:ea typeface="思源黑体 CN Normal"/>
        <a:cs typeface=""/>
      </a:majorFont>
      <a:minorFont>
        <a:latin typeface="思源黑体 CN Normal"/>
        <a:ea typeface="思源黑体 CN Norm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8F5F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0</TotalTime>
  <Words>6526</Words>
  <Application>WPS 演示</Application>
  <PresentationFormat>宽屏</PresentationFormat>
  <Paragraphs>571</Paragraphs>
  <Slides>33</Slides>
  <Notes>21</Notes>
  <HiddenSlides>0</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33</vt:i4>
      </vt:variant>
    </vt:vector>
  </HeadingPairs>
  <TitlesOfParts>
    <vt:vector size="57" baseType="lpstr">
      <vt:lpstr>Arial</vt:lpstr>
      <vt:lpstr>宋体</vt:lpstr>
      <vt:lpstr>Wingdings</vt:lpstr>
      <vt:lpstr>思源宋体 CN</vt:lpstr>
      <vt:lpstr>Times New Roman</vt:lpstr>
      <vt:lpstr>Open Sans</vt:lpstr>
      <vt:lpstr>思源黑体 CN Medium</vt:lpstr>
      <vt:lpstr>经典综艺体简</vt:lpstr>
      <vt:lpstr>字魂54号-贤黑</vt:lpstr>
      <vt:lpstr>黑体</vt:lpstr>
      <vt:lpstr>字魂58号-创中黑</vt:lpstr>
      <vt:lpstr>Arial</vt:lpstr>
      <vt:lpstr>思源黑体 CN Normal</vt:lpstr>
      <vt:lpstr>微软雅黑</vt:lpstr>
      <vt:lpstr>Arial Unicode MS</vt:lpstr>
      <vt:lpstr>等线</vt:lpstr>
      <vt:lpstr>League Gothic Regular</vt:lpstr>
      <vt:lpstr>Lato Regular</vt:lpstr>
      <vt:lpstr>FontAwesome</vt:lpstr>
      <vt:lpstr>Calibri Light</vt:lpstr>
      <vt:lpstr>Symbol</vt:lpstr>
      <vt:lpstr>思源黑体 CN Normal</vt:lpstr>
      <vt:lpstr>Segoe Print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蓝色几何线条商务工作汇报PPT模板</dc:title>
  <dc:creator>.</dc:creator>
  <cp:keywords>www.1ppt.com</cp:keywords>
  <dc:description>第一PPT，www.1ppt.com</dc:description>
  <cp:lastModifiedBy>哈哈哈哈</cp:lastModifiedBy>
  <cp:revision>373</cp:revision>
  <dcterms:created xsi:type="dcterms:W3CDTF">2017-08-18T03:02:00Z</dcterms:created>
  <dcterms:modified xsi:type="dcterms:W3CDTF">2023-07-08T15:41:23Z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F764D79DA1174468B5B3FD7418FC5D5F_12</vt:lpwstr>
  </property>
</Properties>
</file>